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44" r:id="rId1"/>
  </p:sldMasterIdLst>
  <p:sldIdLst>
    <p:sldId id="256" r:id="rId2"/>
    <p:sldId id="257" r:id="rId3"/>
    <p:sldId id="258" r:id="rId4"/>
    <p:sldId id="259" r:id="rId5"/>
    <p:sldId id="260" r:id="rId6"/>
    <p:sldId id="261" r:id="rId7"/>
    <p:sldId id="262" r:id="rId8"/>
    <p:sldId id="263" r:id="rId9"/>
    <p:sldId id="266" r:id="rId10"/>
    <p:sldId id="265" r:id="rId11"/>
    <p:sldId id="274" r:id="rId12"/>
    <p:sldId id="267" r:id="rId13"/>
    <p:sldId id="268" r:id="rId14"/>
    <p:sldId id="269" r:id="rId15"/>
    <p:sldId id="270" r:id="rId16"/>
    <p:sldId id="273" r:id="rId17"/>
    <p:sldId id="272" r:id="rId18"/>
    <p:sldId id="271" r:id="rId19"/>
    <p:sldId id="264" r:id="rId20"/>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8" autoAdjust="0"/>
    <p:restoredTop sz="94660"/>
  </p:normalViewPr>
  <p:slideViewPr>
    <p:cSldViewPr>
      <p:cViewPr>
        <p:scale>
          <a:sx n="110" d="100"/>
          <a:sy n="110" d="100"/>
        </p:scale>
        <p:origin x="-1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09ACC69C-1C34-4E5C-B402-C1E600821C04}" type="datetimeFigureOut">
              <a:rPr lang="he-IL" smtClean="0"/>
              <a:t>י"ח/אב/תשע"ב</a:t>
            </a:fld>
            <a:endParaRPr lang="he-IL"/>
          </a:p>
        </p:txBody>
      </p:sp>
      <p:sp>
        <p:nvSpPr>
          <p:cNvPr id="17" name="Footer Placeholder 16"/>
          <p:cNvSpPr>
            <a:spLocks noGrp="1"/>
          </p:cNvSpPr>
          <p:nvPr>
            <p:ph type="ftr" sz="quarter" idx="11"/>
          </p:nvPr>
        </p:nvSpPr>
        <p:spPr/>
        <p:txBody>
          <a:bodyPr/>
          <a:lstStyle/>
          <a:p>
            <a:endParaRPr lang="he-IL"/>
          </a:p>
        </p:txBody>
      </p:sp>
      <p:sp>
        <p:nvSpPr>
          <p:cNvPr id="29" name="Slide Number Placeholder 28"/>
          <p:cNvSpPr>
            <a:spLocks noGrp="1"/>
          </p:cNvSpPr>
          <p:nvPr>
            <p:ph type="sldNum" sz="quarter" idx="12"/>
          </p:nvPr>
        </p:nvSpPr>
        <p:spPr/>
        <p:txBody>
          <a:bodyPr/>
          <a:lstStyle/>
          <a:p>
            <a:fld id="{579FEC2A-48F0-426C-B2D0-87AC5AA4E67A}" type="slidenum">
              <a:rPr lang="he-IL" smtClean="0"/>
              <a:t>‹#›</a:t>
            </a:fld>
            <a:endParaRPr lang="he-IL"/>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ACC69C-1C34-4E5C-B402-C1E600821C04}" type="datetimeFigureOut">
              <a:rPr lang="he-IL" smtClean="0"/>
              <a:t>י"ח/אב/תשע"ב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79FEC2A-48F0-426C-B2D0-87AC5AA4E67A}"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ACC69C-1C34-4E5C-B402-C1E600821C04}" type="datetimeFigureOut">
              <a:rPr lang="he-IL" smtClean="0"/>
              <a:t>י"ח/אב/תשע"ב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79FEC2A-48F0-426C-B2D0-87AC5AA4E67A}"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ACC69C-1C34-4E5C-B402-C1E600821C04}" type="datetimeFigureOut">
              <a:rPr lang="he-IL" smtClean="0"/>
              <a:t>י"ח/אב/תשע"ב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79FEC2A-48F0-426C-B2D0-87AC5AA4E67A}"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9ACC69C-1C34-4E5C-B402-C1E600821C04}" type="datetimeFigureOut">
              <a:rPr lang="he-IL" smtClean="0"/>
              <a:t>י"ח/אב/תשע"ב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a:xfrm>
            <a:off x="7924800" y="6416675"/>
            <a:ext cx="762000" cy="365125"/>
          </a:xfrm>
        </p:spPr>
        <p:txBody>
          <a:bodyPr/>
          <a:lstStyle/>
          <a:p>
            <a:fld id="{579FEC2A-48F0-426C-B2D0-87AC5AA4E67A}" type="slidenum">
              <a:rPr lang="he-IL" smtClean="0"/>
              <a:t>‹#›</a:t>
            </a:fld>
            <a:endParaRPr lang="he-I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9ACC69C-1C34-4E5C-B402-C1E600821C04}" type="datetimeFigureOut">
              <a:rPr lang="he-IL" smtClean="0"/>
              <a:t>י"ח/אב/תשע"ב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79FEC2A-48F0-426C-B2D0-87AC5AA4E67A}"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9ACC69C-1C34-4E5C-B402-C1E600821C04}" type="datetimeFigureOut">
              <a:rPr lang="he-IL" smtClean="0"/>
              <a:t>י"ח/אב/תשע"ב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579FEC2A-48F0-426C-B2D0-87AC5AA4E67A}" type="slidenum">
              <a:rPr lang="he-IL" smtClean="0"/>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9ACC69C-1C34-4E5C-B402-C1E600821C04}" type="datetimeFigureOut">
              <a:rPr lang="he-IL" smtClean="0"/>
              <a:t>י"ח/אב/תשע"ב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579FEC2A-48F0-426C-B2D0-87AC5AA4E67A}"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CC69C-1C34-4E5C-B402-C1E600821C04}" type="datetimeFigureOut">
              <a:rPr lang="he-IL" smtClean="0"/>
              <a:t>י"ח/אב/תשע"ב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579FEC2A-48F0-426C-B2D0-87AC5AA4E67A}"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9ACC69C-1C34-4E5C-B402-C1E600821C04}" type="datetimeFigureOut">
              <a:rPr lang="he-IL" smtClean="0"/>
              <a:t>י"ח/אב/תשע"ב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79FEC2A-48F0-426C-B2D0-87AC5AA4E67A}" type="slidenum">
              <a:rPr lang="he-IL" smtClean="0"/>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9ACC69C-1C34-4E5C-B402-C1E600821C04}" type="datetimeFigureOut">
              <a:rPr lang="he-IL" smtClean="0"/>
              <a:t>י"ח/אב/תשע"ב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79FEC2A-48F0-426C-B2D0-87AC5AA4E67A}" type="slidenum">
              <a:rPr lang="he-IL" smtClean="0"/>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09ACC69C-1C34-4E5C-B402-C1E600821C04}" type="datetimeFigureOut">
              <a:rPr lang="he-IL" smtClean="0"/>
              <a:t>י"ח/אב/תשע"ב</a:t>
            </a:fld>
            <a:endParaRPr lang="he-IL"/>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he-IL"/>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79FEC2A-48F0-426C-B2D0-87AC5AA4E67A}" type="slidenum">
              <a:rPr lang="he-IL" smtClean="0"/>
              <a:t>‹#›</a:t>
            </a:fld>
            <a:endParaRPr lang="he-IL"/>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1"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r" rtl="1"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r" rtl="1"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r" rtl="1"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r" rtl="1"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r" rtl="1"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r" rtl="1"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r" rtl="1"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r" rtl="1"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r" rtl="1"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srcRect/>
          <a:stretch>
            <a:fillRect/>
          </a:stretch>
        </p:blipFill>
        <p:spPr bwMode="auto">
          <a:xfrm>
            <a:off x="0" y="0"/>
            <a:ext cx="9162646" cy="6858000"/>
          </a:xfrm>
          <a:prstGeom prst="rect">
            <a:avLst/>
          </a:prstGeom>
          <a:noFill/>
          <a:ln w="9525">
            <a:noFill/>
            <a:miter lim="800000"/>
            <a:headEnd/>
            <a:tailEnd/>
          </a:ln>
        </p:spPr>
      </p:pic>
      <p:sp>
        <p:nvSpPr>
          <p:cNvPr id="8" name="Rectangle 7"/>
          <p:cNvSpPr/>
          <p:nvPr/>
        </p:nvSpPr>
        <p:spPr>
          <a:xfrm>
            <a:off x="1078880" y="152400"/>
            <a:ext cx="6891631" cy="1754326"/>
          </a:xfrm>
          <a:prstGeom prst="rect">
            <a:avLst/>
          </a:prstGeom>
          <a:noFill/>
        </p:spPr>
        <p:txBody>
          <a:bodyPr wrap="none" lIns="91440" tIns="45720" rIns="91440" bIns="45720">
            <a:spAutoFit/>
          </a:bodyPr>
          <a:lstStyle/>
          <a:p>
            <a:pPr algn="ctr"/>
            <a:r>
              <a:rPr 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Visualization </a:t>
            </a:r>
          </a:p>
          <a:p>
            <a:pPr algn="ctr"/>
            <a:r>
              <a:rPr 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of network distances</a:t>
            </a:r>
            <a:endParaRPr lang="en-US" sz="5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he-IL" dirty="0" smtClean="0"/>
              <a:t>תרשים זרימה של המערכת</a:t>
            </a:r>
            <a:endParaRPr lang="he-IL"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3073" name="Object 1"/>
          <p:cNvGraphicFramePr>
            <a:graphicFrameLocks noChangeAspect="1"/>
          </p:cNvGraphicFramePr>
          <p:nvPr/>
        </p:nvGraphicFramePr>
        <p:xfrm>
          <a:off x="304800" y="1143000"/>
          <a:ext cx="8458200" cy="5536833"/>
        </p:xfrm>
        <a:graphic>
          <a:graphicData uri="http://schemas.openxmlformats.org/presentationml/2006/ole">
            <mc:AlternateContent xmlns:mc="http://schemas.openxmlformats.org/markup-compatibility/2006">
              <mc:Choice xmlns:v="urn:schemas-microsoft-com:vml" Requires="v">
                <p:oleObj spid="_x0000_s19461" r:id="rId3" imgW="8798230" imgH="5750190" progId="Visio.Drawing.11">
                  <p:embed/>
                </p:oleObj>
              </mc:Choice>
              <mc:Fallback>
                <p:oleObj r:id="rId3" imgW="8798230" imgH="575019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143000"/>
                        <a:ext cx="8458200" cy="5536833"/>
                      </a:xfrm>
                      <a:prstGeom prst="rect">
                        <a:avLst/>
                      </a:prstGeom>
                      <a:solidFill>
                        <a:srgbClr val="FFCC00">
                          <a:alpha val="50000"/>
                        </a:srgbClr>
                      </a:solidFill>
                    </p:spPr>
                  </p:pic>
                </p:oleObj>
              </mc:Fallback>
            </mc:AlternateContent>
          </a:graphicData>
        </a:graphic>
      </p:graphicFrame>
      <p:sp>
        <p:nvSpPr>
          <p:cNvPr id="3075" name="Rectangle 3"/>
          <p:cNvSpPr>
            <a:spLocks noChangeArrowheads="1"/>
          </p:cNvSpPr>
          <p:nvPr/>
        </p:nvSpPr>
        <p:spPr bwMode="auto">
          <a:xfrm>
            <a:off x="0" y="3448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3" name="Oval 12"/>
          <p:cNvSpPr/>
          <p:nvPr/>
        </p:nvSpPr>
        <p:spPr>
          <a:xfrm>
            <a:off x="2819400" y="1981200"/>
            <a:ext cx="1143000" cy="533400"/>
          </a:xfrm>
          <a:prstGeom prst="ellipse">
            <a:avLst/>
          </a:prstGeom>
          <a:noFill/>
          <a:ln w="50800" cmpd="tri">
            <a:solidFill>
              <a:srgbClr val="FF0000"/>
            </a:solid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he-IL" dirty="0" smtClean="0"/>
              <a:t>מודול ה-</a:t>
            </a:r>
            <a:r>
              <a:rPr lang="en-US" dirty="0" smtClean="0"/>
              <a:t>Java</a:t>
            </a:r>
            <a:r>
              <a:rPr lang="he-IL" dirty="0" smtClean="0"/>
              <a:t> בעבודה מול </a:t>
            </a:r>
            <a:r>
              <a:rPr lang="en-US" dirty="0" smtClean="0"/>
              <a:t>DIMES</a:t>
            </a:r>
            <a:endParaRPr lang="he-IL" dirty="0"/>
          </a:p>
        </p:txBody>
      </p:sp>
      <p:sp>
        <p:nvSpPr>
          <p:cNvPr id="3" name="Content Placeholder 2"/>
          <p:cNvSpPr>
            <a:spLocks noGrp="1"/>
          </p:cNvSpPr>
          <p:nvPr>
            <p:ph idx="1"/>
          </p:nvPr>
        </p:nvSpPr>
        <p:spPr>
          <a:xfrm>
            <a:off x="381000" y="1600200"/>
            <a:ext cx="8305800" cy="4709160"/>
          </a:xfrm>
        </p:spPr>
        <p:txBody>
          <a:bodyPr>
            <a:normAutofit/>
          </a:bodyPr>
          <a:lstStyle/>
          <a:p>
            <a:pPr>
              <a:buNone/>
            </a:pPr>
            <a:r>
              <a:rPr lang="he-IL" dirty="0" smtClean="0"/>
              <a:t>הוסף פירוט כאן...</a:t>
            </a:r>
            <a:endParaRPr lang="he-IL" dirty="0" smtClean="0"/>
          </a:p>
        </p:txBody>
      </p:sp>
    </p:spTree>
    <p:extLst>
      <p:ext uri="{BB962C8B-B14F-4D97-AF65-F5344CB8AC3E}">
        <p14:creationId xmlns:p14="http://schemas.microsoft.com/office/powerpoint/2010/main" val="2606455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he-IL" dirty="0" smtClean="0"/>
              <a:t>תרשים זרימה של המערכת</a:t>
            </a:r>
            <a:endParaRPr lang="he-IL"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3073" name="Object 1"/>
          <p:cNvGraphicFramePr>
            <a:graphicFrameLocks noChangeAspect="1"/>
          </p:cNvGraphicFramePr>
          <p:nvPr/>
        </p:nvGraphicFramePr>
        <p:xfrm>
          <a:off x="304800" y="1143000"/>
          <a:ext cx="8458200" cy="5536833"/>
        </p:xfrm>
        <a:graphic>
          <a:graphicData uri="http://schemas.openxmlformats.org/presentationml/2006/ole">
            <mc:AlternateContent xmlns:mc="http://schemas.openxmlformats.org/markup-compatibility/2006">
              <mc:Choice xmlns:v="urn:schemas-microsoft-com:vml" Requires="v">
                <p:oleObj spid="_x0000_s20485" r:id="rId3" imgW="8798230" imgH="5750190" progId="Visio.Drawing.11">
                  <p:embed/>
                </p:oleObj>
              </mc:Choice>
              <mc:Fallback>
                <p:oleObj r:id="rId3" imgW="8798230" imgH="575019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143000"/>
                        <a:ext cx="8458200" cy="5536833"/>
                      </a:xfrm>
                      <a:prstGeom prst="rect">
                        <a:avLst/>
                      </a:prstGeom>
                      <a:solidFill>
                        <a:srgbClr val="FFCC00">
                          <a:alpha val="50000"/>
                        </a:srgbClr>
                      </a:solidFill>
                    </p:spPr>
                  </p:pic>
                </p:oleObj>
              </mc:Fallback>
            </mc:AlternateContent>
          </a:graphicData>
        </a:graphic>
      </p:graphicFrame>
      <p:sp>
        <p:nvSpPr>
          <p:cNvPr id="3075" name="Rectangle 3"/>
          <p:cNvSpPr>
            <a:spLocks noChangeArrowheads="1"/>
          </p:cNvSpPr>
          <p:nvPr/>
        </p:nvSpPr>
        <p:spPr bwMode="auto">
          <a:xfrm>
            <a:off x="0" y="3448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3" name="Oval 12"/>
          <p:cNvSpPr/>
          <p:nvPr/>
        </p:nvSpPr>
        <p:spPr>
          <a:xfrm>
            <a:off x="4572000" y="3810000"/>
            <a:ext cx="1219200" cy="609600"/>
          </a:xfrm>
          <a:prstGeom prst="ellipse">
            <a:avLst/>
          </a:prstGeom>
          <a:noFill/>
          <a:ln w="50800" cmpd="tri">
            <a:solidFill>
              <a:srgbClr val="FF0000"/>
            </a:solid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he-IL" dirty="0" smtClean="0"/>
              <a:t>קובץ נתונים </a:t>
            </a:r>
            <a:r>
              <a:rPr lang="he-IL" dirty="0" err="1" smtClean="0"/>
              <a:t>למטלב</a:t>
            </a:r>
            <a:endParaRPr lang="he-IL" dirty="0"/>
          </a:p>
        </p:txBody>
      </p:sp>
      <p:sp>
        <p:nvSpPr>
          <p:cNvPr id="3" name="Content Placeholder 2"/>
          <p:cNvSpPr>
            <a:spLocks noGrp="1"/>
          </p:cNvSpPr>
          <p:nvPr>
            <p:ph idx="1"/>
          </p:nvPr>
        </p:nvSpPr>
        <p:spPr>
          <a:xfrm>
            <a:off x="381000" y="1600200"/>
            <a:ext cx="8305800" cy="4709160"/>
          </a:xfrm>
        </p:spPr>
        <p:txBody>
          <a:bodyPr>
            <a:normAutofit/>
          </a:bodyPr>
          <a:lstStyle/>
          <a:p>
            <a:pPr>
              <a:buNone/>
            </a:pPr>
            <a:r>
              <a:rPr lang="he-IL" dirty="0" smtClean="0"/>
              <a:t>לאחר שהתקבלו הנתונים מה</a:t>
            </a:r>
            <a:r>
              <a:rPr lang="en-US" dirty="0" smtClean="0"/>
              <a:t>DB</a:t>
            </a:r>
            <a:r>
              <a:rPr lang="he-IL" dirty="0" smtClean="0"/>
              <a:t>, המערכת תעבד את הנתונים לתוך קובץ מיוחד בפורמט יחיד וסדיר, אשר ידוע מראש שזהו הפורמט לו </a:t>
            </a:r>
            <a:r>
              <a:rPr lang="he-IL" dirty="0" err="1" smtClean="0"/>
              <a:t>המטלב</a:t>
            </a:r>
            <a:r>
              <a:rPr lang="he-IL" dirty="0" smtClean="0"/>
              <a:t> מחכה.</a:t>
            </a:r>
            <a:endParaRPr lang="he-IL" sz="2000" dirty="0" smtClean="0"/>
          </a:p>
          <a:p>
            <a:pPr>
              <a:buNone/>
            </a:pPr>
            <a:r>
              <a:rPr lang="he-IL" dirty="0" smtClean="0"/>
              <a:t>פורמט זה כולל:</a:t>
            </a:r>
          </a:p>
          <a:p>
            <a:pPr>
              <a:buFontTx/>
              <a:buChar char="-"/>
            </a:pPr>
            <a:r>
              <a:rPr lang="he-IL" dirty="0" smtClean="0"/>
              <a:t>נ"צ המקור</a:t>
            </a:r>
          </a:p>
          <a:p>
            <a:pPr>
              <a:buFontTx/>
              <a:buChar char="-"/>
            </a:pPr>
            <a:r>
              <a:rPr lang="he-IL" dirty="0" smtClean="0"/>
              <a:t>רשימת נ"צ של היעדים</a:t>
            </a:r>
          </a:p>
          <a:p>
            <a:pPr>
              <a:buFontTx/>
              <a:buChar char="-"/>
            </a:pPr>
            <a:r>
              <a:rPr lang="he-IL" dirty="0" smtClean="0"/>
              <a:t>הזמנים שנמדדו ליעדים</a:t>
            </a:r>
          </a:p>
          <a:p>
            <a:pPr>
              <a:buFontTx/>
              <a:buChar char="-"/>
            </a:pPr>
            <a:r>
              <a:rPr lang="he-IL" dirty="0" smtClean="0"/>
              <a:t>פרטי היעדים (כתובות </a:t>
            </a:r>
            <a:r>
              <a:rPr lang="en-US" dirty="0" smtClean="0"/>
              <a:t>IP</a:t>
            </a:r>
            <a:r>
              <a:rPr lang="he-IL" dirty="0" smtClean="0"/>
              <a:t>)</a:t>
            </a:r>
          </a:p>
          <a:p>
            <a:pPr>
              <a:buFontTx/>
              <a:buChar char="-"/>
            </a:pPr>
            <a:r>
              <a:rPr lang="he-IL" dirty="0" smtClean="0"/>
              <a:t>בחירות שנעשו ע"י המשתמש והם באחריות </a:t>
            </a:r>
            <a:r>
              <a:rPr lang="he-IL" dirty="0" err="1" smtClean="0"/>
              <a:t>המטלב</a:t>
            </a:r>
            <a:r>
              <a:rPr lang="he-IL" dirty="0" smtClean="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he-IL" dirty="0" smtClean="0"/>
              <a:t>תרשים זרימה של המערכת</a:t>
            </a:r>
            <a:endParaRPr lang="he-IL"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3073" name="Object 1"/>
          <p:cNvGraphicFramePr>
            <a:graphicFrameLocks noChangeAspect="1"/>
          </p:cNvGraphicFramePr>
          <p:nvPr/>
        </p:nvGraphicFramePr>
        <p:xfrm>
          <a:off x="304800" y="1143000"/>
          <a:ext cx="8458200" cy="5536833"/>
        </p:xfrm>
        <a:graphic>
          <a:graphicData uri="http://schemas.openxmlformats.org/presentationml/2006/ole">
            <mc:AlternateContent xmlns:mc="http://schemas.openxmlformats.org/markup-compatibility/2006">
              <mc:Choice xmlns:v="urn:schemas-microsoft-com:vml" Requires="v">
                <p:oleObj spid="_x0000_s21509" r:id="rId3" imgW="8798230" imgH="5750190" progId="Visio.Drawing.11">
                  <p:embed/>
                </p:oleObj>
              </mc:Choice>
              <mc:Fallback>
                <p:oleObj r:id="rId3" imgW="8798230" imgH="575019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143000"/>
                        <a:ext cx="8458200" cy="5536833"/>
                      </a:xfrm>
                      <a:prstGeom prst="rect">
                        <a:avLst/>
                      </a:prstGeom>
                      <a:solidFill>
                        <a:srgbClr val="FFCC00">
                          <a:alpha val="50000"/>
                        </a:srgbClr>
                      </a:solidFill>
                    </p:spPr>
                  </p:pic>
                </p:oleObj>
              </mc:Fallback>
            </mc:AlternateContent>
          </a:graphicData>
        </a:graphic>
      </p:graphicFrame>
      <p:sp>
        <p:nvSpPr>
          <p:cNvPr id="3075" name="Rectangle 3"/>
          <p:cNvSpPr>
            <a:spLocks noChangeArrowheads="1"/>
          </p:cNvSpPr>
          <p:nvPr/>
        </p:nvSpPr>
        <p:spPr bwMode="auto">
          <a:xfrm>
            <a:off x="0" y="3448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3" name="Oval 12"/>
          <p:cNvSpPr/>
          <p:nvPr/>
        </p:nvSpPr>
        <p:spPr>
          <a:xfrm>
            <a:off x="2743200" y="5181600"/>
            <a:ext cx="1219200" cy="609600"/>
          </a:xfrm>
          <a:prstGeom prst="ellipse">
            <a:avLst/>
          </a:prstGeom>
          <a:noFill/>
          <a:ln w="50800" cmpd="tri">
            <a:solidFill>
              <a:srgbClr val="FF0000"/>
            </a:solid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he-IL" dirty="0" err="1" smtClean="0"/>
              <a:t>מטלב</a:t>
            </a:r>
            <a:r>
              <a:rPr lang="he-IL" dirty="0" smtClean="0"/>
              <a:t> כיחידת החישוב</a:t>
            </a:r>
            <a:endParaRPr lang="he-IL" dirty="0"/>
          </a:p>
        </p:txBody>
      </p:sp>
      <p:sp>
        <p:nvSpPr>
          <p:cNvPr id="3" name="Content Placeholder 2"/>
          <p:cNvSpPr>
            <a:spLocks noGrp="1"/>
          </p:cNvSpPr>
          <p:nvPr>
            <p:ph idx="1"/>
          </p:nvPr>
        </p:nvSpPr>
        <p:spPr>
          <a:xfrm>
            <a:off x="381000" y="1600200"/>
            <a:ext cx="8305800" cy="4709160"/>
          </a:xfrm>
        </p:spPr>
        <p:txBody>
          <a:bodyPr>
            <a:normAutofit/>
          </a:bodyPr>
          <a:lstStyle/>
          <a:p>
            <a:pPr>
              <a:buNone/>
            </a:pPr>
            <a:r>
              <a:rPr lang="he-IL" dirty="0" smtClean="0"/>
              <a:t>לאחר שהקובץ קלט מוכן, </a:t>
            </a:r>
            <a:r>
              <a:rPr lang="he-IL" dirty="0" err="1" smtClean="0"/>
              <a:t>מטלב</a:t>
            </a:r>
            <a:r>
              <a:rPr lang="he-IL" dirty="0" smtClean="0"/>
              <a:t> יחל לרוץ ויקרא אותו.</a:t>
            </a:r>
          </a:p>
          <a:p>
            <a:pPr>
              <a:buNone/>
            </a:pPr>
            <a:r>
              <a:rPr lang="he-IL" dirty="0" smtClean="0"/>
              <a:t>מן הנתונים </a:t>
            </a:r>
            <a:r>
              <a:rPr lang="he-IL" dirty="0" err="1" smtClean="0"/>
              <a:t>מטלב</a:t>
            </a:r>
            <a:r>
              <a:rPr lang="he-IL" dirty="0" smtClean="0"/>
              <a:t> יריץ אלגוריתם '</a:t>
            </a:r>
            <a:r>
              <a:rPr lang="he-IL" dirty="0" err="1" smtClean="0"/>
              <a:t>האברסין</a:t>
            </a:r>
            <a:r>
              <a:rPr lang="he-IL" dirty="0" smtClean="0"/>
              <a:t>' לחישוב מרחק בין נקודות על פני ספרה, כלומר יכין רשימה של המרחקים הפיסיים בין הנקודות (הנתון הידוע הוא רק מיקומן)</a:t>
            </a:r>
          </a:p>
          <a:p>
            <a:pPr>
              <a:buNone/>
            </a:pPr>
            <a:r>
              <a:rPr lang="he-IL" dirty="0" smtClean="0"/>
              <a:t>כמו כן מודול </a:t>
            </a:r>
            <a:r>
              <a:rPr lang="he-IL" dirty="0" err="1" smtClean="0"/>
              <a:t>המטלב</a:t>
            </a:r>
            <a:r>
              <a:rPr lang="he-IL" dirty="0" smtClean="0"/>
              <a:t> יחשב את המרחק </a:t>
            </a:r>
            <a:r>
              <a:rPr lang="he-IL" dirty="0" err="1" smtClean="0"/>
              <a:t>הוירטואלי</a:t>
            </a:r>
            <a:r>
              <a:rPr lang="he-IL" dirty="0" smtClean="0"/>
              <a:t> בהינתן הזמנים שנמדדו לפי כלל האצבע </a:t>
            </a:r>
            <a:r>
              <a:rPr lang="en-US" dirty="0" smtClean="0"/>
              <a:t>1ms=100km</a:t>
            </a:r>
            <a:r>
              <a:rPr lang="he-IL" dirty="0" smtClean="0"/>
              <a:t>.</a:t>
            </a:r>
          </a:p>
          <a:p>
            <a:pPr>
              <a:buNone/>
            </a:pPr>
            <a:r>
              <a:rPr lang="he-IL" dirty="0" smtClean="0"/>
              <a:t>ומתוך נתונים אלו יחשב עבור כל יעד, את היחס בין המרחק </a:t>
            </a:r>
            <a:r>
              <a:rPr lang="he-IL" dirty="0" err="1" smtClean="0"/>
              <a:t>הוירטואלי</a:t>
            </a:r>
            <a:r>
              <a:rPr lang="he-IL" dirty="0" smtClean="0"/>
              <a:t> למרחק הפיסי.</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he-IL" dirty="0" smtClean="0"/>
              <a:t>נוסחת </a:t>
            </a:r>
            <a:r>
              <a:rPr lang="he-IL" dirty="0" err="1" smtClean="0"/>
              <a:t>האברסין</a:t>
            </a:r>
            <a:endParaRPr lang="he-IL" dirty="0"/>
          </a:p>
        </p:txBody>
      </p:sp>
      <p:sp>
        <p:nvSpPr>
          <p:cNvPr id="3" name="Content Placeholder 2"/>
          <p:cNvSpPr>
            <a:spLocks noGrp="1"/>
          </p:cNvSpPr>
          <p:nvPr>
            <p:ph idx="1"/>
          </p:nvPr>
        </p:nvSpPr>
        <p:spPr>
          <a:xfrm>
            <a:off x="381000" y="1600200"/>
            <a:ext cx="8305800" cy="4709160"/>
          </a:xfrm>
        </p:spPr>
        <p:txBody>
          <a:bodyPr>
            <a:normAutofit/>
          </a:bodyPr>
          <a:lstStyle/>
          <a:p>
            <a:pPr>
              <a:buNone/>
            </a:pPr>
            <a:r>
              <a:rPr lang="he-IL" dirty="0" smtClean="0"/>
              <a:t>נוסחת </a:t>
            </a:r>
            <a:r>
              <a:rPr lang="en-US" dirty="0" err="1" smtClean="0"/>
              <a:t>haversine</a:t>
            </a:r>
            <a:r>
              <a:rPr lang="en-US" dirty="0" smtClean="0"/>
              <a:t> </a:t>
            </a:r>
            <a:r>
              <a:rPr lang="he-IL" dirty="0" smtClean="0"/>
              <a:t> היא משוואה חשובה בגיאוגרפיה, בהינתן מעגל גדול, המרחקים בין שתי נקודות על פני כדור מתוך קווי האורך והרוחב. נוסחה זו מתייחסת לקשת בין שתי הנקודות כאשר השוקיים שלה הן למעשה רדיוס ממרכז הכדור.</a:t>
            </a:r>
          </a:p>
          <a:p>
            <a:pPr>
              <a:buNone/>
            </a:pPr>
            <a:r>
              <a:rPr lang="he-IL" dirty="0" smtClean="0"/>
              <a:t>המונח </a:t>
            </a:r>
            <a:r>
              <a:rPr lang="he-IL" dirty="0" err="1" smtClean="0"/>
              <a:t>האברסין</a:t>
            </a:r>
            <a:r>
              <a:rPr lang="he-IL" dirty="0" smtClean="0"/>
              <a:t> מבטא את הזוית שבין הקשת (המרחק) </a:t>
            </a:r>
            <a:r>
              <a:rPr lang="en-US" dirty="0" smtClean="0"/>
              <a:t>d</a:t>
            </a:r>
            <a:r>
              <a:rPr lang="he-IL" dirty="0" smtClean="0"/>
              <a:t> לבין הרדיוס </a:t>
            </a:r>
            <a:r>
              <a:rPr lang="en-US" dirty="0" smtClean="0"/>
              <a:t>r</a:t>
            </a:r>
            <a:r>
              <a:rPr lang="he-IL" dirty="0" smtClean="0"/>
              <a:t>. כלומר</a:t>
            </a:r>
          </a:p>
          <a:p>
            <a:pPr>
              <a:buNone/>
            </a:pPr>
            <a:r>
              <a:rPr lang="he-IL" dirty="0" smtClean="0"/>
              <a:t>ולסיכום, </a:t>
            </a:r>
          </a:p>
          <a:p>
            <a:pPr>
              <a:buNone/>
            </a:pPr>
            <a:endParaRPr lang="he-IL" dirty="0" smtClean="0"/>
          </a:p>
          <a:p>
            <a:pPr>
              <a:buNone/>
            </a:pPr>
            <a:r>
              <a:rPr lang="he-IL" dirty="0" smtClean="0"/>
              <a:t>כאשר </a:t>
            </a:r>
          </a:p>
        </p:txBody>
      </p:sp>
      <p:pic>
        <p:nvPicPr>
          <p:cNvPr id="24579" name="Picture 3"/>
          <p:cNvPicPr>
            <a:picLocks noChangeAspect="1" noChangeArrowheads="1"/>
          </p:cNvPicPr>
          <p:nvPr/>
        </p:nvPicPr>
        <p:blipFill>
          <a:blip r:embed="rId2" cstate="print"/>
          <a:srcRect/>
          <a:stretch>
            <a:fillRect/>
          </a:stretch>
        </p:blipFill>
        <p:spPr bwMode="auto">
          <a:xfrm>
            <a:off x="4648200" y="4267200"/>
            <a:ext cx="1190625" cy="523875"/>
          </a:xfrm>
          <a:prstGeom prst="rect">
            <a:avLst/>
          </a:prstGeom>
          <a:noFill/>
          <a:ln w="9525">
            <a:noFill/>
            <a:miter lim="800000"/>
            <a:headEnd/>
            <a:tailEnd/>
          </a:ln>
        </p:spPr>
      </p:pic>
      <p:pic>
        <p:nvPicPr>
          <p:cNvPr id="24583" name="Picture 7"/>
          <p:cNvPicPr>
            <a:picLocks noChangeAspect="1" noChangeArrowheads="1"/>
          </p:cNvPicPr>
          <p:nvPr/>
        </p:nvPicPr>
        <p:blipFill>
          <a:blip r:embed="rId3" cstate="print"/>
          <a:srcRect/>
          <a:stretch>
            <a:fillRect/>
          </a:stretch>
        </p:blipFill>
        <p:spPr bwMode="auto">
          <a:xfrm>
            <a:off x="1752600" y="4724400"/>
            <a:ext cx="5467350" cy="647700"/>
          </a:xfrm>
          <a:prstGeom prst="rect">
            <a:avLst/>
          </a:prstGeom>
          <a:noFill/>
          <a:ln w="9525">
            <a:noFill/>
            <a:miter lim="800000"/>
            <a:headEnd/>
            <a:tailEnd/>
          </a:ln>
        </p:spPr>
      </p:pic>
      <p:pic>
        <p:nvPicPr>
          <p:cNvPr id="24585" name="Picture 9"/>
          <p:cNvPicPr>
            <a:picLocks noChangeAspect="1" noChangeArrowheads="1"/>
          </p:cNvPicPr>
          <p:nvPr/>
        </p:nvPicPr>
        <p:blipFill>
          <a:blip r:embed="rId4" cstate="print"/>
          <a:srcRect/>
          <a:stretch>
            <a:fillRect/>
          </a:stretch>
        </p:blipFill>
        <p:spPr bwMode="auto">
          <a:xfrm>
            <a:off x="4572000" y="5867400"/>
            <a:ext cx="2952750" cy="409575"/>
          </a:xfrm>
          <a:prstGeom prst="rect">
            <a:avLst/>
          </a:prstGeom>
          <a:noFill/>
          <a:ln w="9525">
            <a:noFill/>
            <a:miter lim="800000"/>
            <a:headEnd/>
            <a:tailEnd/>
          </a:ln>
        </p:spPr>
      </p:pic>
      <p:sp>
        <p:nvSpPr>
          <p:cNvPr id="12" name="Oval 11"/>
          <p:cNvSpPr/>
          <p:nvPr/>
        </p:nvSpPr>
        <p:spPr>
          <a:xfrm>
            <a:off x="457200" y="5410200"/>
            <a:ext cx="1219200" cy="1143000"/>
          </a:xfrm>
          <a:prstGeom prst="ellipse">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cxnSp>
        <p:nvCxnSpPr>
          <p:cNvPr id="14" name="Straight Connector 13"/>
          <p:cNvCxnSpPr/>
          <p:nvPr/>
        </p:nvCxnSpPr>
        <p:spPr>
          <a:xfrm flipV="1">
            <a:off x="1066800" y="53340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flipV="1">
            <a:off x="1066800" y="5486400"/>
            <a:ext cx="533400" cy="533400"/>
          </a:xfrm>
          <a:prstGeom prst="line">
            <a:avLst/>
          </a:prstGeom>
        </p:spPr>
        <p:style>
          <a:lnRef idx="3">
            <a:schemeClr val="accent2"/>
          </a:lnRef>
          <a:fillRef idx="0">
            <a:schemeClr val="accent2"/>
          </a:fillRef>
          <a:effectRef idx="2">
            <a:schemeClr val="accent2"/>
          </a:effectRef>
          <a:fontRef idx="minor">
            <a:schemeClr val="tx1"/>
          </a:fontRef>
        </p:style>
      </p:cxnSp>
      <p:sp>
        <p:nvSpPr>
          <p:cNvPr id="20" name="Rectangle 19"/>
          <p:cNvSpPr/>
          <p:nvPr/>
        </p:nvSpPr>
        <p:spPr>
          <a:xfrm>
            <a:off x="1524000" y="5410200"/>
            <a:ext cx="209237" cy="369332"/>
          </a:xfrm>
          <a:prstGeom prst="rect">
            <a:avLst/>
          </a:prstGeom>
          <a:noFill/>
        </p:spPr>
        <p:txBody>
          <a:bodyPr wrap="square" lIns="91440" tIns="45720" rIns="91440" bIns="45720">
            <a:spAutoFit/>
          </a:bodyPr>
          <a:lstStyle/>
          <a:p>
            <a:pPr algn="ctr"/>
            <a:r>
              <a:rPr lang="en-US"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a:t>
            </a:r>
            <a:endParaRPr lang="en-US"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21" name="Rectangle 20"/>
          <p:cNvSpPr/>
          <p:nvPr/>
        </p:nvSpPr>
        <p:spPr>
          <a:xfrm>
            <a:off x="1066800" y="5105400"/>
            <a:ext cx="209237" cy="369332"/>
          </a:xfrm>
          <a:prstGeom prst="rect">
            <a:avLst/>
          </a:prstGeom>
          <a:noFill/>
        </p:spPr>
        <p:txBody>
          <a:bodyPr wrap="square" lIns="91440" tIns="45720" rIns="91440" bIns="45720">
            <a:spAutoFit/>
          </a:bodyPr>
          <a:lstStyle/>
          <a:p>
            <a:pPr algn="ctr"/>
            <a:r>
              <a:rPr 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B</a:t>
            </a:r>
            <a:endParaRPr lang="en-US"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he-IL" dirty="0" smtClean="0"/>
              <a:t>תרשים זרימה של המערכת</a:t>
            </a:r>
            <a:endParaRPr lang="he-IL"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3073" name="Object 1"/>
          <p:cNvGraphicFramePr>
            <a:graphicFrameLocks noChangeAspect="1"/>
          </p:cNvGraphicFramePr>
          <p:nvPr/>
        </p:nvGraphicFramePr>
        <p:xfrm>
          <a:off x="304800" y="1143000"/>
          <a:ext cx="8458200" cy="5536833"/>
        </p:xfrm>
        <a:graphic>
          <a:graphicData uri="http://schemas.openxmlformats.org/presentationml/2006/ole">
            <mc:AlternateContent xmlns:mc="http://schemas.openxmlformats.org/markup-compatibility/2006">
              <mc:Choice xmlns:v="urn:schemas-microsoft-com:vml" Requires="v">
                <p:oleObj spid="_x0000_s22533" r:id="rId3" imgW="8798230" imgH="5750190" progId="Visio.Drawing.11">
                  <p:embed/>
                </p:oleObj>
              </mc:Choice>
              <mc:Fallback>
                <p:oleObj r:id="rId3" imgW="8798230" imgH="575019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143000"/>
                        <a:ext cx="8458200" cy="5536833"/>
                      </a:xfrm>
                      <a:prstGeom prst="rect">
                        <a:avLst/>
                      </a:prstGeom>
                      <a:solidFill>
                        <a:srgbClr val="FFCC00">
                          <a:alpha val="50000"/>
                        </a:srgbClr>
                      </a:solidFill>
                    </p:spPr>
                  </p:pic>
                </p:oleObj>
              </mc:Fallback>
            </mc:AlternateContent>
          </a:graphicData>
        </a:graphic>
      </p:graphicFrame>
      <p:sp>
        <p:nvSpPr>
          <p:cNvPr id="3075" name="Rectangle 3"/>
          <p:cNvSpPr>
            <a:spLocks noChangeArrowheads="1"/>
          </p:cNvSpPr>
          <p:nvPr/>
        </p:nvSpPr>
        <p:spPr bwMode="auto">
          <a:xfrm>
            <a:off x="0" y="3448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3" name="Oval 12"/>
          <p:cNvSpPr/>
          <p:nvPr/>
        </p:nvSpPr>
        <p:spPr>
          <a:xfrm>
            <a:off x="304800" y="5181600"/>
            <a:ext cx="1676400" cy="609600"/>
          </a:xfrm>
          <a:prstGeom prst="ellipse">
            <a:avLst/>
          </a:prstGeom>
          <a:noFill/>
          <a:ln w="50800" cmpd="tri">
            <a:solidFill>
              <a:srgbClr val="FF0000"/>
            </a:solid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he-IL" dirty="0" err="1" smtClean="0"/>
              <a:t>מטלב</a:t>
            </a:r>
            <a:r>
              <a:rPr lang="he-IL" dirty="0" smtClean="0"/>
              <a:t> כיחידת התצוגה</a:t>
            </a:r>
            <a:endParaRPr lang="he-IL" dirty="0"/>
          </a:p>
        </p:txBody>
      </p:sp>
      <p:sp>
        <p:nvSpPr>
          <p:cNvPr id="3" name="Content Placeholder 2"/>
          <p:cNvSpPr>
            <a:spLocks noGrp="1"/>
          </p:cNvSpPr>
          <p:nvPr>
            <p:ph idx="1"/>
          </p:nvPr>
        </p:nvSpPr>
        <p:spPr>
          <a:xfrm>
            <a:off x="228600" y="1600200"/>
            <a:ext cx="8610600" cy="4709160"/>
          </a:xfrm>
        </p:spPr>
        <p:txBody>
          <a:bodyPr>
            <a:normAutofit fontScale="92500"/>
          </a:bodyPr>
          <a:lstStyle/>
          <a:p>
            <a:pPr>
              <a:buNone/>
            </a:pPr>
            <a:r>
              <a:rPr lang="he-IL" dirty="0" smtClean="0"/>
              <a:t>לאחר שמודול </a:t>
            </a:r>
            <a:r>
              <a:rPr lang="he-IL" dirty="0" err="1" smtClean="0"/>
              <a:t>המטלב</a:t>
            </a:r>
            <a:r>
              <a:rPr lang="he-IL" dirty="0" smtClean="0"/>
              <a:t> סיים להכין את הנתונים, הוא יציג אותם.</a:t>
            </a:r>
          </a:p>
          <a:p>
            <a:pPr>
              <a:buNone/>
            </a:pPr>
            <a:r>
              <a:rPr lang="he-IL" dirty="0" smtClean="0"/>
              <a:t>הוא יעשה זאת בעזרת הפונקציה </a:t>
            </a:r>
            <a:r>
              <a:rPr lang="en-US" dirty="0" smtClean="0"/>
              <a:t>TPAPS</a:t>
            </a:r>
            <a:r>
              <a:rPr lang="he-IL" dirty="0" smtClean="0"/>
              <a:t> אשר בהינתן נקודות מדגם ממצעת ע"י שימוש באנרגיה מינימאלית את שאר שטח הגרף.</a:t>
            </a:r>
          </a:p>
          <a:p>
            <a:pPr>
              <a:buNone/>
            </a:pPr>
            <a:r>
              <a:rPr lang="he-IL" dirty="0" smtClean="0"/>
              <a:t>כלומר, הפונקציה משערת את הערכים עבור שאר הנקודות בגרף, אם אכן היו נמדדים אליהן ניסויים.</a:t>
            </a:r>
          </a:p>
          <a:p>
            <a:pPr>
              <a:buNone/>
            </a:pPr>
            <a:r>
              <a:rPr lang="he-IL" dirty="0" smtClean="0"/>
              <a:t>בהתאם לבחירת המשתמש, יציג </a:t>
            </a:r>
            <a:r>
              <a:rPr lang="he-IL" dirty="0" err="1" smtClean="0"/>
              <a:t>המטלב</a:t>
            </a:r>
            <a:r>
              <a:rPr lang="he-IL" dirty="0" smtClean="0"/>
              <a:t> </a:t>
            </a:r>
          </a:p>
          <a:p>
            <a:pPr>
              <a:buNone/>
            </a:pPr>
            <a:r>
              <a:rPr lang="he-IL" dirty="0" smtClean="0"/>
              <a:t>את הגרף בזווית המתאימה, ועם הנתונים</a:t>
            </a:r>
          </a:p>
          <a:p>
            <a:pPr>
              <a:buNone/>
            </a:pPr>
            <a:r>
              <a:rPr lang="he-IL" dirty="0" smtClean="0"/>
              <a:t> המתאימים.</a:t>
            </a:r>
          </a:p>
          <a:p>
            <a:pPr>
              <a:buNone/>
            </a:pPr>
            <a:r>
              <a:rPr lang="he-IL" dirty="0" smtClean="0"/>
              <a:t>חשוב לציין, שבכל תצוגה ניתן לשלוט בגרף</a:t>
            </a:r>
          </a:p>
          <a:p>
            <a:pPr>
              <a:buNone/>
            </a:pPr>
            <a:r>
              <a:rPr lang="he-IL" dirty="0" smtClean="0"/>
              <a:t> בהתאם לחלון תצוגה סטנדרטי של </a:t>
            </a:r>
            <a:r>
              <a:rPr lang="he-IL" dirty="0" err="1" smtClean="0"/>
              <a:t>מטלב</a:t>
            </a:r>
            <a:r>
              <a:rPr lang="he-IL" dirty="0" smtClean="0"/>
              <a:t>.</a:t>
            </a:r>
          </a:p>
        </p:txBody>
      </p:sp>
      <p:pic>
        <p:nvPicPr>
          <p:cNvPr id="23554" name="Picture 2"/>
          <p:cNvPicPr>
            <a:picLocks noChangeAspect="1" noChangeArrowheads="1"/>
          </p:cNvPicPr>
          <p:nvPr/>
        </p:nvPicPr>
        <p:blipFill>
          <a:blip r:embed="rId2" cstate="print"/>
          <a:srcRect/>
          <a:stretch>
            <a:fillRect/>
          </a:stretch>
        </p:blipFill>
        <p:spPr bwMode="auto">
          <a:xfrm>
            <a:off x="152400" y="3513748"/>
            <a:ext cx="3352800" cy="3158516"/>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a:bodyPr>
          <a:lstStyle/>
          <a:p>
            <a:r>
              <a:rPr lang="he-IL" dirty="0" smtClean="0"/>
              <a:t>המשך העבודה בעתיד</a:t>
            </a:r>
            <a:endParaRPr lang="he-IL" dirty="0"/>
          </a:p>
        </p:txBody>
      </p:sp>
      <p:sp>
        <p:nvSpPr>
          <p:cNvPr id="3" name="Content Placeholder 2"/>
          <p:cNvSpPr>
            <a:spLocks noGrp="1"/>
          </p:cNvSpPr>
          <p:nvPr>
            <p:ph idx="1"/>
          </p:nvPr>
        </p:nvSpPr>
        <p:spPr>
          <a:xfrm>
            <a:off x="304800" y="1600200"/>
            <a:ext cx="8382000" cy="4709160"/>
          </a:xfrm>
        </p:spPr>
        <p:txBody>
          <a:bodyPr>
            <a:normAutofit/>
          </a:bodyPr>
          <a:lstStyle/>
          <a:p>
            <a:pPr>
              <a:buNone/>
            </a:pPr>
            <a:r>
              <a:rPr lang="he-IL" dirty="0" smtClean="0"/>
              <a:t>ניתן להמשיך </a:t>
            </a:r>
            <a:r>
              <a:rPr lang="he-IL" dirty="0" err="1" smtClean="0"/>
              <a:t>פרוייקט</a:t>
            </a:r>
            <a:r>
              <a:rPr lang="he-IL" dirty="0" smtClean="0"/>
              <a:t> זה במספר מישורים להמשך התייעלות:</a:t>
            </a:r>
          </a:p>
          <a:p>
            <a:pPr>
              <a:buNone/>
            </a:pPr>
            <a:endParaRPr lang="he-IL" dirty="0" smtClean="0"/>
          </a:p>
          <a:p>
            <a:pPr>
              <a:buFontTx/>
              <a:buChar char="-"/>
            </a:pPr>
            <a:r>
              <a:rPr lang="he-IL" dirty="0" smtClean="0"/>
              <a:t>הרחבת התוצאות המוצגות כך שיציגו מספר מקורות בו-זמנית.</a:t>
            </a:r>
          </a:p>
          <a:p>
            <a:pPr>
              <a:buFontTx/>
              <a:buChar char="-"/>
            </a:pPr>
            <a:r>
              <a:rPr lang="he-IL" dirty="0" smtClean="0"/>
              <a:t>להתרחב לתחום הגרפיקה הממוחשבת ולהפעיל אלגוריתם יעיל לצמצום חכם של הנקודות המופיעות בגרף.</a:t>
            </a:r>
          </a:p>
          <a:p>
            <a:pPr>
              <a:buFontTx/>
              <a:buChar char="-"/>
            </a:pPr>
            <a:r>
              <a:rPr lang="he-IL" dirty="0" smtClean="0"/>
              <a:t>הרחבה לניסויים המציגים איכות חיבור, כלומר האם כל הניסויים הגיעו ליעדם, או רק חלקם, או אולי לא הגיע כלל – לידי ביטוי גרפי גם כן.</a:t>
            </a:r>
          </a:p>
          <a:p>
            <a:pPr>
              <a:buNone/>
            </a:pPr>
            <a:endParaRPr lang="he-IL"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he-IL" dirty="0" smtClean="0"/>
              <a:t>רקע</a:t>
            </a:r>
            <a:endParaRPr lang="he-IL" dirty="0"/>
          </a:p>
        </p:txBody>
      </p:sp>
      <p:sp>
        <p:nvSpPr>
          <p:cNvPr id="3" name="Content Placeholder 2"/>
          <p:cNvSpPr>
            <a:spLocks noGrp="1"/>
          </p:cNvSpPr>
          <p:nvPr>
            <p:ph idx="1"/>
          </p:nvPr>
        </p:nvSpPr>
        <p:spPr/>
        <p:txBody>
          <a:bodyPr/>
          <a:lstStyle/>
          <a:p>
            <a:pPr>
              <a:buNone/>
            </a:pPr>
            <a:r>
              <a:rPr lang="he-IL" dirty="0" smtClean="0"/>
              <a:t>מטרת </a:t>
            </a:r>
            <a:r>
              <a:rPr lang="he-IL" dirty="0" err="1" smtClean="0"/>
              <a:t>הפרוייקט</a:t>
            </a:r>
            <a:r>
              <a:rPr lang="he-IL" dirty="0" smtClean="0"/>
              <a:t> היא לתת ביטוי חזותי למדידות רבות שבוצעו ונשמרו במערכת </a:t>
            </a:r>
            <a:r>
              <a:rPr lang="en-US" dirty="0" smtClean="0"/>
              <a:t>DIMES</a:t>
            </a:r>
            <a:r>
              <a:rPr lang="he-IL" dirty="0" smtClean="0"/>
              <a:t>.</a:t>
            </a:r>
          </a:p>
          <a:p>
            <a:pPr>
              <a:buNone/>
            </a:pPr>
            <a:r>
              <a:rPr lang="he-IL" dirty="0" smtClean="0"/>
              <a:t>מערכת </a:t>
            </a:r>
            <a:r>
              <a:rPr lang="en-US" dirty="0" smtClean="0"/>
              <a:t>DIMES</a:t>
            </a:r>
            <a:r>
              <a:rPr lang="he-IL" dirty="0" smtClean="0"/>
              <a:t> מבצעת מדידות של זמנים המהווים מרחק על בסיס ציר הזמן בין נקודות שונות, מידע זה מאופסן בבסיסי נתונים.</a:t>
            </a:r>
          </a:p>
          <a:p>
            <a:pPr>
              <a:buNone/>
            </a:pPr>
            <a:r>
              <a:rPr lang="he-IL" dirty="0" smtClean="0"/>
              <a:t>המערכת המוצגת כאן שולפת את אותן התוצאות ומציגה אותן באופן גרפי, כך שהדגש העיקרי הוא להציג את העיוות בין המרחק הפיסי הקיים בפועל בין נקודות לבין ביטוי למרחק על בסיס הזמן שנמדד בין הנקודות הנ"ל.</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he-IL" dirty="0" smtClean="0"/>
              <a:t>כלי מערכת</a:t>
            </a:r>
            <a:endParaRPr lang="he-IL" dirty="0"/>
          </a:p>
        </p:txBody>
      </p:sp>
      <p:sp>
        <p:nvSpPr>
          <p:cNvPr id="3" name="Content Placeholder 2"/>
          <p:cNvSpPr>
            <a:spLocks noGrp="1"/>
          </p:cNvSpPr>
          <p:nvPr>
            <p:ph idx="1"/>
          </p:nvPr>
        </p:nvSpPr>
        <p:spPr/>
        <p:txBody>
          <a:bodyPr/>
          <a:lstStyle/>
          <a:p>
            <a:pPr>
              <a:buNone/>
            </a:pPr>
            <a:r>
              <a:rPr lang="he-IL" dirty="0" smtClean="0"/>
              <a:t>המערכת המוצגת כאן נעזרת בשני כלים עיקריים:</a:t>
            </a:r>
          </a:p>
          <a:p>
            <a:pPr>
              <a:buNone/>
            </a:pPr>
            <a:endParaRPr lang="he-IL" dirty="0" smtClean="0"/>
          </a:p>
          <a:p>
            <a:pPr>
              <a:buNone/>
            </a:pPr>
            <a:r>
              <a:rPr lang="he-IL" dirty="0" smtClean="0"/>
              <a:t>* שפת התכנות </a:t>
            </a:r>
            <a:r>
              <a:rPr lang="en-US" dirty="0" smtClean="0"/>
              <a:t>JAVA</a:t>
            </a:r>
          </a:p>
          <a:p>
            <a:pPr>
              <a:buNone/>
            </a:pPr>
            <a:endParaRPr lang="he-IL" dirty="0" smtClean="0"/>
          </a:p>
          <a:p>
            <a:pPr>
              <a:buNone/>
            </a:pPr>
            <a:r>
              <a:rPr lang="he-IL" dirty="0" smtClean="0"/>
              <a:t>* כלי החישוב </a:t>
            </a:r>
            <a:r>
              <a:rPr lang="en-US" dirty="0" smtClean="0"/>
              <a:t>MATLAB</a:t>
            </a:r>
            <a:endParaRPr lang="he-IL" dirty="0" smtClean="0"/>
          </a:p>
          <a:p>
            <a:pPr>
              <a:buNone/>
            </a:pPr>
            <a:endParaRPr lang="he-IL" dirty="0" smtClean="0"/>
          </a:p>
        </p:txBody>
      </p:sp>
      <p:pic>
        <p:nvPicPr>
          <p:cNvPr id="2052" name="Picture 4"/>
          <p:cNvPicPr>
            <a:picLocks noChangeAspect="1" noChangeArrowheads="1"/>
          </p:cNvPicPr>
          <p:nvPr/>
        </p:nvPicPr>
        <p:blipFill>
          <a:blip r:embed="rId2" cstate="print"/>
          <a:srcRect/>
          <a:stretch>
            <a:fillRect/>
          </a:stretch>
        </p:blipFill>
        <p:spPr bwMode="auto">
          <a:xfrm>
            <a:off x="1447800" y="2667000"/>
            <a:ext cx="1362075" cy="1733550"/>
          </a:xfrm>
          <a:prstGeom prst="rect">
            <a:avLst/>
          </a:prstGeom>
          <a:noFill/>
          <a:ln w="9525">
            <a:noFill/>
            <a:miter lim="800000"/>
            <a:headEnd/>
            <a:tailEnd/>
          </a:ln>
        </p:spPr>
      </p:pic>
      <p:pic>
        <p:nvPicPr>
          <p:cNvPr id="2053" name="Picture 5"/>
          <p:cNvPicPr>
            <a:picLocks noChangeAspect="1" noChangeArrowheads="1"/>
          </p:cNvPicPr>
          <p:nvPr/>
        </p:nvPicPr>
        <p:blipFill>
          <a:blip r:embed="rId3" cstate="print"/>
          <a:srcRect/>
          <a:stretch>
            <a:fillRect/>
          </a:stretch>
        </p:blipFill>
        <p:spPr bwMode="auto">
          <a:xfrm>
            <a:off x="3124200" y="4876800"/>
            <a:ext cx="2714625" cy="12858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he-IL" dirty="0" smtClean="0"/>
              <a:t>תרשים זרימה של המערכת</a:t>
            </a:r>
            <a:endParaRPr lang="he-IL"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3073" name="Object 1"/>
          <p:cNvGraphicFramePr>
            <a:graphicFrameLocks noChangeAspect="1"/>
          </p:cNvGraphicFramePr>
          <p:nvPr>
            <p:extLst>
              <p:ext uri="{D42A27DB-BD31-4B8C-83A1-F6EECF244321}">
                <p14:modId xmlns:p14="http://schemas.microsoft.com/office/powerpoint/2010/main" val="797411647"/>
              </p:ext>
            </p:extLst>
          </p:nvPr>
        </p:nvGraphicFramePr>
        <p:xfrm>
          <a:off x="304800" y="1143000"/>
          <a:ext cx="8458200" cy="5536833"/>
        </p:xfrm>
        <a:graphic>
          <a:graphicData uri="http://schemas.openxmlformats.org/presentationml/2006/ole">
            <mc:AlternateContent xmlns:mc="http://schemas.openxmlformats.org/markup-compatibility/2006">
              <mc:Choice xmlns:v="urn:schemas-microsoft-com:vml" Requires="v">
                <p:oleObj spid="_x0000_s3076" name="Visio" r:id="rId3" imgW="8798230" imgH="5750190" progId="Visio.Drawing.11">
                  <p:embed/>
                </p:oleObj>
              </mc:Choice>
              <mc:Fallback>
                <p:oleObj name="Visio" r:id="rId3" imgW="8798230" imgH="5750190" progId="Visio.Drawing.11">
                  <p:embed/>
                  <p:pic>
                    <p:nvPicPr>
                      <p:cNvPr id="0" name="Picture 1"/>
                      <p:cNvPicPr>
                        <a:picLocks noChangeAspect="1" noChangeArrowheads="1"/>
                      </p:cNvPicPr>
                      <p:nvPr/>
                    </p:nvPicPr>
                    <p:blipFill>
                      <a:blip r:embed="rId4"/>
                      <a:srcRect/>
                      <a:stretch>
                        <a:fillRect/>
                      </a:stretch>
                    </p:blipFill>
                    <p:spPr bwMode="auto">
                      <a:xfrm>
                        <a:off x="304800" y="1143000"/>
                        <a:ext cx="8458200" cy="5536833"/>
                      </a:xfrm>
                      <a:prstGeom prst="rect">
                        <a:avLst/>
                      </a:prstGeom>
                      <a:solidFill>
                        <a:srgbClr val="FFCC00">
                          <a:alpha val="50000"/>
                        </a:srgbClr>
                      </a:solidFill>
                    </p:spPr>
                  </p:pic>
                </p:oleObj>
              </mc:Fallback>
            </mc:AlternateContent>
          </a:graphicData>
        </a:graphic>
      </p:graphicFrame>
      <p:sp>
        <p:nvSpPr>
          <p:cNvPr id="3075" name="Rectangle 3"/>
          <p:cNvSpPr>
            <a:spLocks noChangeArrowheads="1"/>
          </p:cNvSpPr>
          <p:nvPr/>
        </p:nvSpPr>
        <p:spPr bwMode="auto">
          <a:xfrm>
            <a:off x="0" y="3448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3" name="Oval 12"/>
          <p:cNvSpPr/>
          <p:nvPr/>
        </p:nvSpPr>
        <p:spPr>
          <a:xfrm>
            <a:off x="533400" y="1981200"/>
            <a:ext cx="1143000" cy="533400"/>
          </a:xfrm>
          <a:prstGeom prst="ellipse">
            <a:avLst/>
          </a:prstGeom>
          <a:noFill/>
          <a:ln w="50800" cmpd="tri">
            <a:solidFill>
              <a:srgbClr val="FF0000"/>
            </a:solid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he-IL" dirty="0" smtClean="0"/>
              <a:t>ממשק המשתמש</a:t>
            </a:r>
            <a:endParaRPr lang="he-IL" dirty="0"/>
          </a:p>
        </p:txBody>
      </p:sp>
      <p:sp>
        <p:nvSpPr>
          <p:cNvPr id="3" name="Content Placeholder 2"/>
          <p:cNvSpPr>
            <a:spLocks noGrp="1"/>
          </p:cNvSpPr>
          <p:nvPr>
            <p:ph idx="1"/>
          </p:nvPr>
        </p:nvSpPr>
        <p:spPr/>
        <p:txBody>
          <a:bodyPr/>
          <a:lstStyle/>
          <a:p>
            <a:pPr>
              <a:buNone/>
            </a:pPr>
            <a:r>
              <a:rPr lang="he-IL" dirty="0" smtClean="0"/>
              <a:t>מבוסס על </a:t>
            </a:r>
            <a:r>
              <a:rPr lang="en-US" dirty="0" smtClean="0"/>
              <a:t>SWT</a:t>
            </a:r>
            <a:r>
              <a:rPr lang="he-IL" dirty="0" smtClean="0"/>
              <a:t> של </a:t>
            </a:r>
            <a:r>
              <a:rPr lang="en-US" dirty="0" smtClean="0"/>
              <a:t>JAVA</a:t>
            </a:r>
          </a:p>
          <a:p>
            <a:pPr>
              <a:buNone/>
            </a:pPr>
            <a:r>
              <a:rPr lang="he-IL" dirty="0" smtClean="0"/>
              <a:t>מכיל מספר רב של אלמנטים של </a:t>
            </a:r>
            <a:r>
              <a:rPr lang="en-US" dirty="0" smtClean="0"/>
              <a:t>GUI</a:t>
            </a:r>
            <a:r>
              <a:rPr lang="he-IL" dirty="0" smtClean="0"/>
              <a:t> אשר מאפשרים למשתמש חוויה ידידותית, וקלה להבנה יחסית למורכבות המערכת.</a:t>
            </a:r>
          </a:p>
          <a:p>
            <a:pPr>
              <a:buNone/>
            </a:pPr>
            <a:r>
              <a:rPr lang="he-IL" dirty="0" smtClean="0"/>
              <a:t>מאפשר למשתמש בחירה מאילו מדידות</a:t>
            </a:r>
          </a:p>
          <a:p>
            <a:pPr>
              <a:buNone/>
            </a:pPr>
            <a:r>
              <a:rPr lang="he-IL" dirty="0" smtClean="0"/>
              <a:t>הוא מעוניין לקבל תוצאה, וכמו כן גם באיזה</a:t>
            </a:r>
          </a:p>
          <a:p>
            <a:pPr>
              <a:buNone/>
            </a:pPr>
            <a:r>
              <a:rPr lang="he-IL" dirty="0" smtClean="0"/>
              <a:t>אופן בתוצאה תוצג.</a:t>
            </a:r>
          </a:p>
        </p:txBody>
      </p:sp>
      <p:pic>
        <p:nvPicPr>
          <p:cNvPr id="4" name="Picture 3"/>
          <p:cNvPicPr/>
          <p:nvPr/>
        </p:nvPicPr>
        <p:blipFill>
          <a:blip r:embed="rId2" cstate="print"/>
          <a:srcRect/>
          <a:stretch>
            <a:fillRect/>
          </a:stretch>
        </p:blipFill>
        <p:spPr bwMode="auto">
          <a:xfrm>
            <a:off x="152400" y="3505200"/>
            <a:ext cx="2590800" cy="313985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he-IL" dirty="0" smtClean="0"/>
              <a:t>אלמנטים יסודיים בממשק המשתמש</a:t>
            </a:r>
            <a:endParaRPr lang="he-IL" dirty="0"/>
          </a:p>
        </p:txBody>
      </p:sp>
      <p:sp>
        <p:nvSpPr>
          <p:cNvPr id="3" name="Content Placeholder 2"/>
          <p:cNvSpPr>
            <a:spLocks noGrp="1"/>
          </p:cNvSpPr>
          <p:nvPr>
            <p:ph idx="1"/>
          </p:nvPr>
        </p:nvSpPr>
        <p:spPr/>
        <p:txBody>
          <a:bodyPr/>
          <a:lstStyle/>
          <a:p>
            <a:pPr>
              <a:buNone/>
            </a:pPr>
            <a:r>
              <a:rPr lang="he-IL" dirty="0" smtClean="0"/>
              <a:t>תצוגה-</a:t>
            </a:r>
          </a:p>
          <a:p>
            <a:pPr>
              <a:buNone/>
            </a:pPr>
            <a:r>
              <a:rPr lang="he-IL" dirty="0" smtClean="0"/>
              <a:t>משתמש יכול לבחור מבין 4 תצוגות שונות, או תצוגה אחת שמכילה את כל ה4, כאשר כל תצוגה מציגה זווית אחרת של התוצאות</a:t>
            </a:r>
          </a:p>
          <a:p>
            <a:pPr>
              <a:buNone/>
            </a:pPr>
            <a:r>
              <a:rPr lang="he-IL" dirty="0" smtClean="0"/>
              <a:t>כמו כן, משתמש יכול לבחור האם להציג מידע</a:t>
            </a:r>
          </a:p>
          <a:p>
            <a:pPr>
              <a:buNone/>
            </a:pPr>
            <a:r>
              <a:rPr lang="he-IL" dirty="0" smtClean="0"/>
              <a:t>על הגרף, שכן מידע הוא חיוני להבנת התוצאות,</a:t>
            </a:r>
          </a:p>
          <a:p>
            <a:pPr>
              <a:buNone/>
            </a:pPr>
            <a:r>
              <a:rPr lang="he-IL" dirty="0" smtClean="0"/>
              <a:t>אך בד בבד, עודף מידע עלול להעמיס על גרף</a:t>
            </a:r>
          </a:p>
          <a:p>
            <a:pPr>
              <a:buNone/>
            </a:pPr>
            <a:r>
              <a:rPr lang="he-IL" dirty="0" smtClean="0"/>
              <a:t>התוצאות ולהסתיר את המידע</a:t>
            </a:r>
          </a:p>
          <a:p>
            <a:pPr>
              <a:buNone/>
            </a:pPr>
            <a:r>
              <a:rPr lang="he-IL" dirty="0" smtClean="0"/>
              <a:t>המופשט המוצג בו.</a:t>
            </a:r>
          </a:p>
        </p:txBody>
      </p:sp>
      <p:pic>
        <p:nvPicPr>
          <p:cNvPr id="5" name="Picture 4"/>
          <p:cNvPicPr/>
          <p:nvPr/>
        </p:nvPicPr>
        <p:blipFill>
          <a:blip r:embed="rId2" cstate="print"/>
          <a:srcRect/>
          <a:stretch>
            <a:fillRect/>
          </a:stretch>
        </p:blipFill>
        <p:spPr bwMode="auto">
          <a:xfrm>
            <a:off x="228600" y="3657600"/>
            <a:ext cx="1867502" cy="3012707"/>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2362200" y="5410200"/>
            <a:ext cx="1905368" cy="12801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he-IL" dirty="0" smtClean="0"/>
              <a:t>אלמנטים יסודיים בממשק המשתמש</a:t>
            </a:r>
            <a:endParaRPr lang="he-IL" dirty="0"/>
          </a:p>
        </p:txBody>
      </p:sp>
      <p:sp>
        <p:nvSpPr>
          <p:cNvPr id="3" name="Content Placeholder 2"/>
          <p:cNvSpPr>
            <a:spLocks noGrp="1"/>
          </p:cNvSpPr>
          <p:nvPr>
            <p:ph idx="1"/>
          </p:nvPr>
        </p:nvSpPr>
        <p:spPr>
          <a:xfrm>
            <a:off x="2895600" y="1600200"/>
            <a:ext cx="5791200" cy="4709160"/>
          </a:xfrm>
        </p:spPr>
        <p:txBody>
          <a:bodyPr>
            <a:normAutofit/>
          </a:bodyPr>
          <a:lstStyle/>
          <a:p>
            <a:pPr>
              <a:buNone/>
            </a:pPr>
            <a:r>
              <a:rPr lang="he-IL" dirty="0" smtClean="0"/>
              <a:t>התחברות-</a:t>
            </a:r>
          </a:p>
          <a:p>
            <a:pPr>
              <a:buNone/>
            </a:pPr>
            <a:r>
              <a:rPr lang="he-IL" dirty="0" smtClean="0"/>
              <a:t>משתמש יכול לבחור מול איזה </a:t>
            </a:r>
            <a:r>
              <a:rPr lang="en-US" dirty="0" smtClean="0"/>
              <a:t>HOST</a:t>
            </a:r>
            <a:r>
              <a:rPr lang="he-IL" dirty="0" smtClean="0"/>
              <a:t> ו</a:t>
            </a:r>
            <a:r>
              <a:rPr lang="en-US" dirty="0" smtClean="0"/>
              <a:t>PORT</a:t>
            </a:r>
            <a:r>
              <a:rPr lang="he-IL" dirty="0" smtClean="0"/>
              <a:t> הוא מעוניין להתחבר, אם יש צורך בשם משתמש </a:t>
            </a:r>
            <a:r>
              <a:rPr lang="he-IL" dirty="0" err="1" smtClean="0"/>
              <a:t>וססמה</a:t>
            </a:r>
            <a:r>
              <a:rPr lang="he-IL" dirty="0" smtClean="0"/>
              <a:t>, כמו כן גם לבחור טבלאות וסכמות מה</a:t>
            </a:r>
            <a:r>
              <a:rPr lang="en-US" dirty="0" smtClean="0"/>
              <a:t>DB</a:t>
            </a:r>
            <a:r>
              <a:rPr lang="he-IL" dirty="0" smtClean="0"/>
              <a:t> </a:t>
            </a:r>
            <a:r>
              <a:rPr lang="he-IL" dirty="0" err="1" smtClean="0"/>
              <a:t>שילקחו</a:t>
            </a:r>
            <a:r>
              <a:rPr lang="he-IL" dirty="0" smtClean="0"/>
              <a:t> הנתונים מהן.</a:t>
            </a:r>
          </a:p>
        </p:txBody>
      </p:sp>
      <p:pic>
        <p:nvPicPr>
          <p:cNvPr id="7" name="Picture 6"/>
          <p:cNvPicPr/>
          <p:nvPr/>
        </p:nvPicPr>
        <p:blipFill>
          <a:blip r:embed="rId2" cstate="print"/>
          <a:srcRect/>
          <a:stretch>
            <a:fillRect/>
          </a:stretch>
        </p:blipFill>
        <p:spPr bwMode="auto">
          <a:xfrm>
            <a:off x="304800" y="1981200"/>
            <a:ext cx="2541270" cy="2425566"/>
          </a:xfrm>
          <a:prstGeom prst="rect">
            <a:avLst/>
          </a:prstGeom>
          <a:noFill/>
          <a:ln w="9525">
            <a:noFill/>
            <a:miter lim="800000"/>
            <a:headEnd/>
            <a:tailEnd/>
          </a:ln>
        </p:spPr>
      </p:pic>
      <p:pic>
        <p:nvPicPr>
          <p:cNvPr id="8" name="Picture 7"/>
          <p:cNvPicPr/>
          <p:nvPr/>
        </p:nvPicPr>
        <p:blipFill>
          <a:blip r:embed="rId3" cstate="print"/>
          <a:srcRect/>
          <a:stretch>
            <a:fillRect/>
          </a:stretch>
        </p:blipFill>
        <p:spPr bwMode="auto">
          <a:xfrm>
            <a:off x="228600" y="4495800"/>
            <a:ext cx="2676024" cy="21753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he-IL" dirty="0" smtClean="0"/>
              <a:t>אלמנטים יסודיים בממשק המשתמש</a:t>
            </a:r>
            <a:endParaRPr lang="he-IL" dirty="0"/>
          </a:p>
        </p:txBody>
      </p:sp>
      <p:sp>
        <p:nvSpPr>
          <p:cNvPr id="3" name="Content Placeholder 2"/>
          <p:cNvSpPr>
            <a:spLocks noGrp="1"/>
          </p:cNvSpPr>
          <p:nvPr>
            <p:ph idx="1"/>
          </p:nvPr>
        </p:nvSpPr>
        <p:spPr>
          <a:xfrm>
            <a:off x="304800" y="1600200"/>
            <a:ext cx="8382000" cy="4709160"/>
          </a:xfrm>
        </p:spPr>
        <p:txBody>
          <a:bodyPr>
            <a:normAutofit/>
          </a:bodyPr>
          <a:lstStyle/>
          <a:p>
            <a:pPr>
              <a:buNone/>
            </a:pPr>
            <a:r>
              <a:rPr lang="he-IL" dirty="0" smtClean="0"/>
              <a:t>נתונים כלליים-</a:t>
            </a:r>
          </a:p>
          <a:p>
            <a:pPr>
              <a:buNone/>
            </a:pPr>
            <a:endParaRPr lang="he-IL" dirty="0" smtClean="0"/>
          </a:p>
          <a:p>
            <a:pPr>
              <a:buNone/>
            </a:pPr>
            <a:r>
              <a:rPr lang="he-IL" dirty="0" smtClean="0"/>
              <a:t>כתובת </a:t>
            </a:r>
            <a:r>
              <a:rPr lang="en-US" dirty="0" smtClean="0"/>
              <a:t>IP </a:t>
            </a:r>
            <a:r>
              <a:rPr lang="he-IL" dirty="0" smtClean="0"/>
              <a:t> של מקור הניסויים, ממנו נלקחו המדידות ליעדים אחרים.</a:t>
            </a:r>
          </a:p>
          <a:p>
            <a:pPr>
              <a:buNone/>
            </a:pPr>
            <a:endParaRPr lang="he-IL" dirty="0" smtClean="0"/>
          </a:p>
          <a:p>
            <a:pPr>
              <a:buNone/>
            </a:pPr>
            <a:endParaRPr lang="he-IL" dirty="0" smtClean="0"/>
          </a:p>
          <a:p>
            <a:pPr>
              <a:buNone/>
            </a:pPr>
            <a:r>
              <a:rPr lang="he-IL" dirty="0" smtClean="0"/>
              <a:t>נתוני שאילתה, כגון כמות תוצאות (יעדים) שאנו מעוניינים לקבל </a:t>
            </a:r>
            <a:r>
              <a:rPr lang="he-IL" dirty="0" err="1" smtClean="0"/>
              <a:t>וכו</a:t>
            </a:r>
            <a:r>
              <a:rPr lang="he-IL" dirty="0" smtClean="0"/>
              <a:t>'</a:t>
            </a:r>
          </a:p>
        </p:txBody>
      </p:sp>
      <p:pic>
        <p:nvPicPr>
          <p:cNvPr id="6" name="Picture 5"/>
          <p:cNvPicPr/>
          <p:nvPr/>
        </p:nvPicPr>
        <p:blipFill>
          <a:blip r:embed="rId2" cstate="print"/>
          <a:srcRect/>
          <a:stretch>
            <a:fillRect/>
          </a:stretch>
        </p:blipFill>
        <p:spPr bwMode="auto">
          <a:xfrm>
            <a:off x="762000" y="3200400"/>
            <a:ext cx="4648200" cy="914400"/>
          </a:xfrm>
          <a:prstGeom prst="rect">
            <a:avLst/>
          </a:prstGeom>
          <a:noFill/>
          <a:ln w="9525">
            <a:noFill/>
            <a:miter lim="800000"/>
            <a:headEnd/>
            <a:tailEnd/>
          </a:ln>
        </p:spPr>
      </p:pic>
      <p:pic>
        <p:nvPicPr>
          <p:cNvPr id="9" name="Picture 8"/>
          <p:cNvPicPr/>
          <p:nvPr/>
        </p:nvPicPr>
        <p:blipFill>
          <a:blip r:embed="rId3" cstate="print"/>
          <a:srcRect/>
          <a:stretch>
            <a:fillRect/>
          </a:stretch>
        </p:blipFill>
        <p:spPr bwMode="auto">
          <a:xfrm>
            <a:off x="685800" y="5334000"/>
            <a:ext cx="52578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he-IL" dirty="0" smtClean="0"/>
              <a:t>אשרור</a:t>
            </a:r>
            <a:endParaRPr lang="he-IL" dirty="0"/>
          </a:p>
        </p:txBody>
      </p:sp>
      <p:sp>
        <p:nvSpPr>
          <p:cNvPr id="3" name="Content Placeholder 2"/>
          <p:cNvSpPr>
            <a:spLocks noGrp="1"/>
          </p:cNvSpPr>
          <p:nvPr>
            <p:ph idx="1"/>
          </p:nvPr>
        </p:nvSpPr>
        <p:spPr>
          <a:xfrm>
            <a:off x="3124200" y="1600200"/>
            <a:ext cx="5562600" cy="4709160"/>
          </a:xfrm>
        </p:spPr>
        <p:txBody>
          <a:bodyPr>
            <a:normAutofit/>
          </a:bodyPr>
          <a:lstStyle/>
          <a:p>
            <a:pPr>
              <a:buNone/>
            </a:pPr>
            <a:r>
              <a:rPr lang="he-IL" dirty="0" smtClean="0"/>
              <a:t>לאחר שמשתמש סיים לבחור את התצורה, יופיע בפניו מסך סיכום ואישור כי הוא אכן הזין את הנתונים כפי שרצה.</a:t>
            </a:r>
          </a:p>
          <a:p>
            <a:pPr>
              <a:buNone/>
            </a:pPr>
            <a:r>
              <a:rPr lang="he-IL" dirty="0" smtClean="0"/>
              <a:t>אם קרה מצב שבו ישנה סתירה בנתונים, או ישנם נתונים שגויים, המערכת תתריע בפני המשתמש.</a:t>
            </a:r>
          </a:p>
          <a:p>
            <a:pPr>
              <a:buNone/>
            </a:pPr>
            <a:endParaRPr lang="he-IL" sz="2000" dirty="0" smtClean="0"/>
          </a:p>
          <a:p>
            <a:pPr>
              <a:buNone/>
            </a:pPr>
            <a:r>
              <a:rPr lang="he-IL" sz="2000" dirty="0" smtClean="0"/>
              <a:t>! חשוב לציין, המערכת הינה גנרית וככזו היא אינה יכולה לבדוק מראש כל טעות אפשרית ולכן הזנת הנתונים היא קודם כל באחריות המשתמש!</a:t>
            </a:r>
          </a:p>
        </p:txBody>
      </p:sp>
      <p:pic>
        <p:nvPicPr>
          <p:cNvPr id="7" name="Picture 6"/>
          <p:cNvPicPr/>
          <p:nvPr/>
        </p:nvPicPr>
        <p:blipFill>
          <a:blip r:embed="rId2" cstate="print"/>
          <a:srcRect/>
          <a:stretch>
            <a:fillRect/>
          </a:stretch>
        </p:blipFill>
        <p:spPr bwMode="auto">
          <a:xfrm>
            <a:off x="304800" y="1828800"/>
            <a:ext cx="2667000" cy="4784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spDef>
      <a:spPr/>
      <a:bodyPr/>
      <a:lstStyle/>
      <a:style>
        <a:lnRef idx="1">
          <a:schemeClr val="accent4"/>
        </a:lnRef>
        <a:fillRef idx="2">
          <a:schemeClr val="accent4"/>
        </a:fillRef>
        <a:effectRef idx="1">
          <a:schemeClr val="accent4"/>
        </a:effectRef>
        <a:fontRef idx="minor">
          <a:schemeClr val="dk1"/>
        </a:fontRef>
      </a:style>
    </a:spDef>
  </a:objectDefaults>
  <a:extraClrSchemeLst/>
</a:theme>
</file>

<file path=docProps/app.xml><?xml version="1.0" encoding="utf-8"?>
<Properties xmlns="http://schemas.openxmlformats.org/officeDocument/2006/extended-properties" xmlns:vt="http://schemas.openxmlformats.org/officeDocument/2006/docPropsVTypes">
  <Template>Apex</Template>
  <TotalTime>309</TotalTime>
  <Words>711</Words>
  <Application>Microsoft Office PowerPoint</Application>
  <PresentationFormat>On-screen Show (4:3)</PresentationFormat>
  <Paragraphs>84</Paragraphs>
  <Slides>19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Apex</vt:lpstr>
      <vt:lpstr>Microsoft Visio Drawing</vt:lpstr>
      <vt:lpstr>PowerPoint Presentation</vt:lpstr>
      <vt:lpstr>רקע</vt:lpstr>
      <vt:lpstr>כלי מערכת</vt:lpstr>
      <vt:lpstr>תרשים זרימה של המערכת</vt:lpstr>
      <vt:lpstr>ממשק המשתמש</vt:lpstr>
      <vt:lpstr>אלמנטים יסודיים בממשק המשתמש</vt:lpstr>
      <vt:lpstr>אלמנטים יסודיים בממשק המשתמש</vt:lpstr>
      <vt:lpstr>אלמנטים יסודיים בממשק המשתמש</vt:lpstr>
      <vt:lpstr>אשרור</vt:lpstr>
      <vt:lpstr>תרשים זרימה של המערכת</vt:lpstr>
      <vt:lpstr>מודול ה-Java בעבודה מול DIMES</vt:lpstr>
      <vt:lpstr>תרשים זרימה של המערכת</vt:lpstr>
      <vt:lpstr>קובץ נתונים למטלב</vt:lpstr>
      <vt:lpstr>תרשים זרימה של המערכת</vt:lpstr>
      <vt:lpstr>מטלב כיחידת החישוב</vt:lpstr>
      <vt:lpstr>נוסחת האברסין</vt:lpstr>
      <vt:lpstr>תרשים זרימה של המערכת</vt:lpstr>
      <vt:lpstr>מטלב כיחידת התצוגה</vt:lpstr>
      <vt:lpstr>המשך העבודה בעתיד</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c:creator>
  <cp:lastModifiedBy>Groentman Ariel (LQIL ST WL SE)</cp:lastModifiedBy>
  <cp:revision>19</cp:revision>
  <dcterms:created xsi:type="dcterms:W3CDTF">2012-08-05T21:06:36Z</dcterms:created>
  <dcterms:modified xsi:type="dcterms:W3CDTF">2012-08-06T12:19:53Z</dcterms:modified>
</cp:coreProperties>
</file>