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84380"/>
    <p:restoredTop sz="94660"/>
  </p:normalViewPr>
  <p:slideViewPr>
    <p:cSldViewPr>
      <p:cViewPr varScale="1">
        <p:scale>
          <a:sx n="93" d="100"/>
          <a:sy n="93" d="100"/>
        </p:scale>
        <p:origin x="-21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499CAECC-454B-49AD-B174-BCA02A77C16D}" type="slidenum">
              <a:rPr lang="he-IL" smtClean="0"/>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499CAECC-454B-49AD-B174-BCA02A77C16D}"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56F4A9-20AC-40C1-8481-08D3AFBF8A29}" type="datetimeFigureOut">
              <a:rPr lang="he-IL" smtClean="0"/>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856F4A9-20AC-40C1-8481-08D3AFBF8A29}" type="datetimeFigureOut">
              <a:rPr lang="he-IL" smtClean="0"/>
              <a:t>כ'/אב/תשע"ב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99CAECC-454B-49AD-B174-BCA02A77C16D}" type="slidenum">
              <a:rPr lang="he-IL" smtClean="0"/>
              <a:t>‹#›</a:t>
            </a:fld>
            <a:endParaRPr lang="he-IL"/>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1676400" y="0"/>
            <a:ext cx="5791200" cy="4334561"/>
          </a:xfrm>
          <a:prstGeom prst="rect">
            <a:avLst/>
          </a:prstGeom>
          <a:noFill/>
          <a:ln w="9525">
            <a:noFill/>
            <a:miter lim="800000"/>
            <a:headEnd/>
            <a:tailEnd/>
          </a:ln>
        </p:spPr>
      </p:pic>
      <p:sp>
        <p:nvSpPr>
          <p:cNvPr id="8" name="Rectangle 7"/>
          <p:cNvSpPr/>
          <p:nvPr/>
        </p:nvSpPr>
        <p:spPr>
          <a:xfrm>
            <a:off x="3036114" y="152400"/>
            <a:ext cx="2977162" cy="830997"/>
          </a:xfrm>
          <a:prstGeom prst="rect">
            <a:avLst/>
          </a:prstGeom>
          <a:noFill/>
        </p:spPr>
        <p:txBody>
          <a:bodyPr wrap="none" lIns="91440" tIns="45720" rIns="91440" bIns="45720">
            <a:spAutoFit/>
          </a:bodyPr>
          <a:lstStyle/>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network distances</a:t>
            </a:r>
            <a:endPar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Text Box 10"/>
          <p:cNvSpPr txBox="1">
            <a:spLocks noChangeArrowheads="1"/>
          </p:cNvSpPr>
          <p:nvPr/>
        </p:nvSpPr>
        <p:spPr bwMode="auto">
          <a:xfrm>
            <a:off x="228600" y="838200"/>
            <a:ext cx="2209800" cy="5309146"/>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Outline – The idea, importance and </a:t>
            </a:r>
            <a:r>
              <a:rPr lang="en-US" sz="1200" b="1" i="1" u="sng" dirty="0" smtClean="0">
                <a:effectLst>
                  <a:outerShdw blurRad="38100" dist="38100" dir="2700000" algn="tl">
                    <a:srgbClr val="808080"/>
                  </a:outerShdw>
                </a:effectLst>
              </a:rPr>
              <a:t>uses</a:t>
            </a:r>
            <a:r>
              <a:rPr lang="ar-SA" sz="1200" b="1" i="1" u="sng" dirty="0" smtClean="0">
                <a:effectLst>
                  <a:outerShdw blurRad="38100" dist="38100" dir="2700000" algn="tl">
                    <a:srgbClr val="808080"/>
                  </a:outerShdw>
                </a:effectLst>
              </a:rPr>
              <a:t> </a:t>
            </a:r>
            <a:endParaRPr lang="en-US" sz="1200" b="1" i="1" u="sng" dirty="0" smtClean="0">
              <a:effectLst>
                <a:outerShdw blurRad="38100" dist="38100" dir="2700000" algn="tl">
                  <a:srgbClr val="808080"/>
                </a:outerShdw>
              </a:effectLst>
            </a:endParaRPr>
          </a:p>
          <a:p>
            <a:pPr algn="l" rtl="0"/>
            <a:endParaRPr lang="en-US" sz="800" b="1" i="1" u="sng" dirty="0">
              <a:effectLst>
                <a:outerShdw blurRad="38100" dist="38100" dir="2700000" algn="tl">
                  <a:srgbClr val="808080"/>
                </a:outerShdw>
              </a:effectLst>
            </a:endParaRPr>
          </a:p>
          <a:p>
            <a:pPr algn="l" rtl="0">
              <a:buFontTx/>
              <a:buChar char="•"/>
            </a:pPr>
            <a:r>
              <a:rPr lang="en-US" sz="900" b="1" dirty="0">
                <a:effectLst>
                  <a:outerShdw blurRad="38100" dist="38100" dir="2700000" algn="tl">
                    <a:srgbClr val="808080"/>
                  </a:outerShdw>
                </a:effectLst>
              </a:rPr>
              <a:t>  The basic idea was to implement </a:t>
            </a:r>
            <a:r>
              <a:rPr lang="en-US" sz="900" b="1" dirty="0" smtClean="0">
                <a:effectLst>
                  <a:outerShdw blurRad="38100" dist="38100" dir="2700000" algn="tl">
                    <a:srgbClr val="808080"/>
                  </a:outerShdw>
                </a:effectLst>
              </a:rPr>
              <a:t>a tool that would give a visual enhancement to  stored data from researches done in Dimes, the main approach was to show a visual graph for the ratio between network distances and real distances. </a:t>
            </a:r>
            <a:endParaRPr lang="en-US" sz="900" b="1" dirty="0">
              <a:effectLst>
                <a:outerShdw blurRad="38100" dist="38100" dir="2700000" algn="tl">
                  <a:srgbClr val="808080"/>
                </a:outerShdw>
              </a:effectLst>
            </a:endParaRPr>
          </a:p>
          <a:p>
            <a:pPr algn="l" rtl="0">
              <a:buFontTx/>
              <a:buChar char="•"/>
            </a:pPr>
            <a:r>
              <a:rPr lang="en-US" sz="900" b="1" dirty="0">
                <a:effectLst>
                  <a:outerShdw blurRad="38100" dist="38100" dir="2700000" algn="tl">
                    <a:srgbClr val="808080"/>
                  </a:outerShdw>
                </a:effectLst>
              </a:rPr>
              <a:t>  Snake robots have many applications, but are hard to control since they have many internal degrees of freedom.</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better understanding of network area distances  may help in spotting  a ‘bad’ area that needs to be fixed, or a better area, that is preferred to be used. </a:t>
            </a:r>
            <a:endParaRPr lang="ar-SA" sz="900" b="1" dirty="0">
              <a:effectLst>
                <a:outerShdw blurRad="38100" dist="38100" dir="2700000" algn="tl">
                  <a:srgbClr val="808080"/>
                </a:outerShdw>
              </a:effectLst>
            </a:endParaRPr>
          </a:p>
          <a:p>
            <a:pPr algn="l" rtl="0"/>
            <a:endParaRPr lang="en-US" sz="800" u="sng" dirty="0">
              <a:effectLst>
                <a:outerShdw blurRad="38100" dist="38100" dir="2700000" algn="tl">
                  <a:srgbClr val="808080"/>
                </a:outerShdw>
              </a:effectLst>
            </a:endParaRPr>
          </a:p>
          <a:p>
            <a:pPr algn="l" rtl="0"/>
            <a:endParaRPr lang="en-US" sz="800" b="1" u="sng" dirty="0">
              <a:effectLst>
                <a:outerShdw blurRad="38100" dist="38100" dir="2700000" algn="tl">
                  <a:srgbClr val="808080"/>
                </a:outerShdw>
              </a:effectLst>
            </a:endParaRPr>
          </a:p>
          <a:p>
            <a:pPr algn="l" rtl="0"/>
            <a:r>
              <a:rPr lang="en-US" sz="1200" b="1" i="1" u="sng" dirty="0">
                <a:effectLst>
                  <a:outerShdw blurRad="38100" dist="38100" dir="2700000" algn="tl">
                    <a:srgbClr val="808080"/>
                  </a:outerShdw>
                </a:effectLst>
              </a:rPr>
              <a:t>User </a:t>
            </a:r>
            <a:r>
              <a:rPr lang="en-US" sz="1200" b="1" i="1" u="sng" dirty="0" smtClean="0">
                <a:effectLst>
                  <a:outerShdw blurRad="38100" dist="38100" dir="2700000" algn="tl">
                    <a:srgbClr val="808080"/>
                  </a:outerShdw>
                </a:effectLst>
              </a:rPr>
              <a:t>Interface</a:t>
            </a:r>
          </a:p>
          <a:p>
            <a:pPr algn="l" rtl="0"/>
            <a:endParaRPr lang="en-US" sz="800" b="1" i="1" u="sng" dirty="0">
              <a:effectLst>
                <a:outerShdw blurRad="38100" dist="38100" dir="2700000" algn="tl">
                  <a:srgbClr val="808080"/>
                </a:outerShdw>
              </a:effectLst>
            </a:endParaRPr>
          </a:p>
          <a:p>
            <a:pPr algn="l" rtl="0">
              <a:buFont typeface="Arial" pitchFamily="34" charset="0"/>
              <a:buChar char="•"/>
            </a:pPr>
            <a:r>
              <a:rPr lang="en-US" sz="900" b="1" dirty="0" smtClean="0">
                <a:effectLst>
                  <a:outerShdw blurRad="38100" dist="38100" dir="2700000" algn="tl">
                    <a:srgbClr val="808080"/>
                  </a:outerShdw>
                </a:effectLst>
              </a:rPr>
              <a:t> At the beginning of the application, the user is needed to choose how to connect and where to connect to the Dimes DB,</a:t>
            </a:r>
          </a:p>
          <a:p>
            <a:pPr algn="l" rtl="0"/>
            <a:r>
              <a:rPr lang="en-US" sz="900" b="1" dirty="0" smtClean="0">
                <a:effectLst>
                  <a:outerShdw blurRad="38100" dist="38100" dir="2700000" algn="tl">
                    <a:srgbClr val="808080"/>
                  </a:outerShdw>
                </a:effectLst>
              </a:rPr>
              <a:t>And also give extra information regarding how to manipulate the information coming back from the DB, and how it will be presented.</a:t>
            </a:r>
          </a:p>
          <a:p>
            <a:pPr algn="l" rtl="0"/>
            <a:r>
              <a:rPr lang="en-US" sz="900" b="1" dirty="0" smtClean="0">
                <a:effectLst>
                  <a:outerShdw blurRad="38100" dist="38100" dir="2700000" algn="tl">
                    <a:srgbClr val="808080"/>
                  </a:outerShdw>
                </a:effectLst>
              </a:rPr>
              <a:t>After all these configurations where set, a  confirmation alert will pop and user can review his choices.</a:t>
            </a:r>
          </a:p>
          <a:p>
            <a:pPr algn="l" rtl="0">
              <a:buFont typeface="Arial" pitchFamily="34" charset="0"/>
              <a:buChar char="•"/>
            </a:pPr>
            <a:r>
              <a:rPr lang="en-US" sz="900" b="1" dirty="0" smtClean="0">
                <a:effectLst>
                  <a:outerShdw blurRad="38100" dist="38100" dir="2700000" algn="tl">
                    <a:srgbClr val="808080"/>
                  </a:outerShdw>
                </a:effectLst>
              </a:rPr>
              <a:t> The GUI was done using SWT (a JAVA library)</a:t>
            </a:r>
            <a:endParaRPr lang="en-US" sz="900" b="1" dirty="0">
              <a:effectLst>
                <a:outerShdw blurRad="38100" dist="38100" dir="2700000" algn="tl">
                  <a:srgbClr val="808080"/>
                </a:outerShdw>
              </a:effectLst>
            </a:endParaRPr>
          </a:p>
        </p:txBody>
      </p:sp>
      <p:sp>
        <p:nvSpPr>
          <p:cNvPr id="6" name="Text Box 10"/>
          <p:cNvSpPr txBox="1">
            <a:spLocks noChangeArrowheads="1"/>
          </p:cNvSpPr>
          <p:nvPr/>
        </p:nvSpPr>
        <p:spPr bwMode="auto">
          <a:xfrm>
            <a:off x="2819400" y="4495800"/>
            <a:ext cx="3581400" cy="553998"/>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smtClean="0">
                <a:effectLst>
                  <a:outerShdw blurRad="38100" dist="38100" dir="2700000" algn="tl">
                    <a:srgbClr val="808080"/>
                  </a:outerShdw>
                </a:effectLst>
              </a:rPr>
              <a:t>DB and Queries</a:t>
            </a:r>
            <a:endParaRPr lang="en-US" sz="1200" b="1" i="1" u="sng" dirty="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a:t>
            </a:r>
          </a:p>
          <a:p>
            <a:pPr algn="l" rtl="0">
              <a:buFontTx/>
              <a:buChar char="•"/>
            </a:pPr>
            <a:r>
              <a:rPr lang="en-US" sz="900" b="1" dirty="0" smtClean="0">
                <a:effectLst>
                  <a:outerShdw blurRad="38100" dist="38100" dir="2700000" algn="tl">
                    <a:srgbClr val="808080"/>
                  </a:outerShdw>
                </a:effectLst>
              </a:rPr>
              <a:t>  the DB code was implemented using  my-</a:t>
            </a:r>
            <a:r>
              <a:rPr lang="en-US" sz="900" b="1" dirty="0" err="1" smtClean="0">
                <a:effectLst>
                  <a:outerShdw blurRad="38100" dist="38100" dir="2700000" algn="tl">
                    <a:srgbClr val="808080"/>
                  </a:outerShdw>
                </a:effectLst>
              </a:rPr>
              <a:t>sql</a:t>
            </a:r>
            <a:r>
              <a:rPr lang="en-US" sz="900" b="1" dirty="0" smtClean="0">
                <a:effectLst>
                  <a:outerShdw blurRad="38100" dist="38100" dir="2700000" algn="tl">
                    <a:srgbClr val="808080"/>
                  </a:outerShdw>
                </a:effectLst>
              </a:rPr>
              <a:t>-java  jar library</a:t>
            </a:r>
            <a:endParaRPr lang="ar-SA" sz="900" b="1" dirty="0">
              <a:effectLst>
                <a:outerShdw blurRad="38100" dist="38100" dir="2700000" algn="tl">
                  <a:srgbClr val="808080"/>
                </a:outerShdw>
              </a:effectLst>
            </a:endParaRPr>
          </a:p>
        </p:txBody>
      </p:sp>
      <p:sp>
        <p:nvSpPr>
          <p:cNvPr id="9" name="Text Box 10"/>
          <p:cNvSpPr txBox="1">
            <a:spLocks noChangeArrowheads="1"/>
          </p:cNvSpPr>
          <p:nvPr/>
        </p:nvSpPr>
        <p:spPr bwMode="auto">
          <a:xfrm>
            <a:off x="6629400" y="838200"/>
            <a:ext cx="2209800" cy="5893921"/>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a:t>
            </a:r>
            <a:r>
              <a:rPr lang="en-US" sz="1200" b="1" i="1" u="sng" dirty="0" smtClean="0">
                <a:effectLst>
                  <a:outerShdw blurRad="38100" dist="38100" dir="2700000" algn="tl">
                    <a:srgbClr val="808080"/>
                  </a:outerShdw>
                </a:effectLst>
              </a:rPr>
              <a:t>Flowchart</a:t>
            </a:r>
          </a:p>
          <a:p>
            <a:pPr algn="l" rtl="0"/>
            <a:endParaRPr lang="en-US" sz="800" b="1" i="1" u="sng" dirty="0">
              <a:effectLst>
                <a:outerShdw blurRad="38100" dist="38100" dir="2700000" algn="tl">
                  <a:srgbClr val="808080"/>
                </a:outerShdw>
              </a:effectLst>
            </a:endParaRP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the project will start form a script to run the application (</a:t>
            </a:r>
            <a:r>
              <a:rPr lang="en-US" sz="900" b="1" dirty="0" err="1" smtClean="0">
                <a:effectLst>
                  <a:outerShdw blurRad="38100" dist="38100" dir="2700000" algn="tl">
                    <a:srgbClr val="808080"/>
                  </a:outerShdw>
                </a:effectLst>
              </a:rPr>
              <a:t>i.e</a:t>
            </a:r>
            <a:r>
              <a:rPr lang="en-US" sz="900" b="1" dirty="0" smtClean="0">
                <a:effectLst>
                  <a:outerShdw blurRad="38100" dist="38100" dir="2700000" algn="tl">
                    <a:srgbClr val="808080"/>
                  </a:outerShdw>
                </a:effectLst>
              </a:rPr>
              <a:t> run the java files)</a:t>
            </a:r>
          </a:p>
          <a:p>
            <a:pPr algn="l" rtl="0">
              <a:buFontTx/>
              <a:buChar char="•"/>
            </a:pPr>
            <a:r>
              <a:rPr lang="en-US" sz="900" b="1" dirty="0" smtClean="0">
                <a:effectLst>
                  <a:outerShdw blurRad="38100" dist="38100" dir="2700000" algn="tl">
                    <a:srgbClr val="808080"/>
                  </a:outerShdw>
                </a:effectLst>
              </a:rPr>
              <a:t>JAVA module with the GUI  offering the user with multiple choice form, and containing all the user configurations to be used by the DB module</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DB module ….</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prepare input file for </a:t>
            </a:r>
            <a:r>
              <a:rPr lang="en-US" sz="900" b="1" dirty="0" err="1" smtClean="0">
                <a:effectLst>
                  <a:outerShdw blurRad="38100" dist="38100" dir="2700000" algn="tl">
                    <a:srgbClr val="808080"/>
                  </a:outerShdw>
                </a:effectLst>
              </a:rPr>
              <a:t>matlab</a:t>
            </a:r>
            <a:r>
              <a:rPr lang="en-US" sz="900" b="1" dirty="0" smtClean="0">
                <a:effectLst>
                  <a:outerShdw blurRad="38100" dist="38100" dir="2700000" algn="tl">
                    <a:srgbClr val="808080"/>
                  </a:outerShdw>
                </a:effectLst>
              </a:rPr>
              <a:t> …</a:t>
            </a:r>
          </a:p>
          <a:p>
            <a:pPr algn="l" rtl="0">
              <a:buFontTx/>
              <a:buChar char="•"/>
            </a:pPr>
            <a:r>
              <a:rPr lang="en-US" sz="900" b="1" dirty="0" smtClean="0">
                <a:effectLst>
                  <a:outerShdw blurRad="38100" dist="38100" dir="2700000" algn="tl">
                    <a:srgbClr val="808080"/>
                  </a:outerShdw>
                </a:effectLst>
              </a:rPr>
              <a:t>Another script is called, to run the MATLAB module with the input file.</a:t>
            </a:r>
          </a:p>
          <a:p>
            <a:pPr algn="l" rtl="0">
              <a:buFontTx/>
              <a:buChar char="•"/>
            </a:pPr>
            <a:r>
              <a:rPr lang="en-US" sz="900" b="1" dirty="0" smtClean="0">
                <a:effectLst>
                  <a:outerShdw blurRad="38100" dist="38100" dir="2700000" algn="tl">
                    <a:srgbClr val="808080"/>
                  </a:outerShdw>
                </a:effectLst>
              </a:rPr>
              <a:t>MATLAB  module is divided into 2 parts:</a:t>
            </a:r>
          </a:p>
          <a:p>
            <a:pPr algn="l" rtl="0">
              <a:buFontTx/>
              <a:buChar char="-"/>
            </a:pPr>
            <a:r>
              <a:rPr lang="en-US" sz="900" b="1" dirty="0" smtClean="0">
                <a:effectLst>
                  <a:outerShdw blurRad="38100" dist="38100" dir="2700000" algn="tl">
                    <a:srgbClr val="808080"/>
                  </a:outerShdw>
                </a:effectLst>
              </a:rPr>
              <a:t>Computational module to compute the real distances and the virtual distances and the derived ratio.</a:t>
            </a:r>
          </a:p>
          <a:p>
            <a:pPr algn="l" rtl="0"/>
            <a:r>
              <a:rPr lang="en-US" sz="900" b="1" dirty="0" smtClean="0">
                <a:effectLst>
                  <a:outerShdw blurRad="38100" dist="38100" dir="2700000" algn="tl">
                    <a:srgbClr val="808080"/>
                  </a:outerShdw>
                </a:effectLst>
              </a:rPr>
              <a:t>in addition computing a 3d plot based on a few sample points</a:t>
            </a:r>
          </a:p>
          <a:p>
            <a:pPr algn="l" rtl="0">
              <a:buFontTx/>
              <a:buChar char="-"/>
            </a:pPr>
            <a:r>
              <a:rPr lang="en-US" sz="900" b="1" dirty="0" smtClean="0">
                <a:effectLst>
                  <a:outerShdw blurRad="38100" dist="38100" dir="2700000" algn="tl">
                    <a:srgbClr val="808080"/>
                  </a:outerShdw>
                </a:effectLst>
              </a:rPr>
              <a:t>Visual module to render the 3d plot to the screen based on user preferences.</a:t>
            </a:r>
          </a:p>
          <a:p>
            <a:pPr algn="l" rtl="0">
              <a:buFontTx/>
              <a:buChar char="-"/>
            </a:pPr>
            <a:endParaRPr lang="en-US" sz="800" b="1" dirty="0" smtClean="0">
              <a:effectLst>
                <a:outerShdw blurRad="38100" dist="38100" dir="2700000" algn="tl">
                  <a:srgbClr val="808080"/>
                </a:outerShdw>
              </a:effectLst>
            </a:endParaRPr>
          </a:p>
          <a:p>
            <a:pPr algn="l" rtl="0">
              <a:buFontTx/>
              <a:buChar char="-"/>
            </a:pPr>
            <a:endParaRPr lang="en-US" sz="800" b="1" dirty="0" smtClean="0">
              <a:effectLst>
                <a:outerShdw blurRad="38100" dist="38100" dir="2700000" algn="tl">
                  <a:srgbClr val="808080"/>
                </a:outerShdw>
              </a:effectLst>
            </a:endParaRPr>
          </a:p>
          <a:p>
            <a:pPr algn="l" rtl="0"/>
            <a:r>
              <a:rPr lang="en-US" sz="1200" b="1" i="1" u="sng" dirty="0" smtClean="0">
                <a:effectLst>
                  <a:outerShdw blurRad="38100" dist="38100" dir="2700000" algn="tl">
                    <a:srgbClr val="808080"/>
                  </a:outerShdw>
                </a:effectLst>
              </a:rPr>
              <a:t>Visualization</a:t>
            </a:r>
          </a:p>
          <a:p>
            <a:pPr algn="l" rtl="0"/>
            <a:endParaRPr lang="en-US" sz="800" b="1" i="1" u="sng" dirty="0" smtClean="0">
              <a:effectLst>
                <a:outerShdw blurRad="38100" dist="38100" dir="2700000" algn="tl">
                  <a:srgbClr val="808080"/>
                </a:outerShdw>
              </a:effectLst>
            </a:endParaRPr>
          </a:p>
          <a:p>
            <a:pPr algn="l" rtl="0">
              <a:buFont typeface="Arial" pitchFamily="34" charset="0"/>
              <a:buChar char="•"/>
            </a:pPr>
            <a:r>
              <a:rPr lang="en-US" sz="900" b="1" dirty="0" smtClean="0">
                <a:effectLst>
                  <a:outerShdw blurRad="38100" dist="38100" dir="2700000" algn="tl">
                    <a:srgbClr val="808080"/>
                  </a:outerShdw>
                </a:effectLst>
              </a:rPr>
              <a:t> the main approach </a:t>
            </a:r>
            <a:r>
              <a:rPr lang="en-US" sz="900" b="1" dirty="0" smtClean="0">
                <a:effectLst>
                  <a:outerShdw blurRad="38100" dist="38100" dir="2700000" algn="tl">
                    <a:srgbClr val="808080"/>
                  </a:outerShdw>
                </a:effectLst>
              </a:rPr>
              <a:t>was to find the best way to show the distortion of network distances.</a:t>
            </a:r>
          </a:p>
          <a:p>
            <a:pPr algn="l" rtl="0">
              <a:buFont typeface="Arial" pitchFamily="34" charset="0"/>
              <a:buChar char="•"/>
            </a:pPr>
            <a:r>
              <a:rPr lang="en-US" sz="900" b="1" dirty="0" smtClean="0">
                <a:effectLst>
                  <a:outerShdw blurRad="38100" dist="38100" dir="2700000" algn="tl">
                    <a:srgbClr val="808080"/>
                  </a:outerShdw>
                </a:effectLst>
              </a:rPr>
              <a:t>the visualization is based on showing the ratio between the virtual distance and the real distance, instead of solely showing the virtual distance which gets higher in large distances, and also instead of showing the mathematical difference between them which will show greater difference with greater distances as well.</a:t>
            </a:r>
          </a:p>
          <a:p>
            <a:pPr algn="l" rtl="0"/>
            <a:endParaRPr lang="en-US" sz="900" b="1" u="sng" dirty="0">
              <a:effectLst>
                <a:outerShdw blurRad="38100" dist="38100" dir="2700000" algn="tl">
                  <a:srgbClr val="808080"/>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170</TotalTime>
  <Words>404</Words>
  <Application>Microsoft Office PowerPoint</Application>
  <PresentationFormat>On-screen Show (4:3)</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Slide 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Me</cp:lastModifiedBy>
  <cp:revision>20</cp:revision>
  <dcterms:created xsi:type="dcterms:W3CDTF">2012-08-07T21:29:28Z</dcterms:created>
  <dcterms:modified xsi:type="dcterms:W3CDTF">2012-08-08T00:20:00Z</dcterms:modified>
</cp:coreProperties>
</file>