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7" r:id="rId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aximized" horzBarState="maximized">
    <p:restoredLeft sz="84380"/>
    <p:restoredTop sz="94660"/>
  </p:normalViewPr>
  <p:slideViewPr>
    <p:cSldViewPr>
      <p:cViewPr>
        <p:scale>
          <a:sx n="100" d="100"/>
          <a:sy n="100" d="100"/>
        </p:scale>
        <p:origin x="-78" y="10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a:lstStyle/>
          <a:p>
            <a:fld id="{499CAECC-454B-49AD-B174-BCA02A77C16D}" type="slidenum">
              <a:rPr lang="he-IL" smtClean="0"/>
              <a:pPr/>
              <a:t>‹#›</a:t>
            </a:fld>
            <a:endParaRPr lang="he-IL"/>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7924800" y="6416675"/>
            <a:ext cx="762000" cy="365125"/>
          </a:xfrm>
        </p:spPr>
        <p:txBody>
          <a:bodyPr/>
          <a:lstStyle/>
          <a:p>
            <a:fld id="{499CAECC-454B-49AD-B174-BCA02A77C16D}"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56F4A9-20AC-40C1-8481-08D3AFBF8A29}" type="datetimeFigureOut">
              <a:rPr lang="he-IL" smtClean="0"/>
              <a:pPr/>
              <a:t>כ'/אב/תשע"ב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9CAECC-454B-49AD-B174-BCA02A77C16D}"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856F4A9-20AC-40C1-8481-08D3AFBF8A29}" type="datetimeFigureOut">
              <a:rPr lang="he-IL" smtClean="0"/>
              <a:pPr/>
              <a:t>כ'/אב/תשע"ב</a:t>
            </a:fld>
            <a:endParaRPr lang="he-IL"/>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he-IL"/>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99CAECC-454B-49AD-B174-BCA02A77C16D}" type="slidenum">
              <a:rPr lang="he-IL" smtClean="0"/>
              <a:pPr/>
              <a:t>‹#›</a:t>
            </a:fld>
            <a:endParaRPr lang="he-IL"/>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1676400" y="0"/>
            <a:ext cx="5791200" cy="4334561"/>
          </a:xfrm>
          <a:prstGeom prst="rect">
            <a:avLst/>
          </a:prstGeom>
          <a:noFill/>
          <a:ln w="9525">
            <a:noFill/>
            <a:miter lim="800000"/>
            <a:headEnd/>
            <a:tailEnd/>
          </a:ln>
        </p:spPr>
      </p:pic>
      <p:sp>
        <p:nvSpPr>
          <p:cNvPr id="8" name="Rectangle 7"/>
          <p:cNvSpPr/>
          <p:nvPr/>
        </p:nvSpPr>
        <p:spPr>
          <a:xfrm>
            <a:off x="2754018" y="152400"/>
            <a:ext cx="3541355" cy="830997"/>
          </a:xfrm>
          <a:prstGeom prst="rect">
            <a:avLst/>
          </a:prstGeom>
          <a:noFill/>
        </p:spPr>
        <p:txBody>
          <a:bodyPr wrap="none" lIns="91440" tIns="45720" rIns="91440" bIns="45720">
            <a:spAutoFit/>
          </a:bodyPr>
          <a:lstStyle/>
          <a:p>
            <a:pPr algn="ct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Visualization </a:t>
            </a:r>
          </a:p>
          <a:p>
            <a:pPr algn="ctr"/>
            <a:r>
              <a:rPr lang="en-US"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of  Network Distances</a:t>
            </a:r>
            <a:endPar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Text Box 10"/>
          <p:cNvSpPr txBox="1">
            <a:spLocks noChangeArrowheads="1"/>
          </p:cNvSpPr>
          <p:nvPr/>
        </p:nvSpPr>
        <p:spPr bwMode="auto">
          <a:xfrm>
            <a:off x="228600" y="838200"/>
            <a:ext cx="2209800" cy="4878259"/>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a:effectLst>
                  <a:outerShdw blurRad="38100" dist="38100" dir="2700000" algn="tl">
                    <a:srgbClr val="808080"/>
                  </a:outerShdw>
                </a:effectLst>
              </a:rPr>
              <a:t>Project Outline – The idea, importance and </a:t>
            </a:r>
            <a:r>
              <a:rPr lang="en-US" sz="1200" b="1" i="1" u="sng" dirty="0" smtClean="0">
                <a:effectLst>
                  <a:outerShdw blurRad="38100" dist="38100" dir="2700000" algn="tl">
                    <a:srgbClr val="808080"/>
                  </a:outerShdw>
                </a:effectLst>
              </a:rPr>
              <a:t>uses</a:t>
            </a:r>
            <a:r>
              <a:rPr lang="ar-SA" sz="1200" b="1" i="1" u="sng" dirty="0" smtClean="0">
                <a:effectLst>
                  <a:outerShdw blurRad="38100" dist="38100" dir="2700000" algn="tl">
                    <a:srgbClr val="808080"/>
                  </a:outerShdw>
                </a:effectLst>
              </a:rPr>
              <a:t> </a:t>
            </a:r>
            <a:endParaRPr lang="en-US" sz="1200" b="1" i="1" u="sng" dirty="0" smtClean="0">
              <a:effectLst>
                <a:outerShdw blurRad="38100" dist="38100" dir="2700000" algn="tl">
                  <a:srgbClr val="808080"/>
                </a:outerShdw>
              </a:effectLst>
            </a:endParaRPr>
          </a:p>
          <a:p>
            <a:pPr algn="l" rtl="0"/>
            <a:endParaRPr lang="en-US" sz="800" b="1" i="1" u="sng" dirty="0">
              <a:effectLst>
                <a:outerShdw blurRad="38100" dist="38100" dir="2700000" algn="tl">
                  <a:srgbClr val="808080"/>
                </a:outerShdw>
              </a:effectLst>
            </a:endParaRPr>
          </a:p>
          <a:p>
            <a:pPr algn="l" rtl="0">
              <a:buFontTx/>
              <a:buChar char="•"/>
            </a:pPr>
            <a:r>
              <a:rPr lang="en-US" sz="900" b="1" dirty="0">
                <a:effectLst>
                  <a:outerShdw blurRad="38100" dist="38100" dir="2700000" algn="tl">
                    <a:srgbClr val="808080"/>
                  </a:outerShdw>
                </a:effectLst>
              </a:rPr>
              <a:t>  The basic idea was to implement </a:t>
            </a:r>
            <a:r>
              <a:rPr lang="en-US" sz="900" b="1" dirty="0" smtClean="0">
                <a:effectLst>
                  <a:outerShdw blurRad="38100" dist="38100" dir="2700000" algn="tl">
                    <a:srgbClr val="808080"/>
                  </a:outerShdw>
                </a:effectLst>
              </a:rPr>
              <a:t>a tool that would give a visual enhancement to  stored data from researches done </a:t>
            </a:r>
            <a:r>
              <a:rPr lang="en-US" sz="900" b="1" dirty="0" smtClean="0">
                <a:effectLst>
                  <a:outerShdw blurRad="38100" dist="38100" dir="2700000" algn="tl">
                    <a:srgbClr val="808080"/>
                  </a:outerShdw>
                </a:effectLst>
              </a:rPr>
              <a:t>with DIMES, </a:t>
            </a:r>
            <a:r>
              <a:rPr lang="en-US" sz="900" b="1" dirty="0" smtClean="0">
                <a:effectLst>
                  <a:outerShdw blurRad="38100" dist="38100" dir="2700000" algn="tl">
                    <a:srgbClr val="808080"/>
                  </a:outerShdw>
                </a:effectLst>
              </a:rPr>
              <a:t>the main approach was to show a visual graph for the ratio between network distances and real distances. </a:t>
            </a:r>
            <a:endParaRPr lang="en-US" sz="900" b="1" dirty="0">
              <a:effectLst>
                <a:outerShdw blurRad="38100" dist="38100" dir="2700000" algn="tl">
                  <a:srgbClr val="808080"/>
                </a:outerShdw>
              </a:effectLst>
            </a:endParaRPr>
          </a:p>
          <a:p>
            <a:pPr algn="l" rtl="0">
              <a:buFontTx/>
              <a:buChar char="•"/>
            </a:pPr>
            <a:r>
              <a:rPr lang="en-US" sz="900" b="1" dirty="0" smtClean="0">
                <a:effectLst>
                  <a:outerShdw blurRad="38100" dist="38100" dir="2700000" algn="tl">
                    <a:srgbClr val="808080"/>
                  </a:outerShdw>
                </a:effectLst>
              </a:rPr>
              <a:t>  Better </a:t>
            </a:r>
            <a:r>
              <a:rPr lang="en-US" sz="900" b="1" dirty="0" smtClean="0">
                <a:effectLst>
                  <a:outerShdw blurRad="38100" dist="38100" dir="2700000" algn="tl">
                    <a:srgbClr val="808080"/>
                  </a:outerShdw>
                </a:effectLst>
              </a:rPr>
              <a:t>understanding of network area distances  may help in spotting  a </a:t>
            </a:r>
            <a:r>
              <a:rPr lang="en-US" sz="900" b="1" dirty="0" smtClean="0">
                <a:effectLst>
                  <a:outerShdw blurRad="38100" dist="38100" dir="2700000" algn="tl">
                    <a:srgbClr val="808080"/>
                  </a:outerShdw>
                </a:effectLst>
              </a:rPr>
              <a:t>‘</a:t>
            </a:r>
            <a:r>
              <a:rPr lang="en-US" sz="900" b="1" dirty="0" smtClean="0">
                <a:effectLst>
                  <a:outerShdw blurRad="38100" dist="38100" dir="2700000" algn="tl">
                    <a:srgbClr val="808080"/>
                  </a:outerShdw>
                </a:effectLst>
              </a:rPr>
              <a:t>slow</a:t>
            </a: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area that needs to be </a:t>
            </a:r>
            <a:r>
              <a:rPr lang="en-US" sz="900" b="1" dirty="0" smtClean="0">
                <a:effectLst>
                  <a:outerShdw blurRad="38100" dist="38100" dir="2700000" algn="tl">
                    <a:srgbClr val="808080"/>
                  </a:outerShdw>
                </a:effectLst>
              </a:rPr>
              <a:t>fixed or decongested, and spotting </a:t>
            </a:r>
            <a:r>
              <a:rPr lang="en-US" sz="900" b="1" dirty="0" smtClean="0">
                <a:effectLst>
                  <a:outerShdw blurRad="38100" dist="38100" dir="2700000" algn="tl">
                    <a:srgbClr val="808080"/>
                  </a:outerShdw>
                </a:effectLst>
              </a:rPr>
              <a:t>a better area, that is preferred to be </a:t>
            </a:r>
            <a:r>
              <a:rPr lang="en-US" sz="900" b="1" dirty="0" smtClean="0">
                <a:effectLst>
                  <a:outerShdw blurRad="38100" dist="38100" dir="2700000" algn="tl">
                    <a:srgbClr val="808080"/>
                  </a:outerShdw>
                </a:effectLst>
              </a:rPr>
              <a:t>used for routing through it. </a:t>
            </a:r>
            <a:endParaRPr lang="ar-SA" sz="900" b="1" dirty="0">
              <a:effectLst>
                <a:outerShdw blurRad="38100" dist="38100" dir="2700000" algn="tl">
                  <a:srgbClr val="808080"/>
                </a:outerShdw>
              </a:effectLst>
            </a:endParaRPr>
          </a:p>
          <a:p>
            <a:pPr algn="l" rtl="0"/>
            <a:endParaRPr lang="en-US" sz="800" u="sng" dirty="0">
              <a:effectLst>
                <a:outerShdw blurRad="38100" dist="38100" dir="2700000" algn="tl">
                  <a:srgbClr val="808080"/>
                </a:outerShdw>
              </a:effectLst>
            </a:endParaRPr>
          </a:p>
          <a:p>
            <a:pPr algn="l" rtl="0"/>
            <a:endParaRPr lang="en-US" sz="800" b="1" u="sng" dirty="0">
              <a:effectLst>
                <a:outerShdw blurRad="38100" dist="38100" dir="2700000" algn="tl">
                  <a:srgbClr val="808080"/>
                </a:outerShdw>
              </a:effectLst>
            </a:endParaRPr>
          </a:p>
          <a:p>
            <a:pPr algn="l" rtl="0"/>
            <a:r>
              <a:rPr lang="en-US" sz="1200" b="1" i="1" u="sng" dirty="0">
                <a:effectLst>
                  <a:outerShdw blurRad="38100" dist="38100" dir="2700000" algn="tl">
                    <a:srgbClr val="808080"/>
                  </a:outerShdw>
                </a:effectLst>
              </a:rPr>
              <a:t>User </a:t>
            </a:r>
            <a:r>
              <a:rPr lang="en-US" sz="1200" b="1" i="1" u="sng" dirty="0" smtClean="0">
                <a:effectLst>
                  <a:outerShdw blurRad="38100" dist="38100" dir="2700000" algn="tl">
                    <a:srgbClr val="808080"/>
                  </a:outerShdw>
                </a:effectLst>
              </a:rPr>
              <a:t>Interface</a:t>
            </a:r>
          </a:p>
          <a:p>
            <a:pPr algn="l" rtl="0"/>
            <a:endParaRPr lang="en-US" sz="800" b="1" i="1" u="sng" dirty="0">
              <a:effectLst>
                <a:outerShdw blurRad="38100" dist="38100" dir="2700000" algn="tl">
                  <a:srgbClr val="808080"/>
                </a:outerShdw>
              </a:effectLst>
            </a:endParaRPr>
          </a:p>
          <a:p>
            <a:pPr algn="l" rtl="0">
              <a:buFont typeface="Arial" pitchFamily="34" charset="0"/>
              <a:buChar char="•"/>
            </a:pPr>
            <a:r>
              <a:rPr lang="en-US" sz="900" b="1" dirty="0" smtClean="0">
                <a:effectLst>
                  <a:outerShdw blurRad="38100" dist="38100" dir="2700000" algn="tl">
                    <a:srgbClr val="808080"/>
                  </a:outerShdw>
                </a:effectLst>
              </a:rPr>
              <a:t> At the beginning of the application, the user is </a:t>
            </a:r>
            <a:r>
              <a:rPr lang="en-US" sz="900" b="1" dirty="0" smtClean="0">
                <a:effectLst>
                  <a:outerShdw blurRad="38100" dist="38100" dir="2700000" algn="tl">
                    <a:srgbClr val="808080"/>
                  </a:outerShdw>
                </a:effectLst>
              </a:rPr>
              <a:t>asked to </a:t>
            </a:r>
            <a:r>
              <a:rPr lang="en-US" sz="900" b="1" dirty="0" smtClean="0">
                <a:effectLst>
                  <a:outerShdw blurRad="38100" dist="38100" dir="2700000" algn="tl">
                    <a:srgbClr val="808080"/>
                  </a:outerShdw>
                </a:effectLst>
              </a:rPr>
              <a:t>choose how to connect and where to connect to the </a:t>
            </a:r>
            <a:r>
              <a:rPr lang="en-US" sz="900" b="1" dirty="0" smtClean="0">
                <a:effectLst>
                  <a:outerShdw blurRad="38100" dist="38100" dir="2700000" algn="tl">
                    <a:srgbClr val="808080"/>
                  </a:outerShdw>
                </a:effectLst>
              </a:rPr>
              <a:t>DIMES DB</a:t>
            </a:r>
          </a:p>
          <a:p>
            <a:pPr algn="l" rtl="0">
              <a:buFont typeface="Arial" pitchFamily="34" charset="0"/>
              <a:buChar char="•"/>
            </a:pPr>
            <a:r>
              <a:rPr lang="en-US" sz="900" b="1" dirty="0" smtClean="0">
                <a:effectLst>
                  <a:outerShdw blurRad="38100" dist="38100" dir="2700000" algn="tl">
                    <a:srgbClr val="808080"/>
                  </a:outerShdw>
                </a:effectLst>
              </a:rPr>
              <a:t> The user is </a:t>
            </a:r>
            <a:r>
              <a:rPr lang="en-US" sz="900" b="1" dirty="0" smtClean="0">
                <a:effectLst>
                  <a:outerShdw blurRad="38100" dist="38100" dir="2700000" algn="tl">
                    <a:srgbClr val="808080"/>
                  </a:outerShdw>
                </a:effectLst>
              </a:rPr>
              <a:t>also given </a:t>
            </a:r>
            <a:r>
              <a:rPr lang="en-US" sz="900" b="1" dirty="0" smtClean="0">
                <a:effectLst>
                  <a:outerShdw blurRad="38100" dist="38100" dir="2700000" algn="tl">
                    <a:srgbClr val="808080"/>
                  </a:outerShdw>
                </a:effectLst>
              </a:rPr>
              <a:t>extra information regarding how to manipulate the information coming back from the DB, and how it will be presented.</a:t>
            </a:r>
          </a:p>
          <a:p>
            <a:pPr algn="l" rtl="0"/>
            <a:r>
              <a:rPr lang="en-US" sz="900" b="1" dirty="0" smtClean="0">
                <a:effectLst>
                  <a:outerShdw blurRad="38100" dist="38100" dir="2700000" algn="tl">
                    <a:srgbClr val="808080"/>
                  </a:outerShdw>
                </a:effectLst>
              </a:rPr>
              <a:t>After all these configurations </a:t>
            </a:r>
            <a:r>
              <a:rPr lang="en-US" sz="900" b="1" dirty="0" smtClean="0">
                <a:effectLst>
                  <a:outerShdw blurRad="38100" dist="38100" dir="2700000" algn="tl">
                    <a:srgbClr val="808080"/>
                  </a:outerShdw>
                </a:effectLst>
              </a:rPr>
              <a:t>were </a:t>
            </a:r>
            <a:r>
              <a:rPr lang="en-US" sz="900" b="1" dirty="0" smtClean="0">
                <a:effectLst>
                  <a:outerShdw blurRad="38100" dist="38100" dir="2700000" algn="tl">
                    <a:srgbClr val="808080"/>
                  </a:outerShdw>
                </a:effectLst>
              </a:rPr>
              <a:t>set, a  confirmation </a:t>
            </a:r>
            <a:r>
              <a:rPr lang="en-US" sz="900" b="1" dirty="0" smtClean="0">
                <a:effectLst>
                  <a:outerShdw blurRad="38100" dist="38100" dir="2700000" algn="tl">
                    <a:srgbClr val="808080"/>
                  </a:outerShdw>
                </a:effectLst>
              </a:rPr>
              <a:t>screen will </a:t>
            </a:r>
            <a:r>
              <a:rPr lang="en-US" sz="900" b="1" dirty="0" smtClean="0">
                <a:effectLst>
                  <a:outerShdw blurRad="38100" dist="38100" dir="2700000" algn="tl">
                    <a:srgbClr val="808080"/>
                  </a:outerShdw>
                </a:effectLst>
              </a:rPr>
              <a:t>pop and user can review his choices.</a:t>
            </a:r>
          </a:p>
          <a:p>
            <a:pPr algn="l" rtl="0">
              <a:buFont typeface="Arial" pitchFamily="34" charset="0"/>
              <a:buChar char="•"/>
            </a:pPr>
            <a:r>
              <a:rPr lang="en-US" sz="900" b="1" dirty="0" smtClean="0">
                <a:effectLst>
                  <a:outerShdw blurRad="38100" dist="38100" dir="2700000" algn="tl">
                    <a:srgbClr val="808080"/>
                  </a:outerShdw>
                </a:effectLst>
              </a:rPr>
              <a:t> The GUI was done using SWT (a </a:t>
            </a:r>
            <a:r>
              <a:rPr lang="en-US" sz="900" b="1" dirty="0" smtClean="0">
                <a:effectLst>
                  <a:outerShdw blurRad="38100" dist="38100" dir="2700000" algn="tl">
                    <a:srgbClr val="808080"/>
                  </a:outerShdw>
                </a:effectLst>
              </a:rPr>
              <a:t>Java </a:t>
            </a:r>
            <a:r>
              <a:rPr lang="en-US" sz="900" b="1" dirty="0" smtClean="0">
                <a:effectLst>
                  <a:outerShdw blurRad="38100" dist="38100" dir="2700000" algn="tl">
                    <a:srgbClr val="808080"/>
                  </a:outerShdw>
                </a:effectLst>
              </a:rPr>
              <a:t>library)</a:t>
            </a:r>
            <a:endParaRPr lang="en-US" sz="900" b="1" dirty="0">
              <a:effectLst>
                <a:outerShdw blurRad="38100" dist="38100" dir="2700000" algn="tl">
                  <a:srgbClr val="808080"/>
                </a:outerShdw>
              </a:effectLst>
            </a:endParaRPr>
          </a:p>
        </p:txBody>
      </p:sp>
      <p:sp>
        <p:nvSpPr>
          <p:cNvPr id="6" name="Text Box 10"/>
          <p:cNvSpPr txBox="1">
            <a:spLocks noChangeArrowheads="1"/>
          </p:cNvSpPr>
          <p:nvPr/>
        </p:nvSpPr>
        <p:spPr bwMode="auto">
          <a:xfrm>
            <a:off x="2590800" y="4267200"/>
            <a:ext cx="3886200" cy="2492990"/>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smtClean="0">
                <a:effectLst>
                  <a:outerShdw blurRad="38100" dist="38100" dir="2700000" algn="tl">
                    <a:srgbClr val="808080"/>
                  </a:outerShdw>
                </a:effectLst>
              </a:rPr>
              <a:t>DB and </a:t>
            </a:r>
            <a:r>
              <a:rPr lang="en-US" sz="1200" b="1" i="1" u="sng" dirty="0" smtClean="0">
                <a:effectLst>
                  <a:outerShdw blurRad="38100" dist="38100" dir="2700000" algn="tl">
                    <a:srgbClr val="808080"/>
                  </a:outerShdw>
                </a:effectLst>
              </a:rPr>
              <a:t>Queries</a:t>
            </a:r>
            <a:endParaRPr lang="en-US" sz="900" b="1" dirty="0" smtClean="0">
              <a:effectLst>
                <a:outerShdw blurRad="38100" dist="38100" dir="2700000" algn="tl">
                  <a:srgbClr val="808080"/>
                </a:outerShdw>
              </a:effectLst>
            </a:endParaRPr>
          </a:p>
          <a:p>
            <a:pPr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The code querying the DIMES DB </a:t>
            </a:r>
            <a:r>
              <a:rPr lang="en-US" sz="900" b="1" dirty="0" smtClean="0">
                <a:effectLst>
                  <a:outerShdw blurRad="38100" dist="38100" dir="2700000" algn="tl">
                    <a:srgbClr val="808080"/>
                  </a:outerShdw>
                </a:effectLst>
              </a:rPr>
              <a:t>was implemented </a:t>
            </a:r>
            <a:r>
              <a:rPr lang="en-US" sz="900" b="1" dirty="0" smtClean="0">
                <a:effectLst>
                  <a:outerShdw blurRad="38100" dist="38100" dir="2700000" algn="tl">
                    <a:srgbClr val="808080"/>
                  </a:outerShdw>
                </a:effectLst>
              </a:rPr>
              <a:t>in Java using  MySQL API given as a .jar file distributed in the internet</a:t>
            </a:r>
          </a:p>
          <a:p>
            <a:pPr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We work with two connection objects since the schemas containing the tables with data on the experiments reside on a different server then the schema containing the mapping between IP and it’s geo-location (longitude-latitude)</a:t>
            </a:r>
          </a:p>
          <a:p>
            <a:pPr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Using parameters in our code we were able to allow the user to have many choices over the queries we run</a:t>
            </a:r>
          </a:p>
          <a:p>
            <a:pPr lvl="1"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Specific date</a:t>
            </a:r>
          </a:p>
          <a:p>
            <a:pPr lvl="1"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Limit the number of results (or no limit)</a:t>
            </a:r>
          </a:p>
          <a:p>
            <a:pPr lvl="1"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Choose between using best, average or worst time</a:t>
            </a:r>
          </a:p>
          <a:p>
            <a:pPr lvl="1"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Include specific IPs or use a list of only specific IPs</a:t>
            </a:r>
          </a:p>
          <a:p>
            <a:pPr lvl="1"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Exclude specific IPs from the results</a:t>
            </a:r>
          </a:p>
          <a:p>
            <a:pPr algn="l" rtl="0">
              <a:buFontTx/>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Finally we write the data collected to a file, </a:t>
            </a:r>
            <a:r>
              <a:rPr lang="en-US" sz="900" b="1" dirty="0" smtClean="0">
                <a:effectLst>
                  <a:outerShdw blurRad="38100" dist="38100" dir="2700000" algn="tl">
                    <a:srgbClr val="808080"/>
                  </a:outerShdw>
                </a:effectLst>
              </a:rPr>
              <a:t>that would be read by the Matlab module. The file is written in a certain way that the Matlab module expects</a:t>
            </a:r>
            <a:endParaRPr lang="ar-SA" sz="900" b="1" dirty="0">
              <a:effectLst>
                <a:outerShdw blurRad="38100" dist="38100" dir="2700000" algn="tl">
                  <a:srgbClr val="808080"/>
                </a:outerShdw>
              </a:effectLst>
            </a:endParaRPr>
          </a:p>
        </p:txBody>
      </p:sp>
      <p:sp>
        <p:nvSpPr>
          <p:cNvPr id="9" name="Text Box 10"/>
          <p:cNvSpPr txBox="1">
            <a:spLocks noChangeArrowheads="1"/>
          </p:cNvSpPr>
          <p:nvPr/>
        </p:nvSpPr>
        <p:spPr bwMode="auto">
          <a:xfrm>
            <a:off x="6629400" y="838200"/>
            <a:ext cx="2209800" cy="5893921"/>
          </a:xfrm>
          <a:prstGeom prst="rect">
            <a:avLst/>
          </a:prstGeom>
          <a:solidFill>
            <a:schemeClr val="bg2">
              <a:lumMod val="50000"/>
              <a:alpha val="15000"/>
            </a:schemeClr>
          </a:solidFill>
          <a:ln w="9525">
            <a:noFill/>
            <a:miter lim="800000"/>
            <a:headEnd/>
            <a:tailEnd/>
          </a:ln>
          <a:effectLst/>
        </p:spPr>
        <p:txBody>
          <a:bodyPr wrap="square">
            <a:spAutoFit/>
          </a:bodyPr>
          <a:lstStyle/>
          <a:p>
            <a:pPr algn="l" rtl="0"/>
            <a:r>
              <a:rPr lang="en-US" sz="1200" b="1" i="1" u="sng" dirty="0">
                <a:effectLst>
                  <a:outerShdw blurRad="38100" dist="38100" dir="2700000" algn="tl">
                    <a:srgbClr val="808080"/>
                  </a:outerShdw>
                </a:effectLst>
              </a:rPr>
              <a:t>Project </a:t>
            </a:r>
            <a:r>
              <a:rPr lang="en-US" sz="1200" b="1" i="1" u="sng" dirty="0" smtClean="0">
                <a:effectLst>
                  <a:outerShdw blurRad="38100" dist="38100" dir="2700000" algn="tl">
                    <a:srgbClr val="808080"/>
                  </a:outerShdw>
                </a:effectLst>
              </a:rPr>
              <a:t>Flowchart</a:t>
            </a:r>
          </a:p>
          <a:p>
            <a:pPr algn="l" rtl="0"/>
            <a:endParaRPr lang="en-US" sz="800" b="1" i="1" u="sng" dirty="0">
              <a:effectLst>
                <a:outerShdw blurRad="38100" dist="38100" dir="2700000" algn="tl">
                  <a:srgbClr val="808080"/>
                </a:outerShdw>
              </a:effectLst>
            </a:endParaRP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The </a:t>
            </a:r>
            <a:r>
              <a:rPr lang="en-US" sz="900" b="1" dirty="0" smtClean="0">
                <a:effectLst>
                  <a:outerShdw blurRad="38100" dist="38100" dir="2700000" algn="tl">
                    <a:srgbClr val="808080"/>
                  </a:outerShdw>
                </a:effectLst>
              </a:rPr>
              <a:t>project will start form a script to run the application (</a:t>
            </a:r>
            <a:r>
              <a:rPr lang="en-US" sz="900" b="1" dirty="0" smtClean="0">
                <a:effectLst>
                  <a:outerShdw blurRad="38100" dist="38100" dir="2700000" algn="tl">
                    <a:srgbClr val="808080"/>
                  </a:outerShdw>
                </a:effectLst>
              </a:rPr>
              <a:t>i.e. </a:t>
            </a:r>
            <a:r>
              <a:rPr lang="en-US" sz="900" b="1" dirty="0" smtClean="0">
                <a:effectLst>
                  <a:outerShdw blurRad="38100" dist="38100" dir="2700000" algn="tl">
                    <a:srgbClr val="808080"/>
                  </a:outerShdw>
                </a:effectLst>
              </a:rPr>
              <a:t>run the java files)</a:t>
            </a:r>
          </a:p>
          <a:p>
            <a:pPr algn="l" rtl="0">
              <a:buFontTx/>
              <a:buChar char="•"/>
            </a:pPr>
            <a:r>
              <a:rPr lang="en-US" sz="900" b="1" dirty="0" smtClean="0">
                <a:effectLst>
                  <a:outerShdw blurRad="38100" dist="38100" dir="2700000" algn="tl">
                    <a:srgbClr val="808080"/>
                  </a:outerShdw>
                </a:effectLst>
              </a:rPr>
              <a:t>JAVA module with the GUI  offering the user with multiple choice form, and containing all the user configurations to be used by the DB module</a:t>
            </a: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DB module ….</a:t>
            </a:r>
          </a:p>
          <a:p>
            <a:pPr algn="l" rtl="0">
              <a:buFontTx/>
              <a:buChar char="•"/>
            </a:pPr>
            <a:r>
              <a:rPr lang="en-US" sz="900" b="1" dirty="0">
                <a:effectLst>
                  <a:outerShdw blurRad="38100" dist="38100" dir="2700000" algn="tl">
                    <a:srgbClr val="808080"/>
                  </a:outerShdw>
                </a:effectLst>
              </a:rPr>
              <a:t> </a:t>
            </a:r>
            <a:r>
              <a:rPr lang="en-US" sz="900" b="1" dirty="0" smtClean="0">
                <a:effectLst>
                  <a:outerShdw blurRad="38100" dist="38100" dir="2700000" algn="tl">
                    <a:srgbClr val="808080"/>
                  </a:outerShdw>
                </a:effectLst>
              </a:rPr>
              <a:t>Prepare </a:t>
            </a:r>
            <a:r>
              <a:rPr lang="en-US" sz="900" b="1" dirty="0" smtClean="0">
                <a:effectLst>
                  <a:outerShdw blurRad="38100" dist="38100" dir="2700000" algn="tl">
                    <a:srgbClr val="808080"/>
                  </a:outerShdw>
                </a:effectLst>
              </a:rPr>
              <a:t>input file for </a:t>
            </a:r>
            <a:r>
              <a:rPr lang="en-US" sz="900" b="1" dirty="0" smtClean="0">
                <a:effectLst>
                  <a:outerShdw blurRad="38100" dist="38100" dir="2700000" algn="tl">
                    <a:srgbClr val="808080"/>
                  </a:outerShdw>
                </a:effectLst>
              </a:rPr>
              <a:t>Matlab…</a:t>
            </a:r>
            <a:endParaRPr lang="en-US" sz="900" b="1" dirty="0" smtClean="0">
              <a:effectLst>
                <a:outerShdw blurRad="38100" dist="38100" dir="2700000" algn="tl">
                  <a:srgbClr val="808080"/>
                </a:outerShdw>
              </a:effectLst>
            </a:endParaRPr>
          </a:p>
          <a:p>
            <a:pPr algn="l" rtl="0">
              <a:buFontTx/>
              <a:buChar char="•"/>
            </a:pPr>
            <a:r>
              <a:rPr lang="en-US" sz="900" b="1" dirty="0" smtClean="0">
                <a:effectLst>
                  <a:outerShdw blurRad="38100" dist="38100" dir="2700000" algn="tl">
                    <a:srgbClr val="808080"/>
                  </a:outerShdw>
                </a:effectLst>
              </a:rPr>
              <a:t>Another script is called, to run the </a:t>
            </a:r>
            <a:r>
              <a:rPr lang="en-US" sz="900" b="1" dirty="0" smtClean="0">
                <a:effectLst>
                  <a:outerShdw blurRad="38100" dist="38100" dir="2700000" algn="tl">
                    <a:srgbClr val="808080"/>
                  </a:outerShdw>
                </a:effectLst>
              </a:rPr>
              <a:t>Matlab </a:t>
            </a:r>
            <a:r>
              <a:rPr lang="en-US" sz="900" b="1" dirty="0" smtClean="0">
                <a:effectLst>
                  <a:outerShdw blurRad="38100" dist="38100" dir="2700000" algn="tl">
                    <a:srgbClr val="808080"/>
                  </a:outerShdw>
                </a:effectLst>
              </a:rPr>
              <a:t>module with the input file.</a:t>
            </a:r>
          </a:p>
          <a:p>
            <a:pPr algn="l" rtl="0">
              <a:buFontTx/>
              <a:buChar char="•"/>
            </a:pPr>
            <a:r>
              <a:rPr lang="en-US" sz="900" b="1" dirty="0" smtClean="0">
                <a:effectLst>
                  <a:outerShdw blurRad="38100" dist="38100" dir="2700000" algn="tl">
                    <a:srgbClr val="808080"/>
                  </a:outerShdw>
                </a:effectLst>
              </a:rPr>
              <a:t>Matlab  </a:t>
            </a:r>
            <a:r>
              <a:rPr lang="en-US" sz="900" b="1" dirty="0" smtClean="0">
                <a:effectLst>
                  <a:outerShdw blurRad="38100" dist="38100" dir="2700000" algn="tl">
                    <a:srgbClr val="808080"/>
                  </a:outerShdw>
                </a:effectLst>
              </a:rPr>
              <a:t>module is divided into 2 parts:</a:t>
            </a:r>
          </a:p>
          <a:p>
            <a:pPr algn="l" rtl="0">
              <a:buFontTx/>
              <a:buChar char="-"/>
            </a:pPr>
            <a:r>
              <a:rPr lang="en-US" sz="900" b="1" dirty="0" smtClean="0">
                <a:effectLst>
                  <a:outerShdw blurRad="38100" dist="38100" dir="2700000" algn="tl">
                    <a:srgbClr val="808080"/>
                  </a:outerShdw>
                </a:effectLst>
              </a:rPr>
              <a:t>Computational module to compute the real distances and the virtual distances and the derived ratio.</a:t>
            </a:r>
          </a:p>
          <a:p>
            <a:pPr algn="l" rtl="0"/>
            <a:r>
              <a:rPr lang="en-US" sz="900" b="1" dirty="0" smtClean="0">
                <a:effectLst>
                  <a:outerShdw blurRad="38100" dist="38100" dir="2700000" algn="tl">
                    <a:srgbClr val="808080"/>
                  </a:outerShdw>
                </a:effectLst>
              </a:rPr>
              <a:t>in addition computing a </a:t>
            </a:r>
            <a:r>
              <a:rPr lang="en-US" sz="900" b="1" dirty="0" smtClean="0">
                <a:effectLst>
                  <a:outerShdw blurRad="38100" dist="38100" dir="2700000" algn="tl">
                    <a:srgbClr val="808080"/>
                  </a:outerShdw>
                </a:effectLst>
              </a:rPr>
              <a:t>3D </a:t>
            </a:r>
            <a:r>
              <a:rPr lang="en-US" sz="900" b="1" dirty="0" smtClean="0">
                <a:effectLst>
                  <a:outerShdw blurRad="38100" dist="38100" dir="2700000" algn="tl">
                    <a:srgbClr val="808080"/>
                  </a:outerShdw>
                </a:effectLst>
              </a:rPr>
              <a:t>plot based on a few sample points</a:t>
            </a:r>
          </a:p>
          <a:p>
            <a:pPr algn="l" rtl="0">
              <a:buFontTx/>
              <a:buChar char="-"/>
            </a:pPr>
            <a:r>
              <a:rPr lang="en-US" sz="900" b="1" dirty="0" smtClean="0">
                <a:effectLst>
                  <a:outerShdw blurRad="38100" dist="38100" dir="2700000" algn="tl">
                    <a:srgbClr val="808080"/>
                  </a:outerShdw>
                </a:effectLst>
              </a:rPr>
              <a:t>Visual module to render the 3d plot to the screen based on user preferences.</a:t>
            </a:r>
          </a:p>
          <a:p>
            <a:pPr algn="l" rtl="0">
              <a:buFontTx/>
              <a:buChar char="-"/>
            </a:pPr>
            <a:endParaRPr lang="en-US" sz="800" b="1" dirty="0" smtClean="0">
              <a:effectLst>
                <a:outerShdw blurRad="38100" dist="38100" dir="2700000" algn="tl">
                  <a:srgbClr val="808080"/>
                </a:outerShdw>
              </a:effectLst>
            </a:endParaRPr>
          </a:p>
          <a:p>
            <a:pPr algn="l" rtl="0">
              <a:buFontTx/>
              <a:buChar char="-"/>
            </a:pPr>
            <a:endParaRPr lang="en-US" sz="800" b="1" dirty="0" smtClean="0">
              <a:effectLst>
                <a:outerShdw blurRad="38100" dist="38100" dir="2700000" algn="tl">
                  <a:srgbClr val="808080"/>
                </a:outerShdw>
              </a:effectLst>
            </a:endParaRPr>
          </a:p>
          <a:p>
            <a:pPr algn="l" rtl="0"/>
            <a:r>
              <a:rPr lang="en-US" sz="1200" b="1" i="1" u="sng" dirty="0" smtClean="0">
                <a:effectLst>
                  <a:outerShdw blurRad="38100" dist="38100" dir="2700000" algn="tl">
                    <a:srgbClr val="808080"/>
                  </a:outerShdw>
                </a:effectLst>
              </a:rPr>
              <a:t>Visualization</a:t>
            </a:r>
          </a:p>
          <a:p>
            <a:pPr algn="l" rtl="0"/>
            <a:endParaRPr lang="en-US" sz="800" b="1" i="1" u="sng" dirty="0" smtClean="0">
              <a:effectLst>
                <a:outerShdw blurRad="38100" dist="38100" dir="2700000" algn="tl">
                  <a:srgbClr val="808080"/>
                </a:outerShdw>
              </a:effectLst>
            </a:endParaRPr>
          </a:p>
          <a:p>
            <a:pPr algn="l" rtl="0">
              <a:buFont typeface="Arial" pitchFamily="34" charset="0"/>
              <a:buChar char="•"/>
            </a:pPr>
            <a:r>
              <a:rPr lang="en-US" sz="900" b="1" dirty="0" smtClean="0">
                <a:effectLst>
                  <a:outerShdw blurRad="38100" dist="38100" dir="2700000" algn="tl">
                    <a:srgbClr val="808080"/>
                  </a:outerShdw>
                </a:effectLst>
              </a:rPr>
              <a:t> </a:t>
            </a:r>
            <a:r>
              <a:rPr lang="en-US" sz="900" b="1" dirty="0" smtClean="0">
                <a:effectLst>
                  <a:outerShdw blurRad="38100" dist="38100" dir="2700000" algn="tl">
                    <a:srgbClr val="808080"/>
                  </a:outerShdw>
                </a:effectLst>
              </a:rPr>
              <a:t>The </a:t>
            </a:r>
            <a:r>
              <a:rPr lang="en-US" sz="900" b="1" dirty="0" smtClean="0">
                <a:effectLst>
                  <a:outerShdw blurRad="38100" dist="38100" dir="2700000" algn="tl">
                    <a:srgbClr val="808080"/>
                  </a:outerShdw>
                </a:effectLst>
              </a:rPr>
              <a:t>main approach was to find the best way to show the distortion of network distances.</a:t>
            </a:r>
          </a:p>
          <a:p>
            <a:pPr algn="l" rtl="0">
              <a:buFont typeface="Arial" pitchFamily="34" charset="0"/>
              <a:buChar char="•"/>
            </a:pPr>
            <a:r>
              <a:rPr lang="en-US" sz="900" b="1" dirty="0" smtClean="0">
                <a:effectLst>
                  <a:outerShdw blurRad="38100" dist="38100" dir="2700000" algn="tl">
                    <a:srgbClr val="808080"/>
                  </a:outerShdw>
                </a:effectLst>
              </a:rPr>
              <a:t> T</a:t>
            </a:r>
            <a:r>
              <a:rPr lang="en-US" sz="900" b="1" dirty="0" smtClean="0">
                <a:effectLst>
                  <a:outerShdw blurRad="38100" dist="38100" dir="2700000" algn="tl">
                    <a:srgbClr val="808080"/>
                  </a:outerShdw>
                </a:effectLst>
              </a:rPr>
              <a:t>he </a:t>
            </a:r>
            <a:r>
              <a:rPr lang="en-US" sz="900" b="1" dirty="0" smtClean="0">
                <a:effectLst>
                  <a:outerShdw blurRad="38100" dist="38100" dir="2700000" algn="tl">
                    <a:srgbClr val="808080"/>
                  </a:outerShdw>
                </a:effectLst>
              </a:rPr>
              <a:t>visualization is based on showing the ratio between the virtual distance and the real distance, instead of solely showing the virtual distance which gets higher in large distances, and also instead of showing the mathematical difference between them which will show greater difference with greater distances as well.</a:t>
            </a:r>
          </a:p>
          <a:p>
            <a:pPr algn="l" rtl="0"/>
            <a:endParaRPr lang="en-US" sz="900" b="1" u="sng" dirty="0">
              <a:effectLst>
                <a:outerShdw blurRad="38100" dist="38100" dir="2700000" algn="tl">
                  <a:srgbClr val="808080"/>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259</TotalTime>
  <Words>541</Words>
  <Application>Microsoft Office PowerPoint</Application>
  <PresentationFormat>On-screen Show (4:3)</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Apex</vt:lpstr>
      <vt:lpstr>Slide 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Amir</cp:lastModifiedBy>
  <cp:revision>44</cp:revision>
  <dcterms:created xsi:type="dcterms:W3CDTF">2012-08-07T21:29:28Z</dcterms:created>
  <dcterms:modified xsi:type="dcterms:W3CDTF">2012-08-08T15:07:50Z</dcterms:modified>
</cp:coreProperties>
</file>