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7" r:id="rId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aximized" horzBarState="maximized">
    <p:restoredLeft sz="84380"/>
    <p:restoredTop sz="94660"/>
  </p:normalViewPr>
  <p:slideViewPr>
    <p:cSldViewPr>
      <p:cViewPr>
        <p:scale>
          <a:sx n="100" d="100"/>
          <a:sy n="100" d="100"/>
        </p:scale>
        <p:origin x="-1854"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17" name="Footer Placeholder 16"/>
          <p:cNvSpPr>
            <a:spLocks noGrp="1"/>
          </p:cNvSpPr>
          <p:nvPr>
            <p:ph type="ftr" sz="quarter" idx="11"/>
          </p:nvPr>
        </p:nvSpPr>
        <p:spPr/>
        <p:txBody>
          <a:bodyPr/>
          <a:lstStyle/>
          <a:p>
            <a:endParaRPr lang="he-IL"/>
          </a:p>
        </p:txBody>
      </p:sp>
      <p:sp>
        <p:nvSpPr>
          <p:cNvPr id="29" name="Slide Number Placeholder 28"/>
          <p:cNvSpPr>
            <a:spLocks noGrp="1"/>
          </p:cNvSpPr>
          <p:nvPr>
            <p:ph type="sldNum" sz="quarter" idx="12"/>
          </p:nvPr>
        </p:nvSpPr>
        <p:spPr/>
        <p:txBody>
          <a:bodyPr/>
          <a:lstStyle/>
          <a:p>
            <a:fld id="{499CAECC-454B-49AD-B174-BCA02A77C16D}" type="slidenum">
              <a:rPr lang="he-IL" smtClean="0"/>
              <a:pPr/>
              <a:t>‹#›</a:t>
            </a:fld>
            <a:endParaRPr lang="he-IL"/>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7924800" y="6416675"/>
            <a:ext cx="762000" cy="365125"/>
          </a:xfrm>
        </p:spPr>
        <p:txBody>
          <a:bodyPr/>
          <a:lstStyle/>
          <a:p>
            <a:fld id="{499CAECC-454B-49AD-B174-BCA02A77C16D}"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856F4A9-20AC-40C1-8481-08D3AFBF8A29}" type="datetimeFigureOut">
              <a:rPr lang="he-IL" smtClean="0"/>
              <a:pPr/>
              <a:t>כ'/אב/תשע"ב</a:t>
            </a:fld>
            <a:endParaRPr lang="he-IL"/>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he-IL"/>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99CAECC-454B-49AD-B174-BCA02A77C16D}" type="slidenum">
              <a:rPr lang="he-IL" smtClean="0"/>
              <a:pPr/>
              <a:t>‹#›</a:t>
            </a:fld>
            <a:endParaRPr lang="he-IL"/>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1676400" y="0"/>
            <a:ext cx="5791200" cy="4334561"/>
          </a:xfrm>
          <a:prstGeom prst="rect">
            <a:avLst/>
          </a:prstGeom>
          <a:noFill/>
          <a:ln w="9525">
            <a:noFill/>
            <a:miter lim="800000"/>
            <a:headEnd/>
            <a:tailEnd/>
          </a:ln>
        </p:spPr>
      </p:pic>
      <p:sp>
        <p:nvSpPr>
          <p:cNvPr id="8" name="Rectangle 7"/>
          <p:cNvSpPr/>
          <p:nvPr/>
        </p:nvSpPr>
        <p:spPr>
          <a:xfrm>
            <a:off x="2754018" y="152400"/>
            <a:ext cx="3541355" cy="830997"/>
          </a:xfrm>
          <a:prstGeom prst="rect">
            <a:avLst/>
          </a:prstGeom>
          <a:noFill/>
        </p:spPr>
        <p:txBody>
          <a:bodyPr wrap="none" lIns="91440" tIns="45720" rIns="91440" bIns="45720">
            <a:spAutoFit/>
          </a:bodyPr>
          <a:lstStyle/>
          <a:p>
            <a:pPr algn="ct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Visualization </a:t>
            </a:r>
          </a:p>
          <a:p>
            <a:pPr algn="ct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of  Network Distances</a:t>
            </a:r>
            <a:endParaRPr 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Text Box 10"/>
          <p:cNvSpPr txBox="1">
            <a:spLocks noChangeArrowheads="1"/>
          </p:cNvSpPr>
          <p:nvPr/>
        </p:nvSpPr>
        <p:spPr bwMode="auto">
          <a:xfrm>
            <a:off x="228600" y="762000"/>
            <a:ext cx="2209800" cy="4785926"/>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a:effectLst>
                  <a:outerShdw blurRad="38100" dist="38100" dir="2700000" algn="tl">
                    <a:srgbClr val="808080"/>
                  </a:outerShdw>
                </a:effectLst>
              </a:rPr>
              <a:t>Project Outline – The idea, importance and </a:t>
            </a:r>
            <a:r>
              <a:rPr lang="en-US" sz="1200" b="1" i="1" u="sng" dirty="0" smtClean="0">
                <a:effectLst>
                  <a:outerShdw blurRad="38100" dist="38100" dir="2700000" algn="tl">
                    <a:srgbClr val="808080"/>
                  </a:outerShdw>
                </a:effectLst>
              </a:rPr>
              <a:t>uses</a:t>
            </a:r>
            <a:r>
              <a:rPr lang="ar-SA" sz="1200" b="1" i="1" u="sng" dirty="0" smtClean="0">
                <a:effectLst>
                  <a:outerShdw blurRad="38100" dist="38100" dir="2700000" algn="tl">
                    <a:srgbClr val="808080"/>
                  </a:outerShdw>
                </a:effectLst>
              </a:rPr>
              <a:t> </a:t>
            </a:r>
            <a:endParaRPr lang="en-US" sz="1200" b="1" i="1" u="sng" dirty="0" smtClean="0">
              <a:effectLst>
                <a:outerShdw blurRad="38100" dist="38100" dir="2700000" algn="tl">
                  <a:srgbClr val="808080"/>
                </a:outerShdw>
              </a:effectLst>
            </a:endParaRPr>
          </a:p>
          <a:p>
            <a:pPr algn="l" rtl="0">
              <a:buFontTx/>
              <a:buChar char="•"/>
            </a:pPr>
            <a:r>
              <a:rPr lang="en-US" sz="900" b="1" dirty="0" smtClean="0">
                <a:effectLst>
                  <a:outerShdw blurRad="38100" dist="38100" dir="2700000" algn="tl">
                    <a:srgbClr val="808080"/>
                  </a:outerShdw>
                </a:effectLst>
              </a:rPr>
              <a:t>  </a:t>
            </a:r>
            <a:r>
              <a:rPr lang="en-US" sz="900" b="1" dirty="0">
                <a:effectLst>
                  <a:outerShdw blurRad="38100" dist="38100" dir="2700000" algn="tl">
                    <a:srgbClr val="808080"/>
                  </a:outerShdw>
                </a:effectLst>
              </a:rPr>
              <a:t>The basic idea was to implement </a:t>
            </a:r>
            <a:r>
              <a:rPr lang="en-US" sz="900" b="1" dirty="0" smtClean="0">
                <a:effectLst>
                  <a:outerShdw blurRad="38100" dist="38100" dir="2700000" algn="tl">
                    <a:srgbClr val="808080"/>
                  </a:outerShdw>
                </a:effectLst>
              </a:rPr>
              <a:t>a tool that would give a visual enhancement to  stored data from researches done with </a:t>
            </a:r>
            <a:r>
              <a:rPr lang="en-US" sz="900" b="1" dirty="0" smtClean="0">
                <a:effectLst>
                  <a:outerShdw blurRad="38100" dist="38100" dir="2700000" algn="tl">
                    <a:srgbClr val="808080"/>
                  </a:outerShdw>
                </a:effectLst>
              </a:rPr>
              <a:t>DIMES </a:t>
            </a:r>
            <a:r>
              <a:rPr lang="en-US" sz="900" b="1" dirty="0" smtClean="0">
                <a:effectLst>
                  <a:outerShdw blurRad="38100" dist="38100" dir="2700000" algn="tl">
                    <a:srgbClr val="808080"/>
                  </a:outerShdw>
                </a:effectLst>
              </a:rPr>
              <a:t>and </a:t>
            </a:r>
            <a:r>
              <a:rPr lang="en-US" sz="900" b="1" dirty="0" smtClean="0">
                <a:effectLst>
                  <a:outerShdw blurRad="38100" dist="38100" dir="2700000" algn="tl">
                    <a:srgbClr val="808080"/>
                  </a:outerShdw>
                </a:effectLst>
              </a:rPr>
              <a:t>emphasis the distortion between the real distances and the measured time  , </a:t>
            </a:r>
            <a:r>
              <a:rPr lang="en-US" sz="900" b="1" dirty="0" smtClean="0">
                <a:effectLst>
                  <a:outerShdw blurRad="38100" dist="38100" dir="2700000" algn="tl">
                    <a:srgbClr val="808080"/>
                  </a:outerShdw>
                </a:effectLst>
              </a:rPr>
              <a:t>the main approach was to show a visual graph for the ratio between network distances and real distances. </a:t>
            </a:r>
            <a:endParaRPr lang="en-US" sz="900" b="1" dirty="0">
              <a:effectLst>
                <a:outerShdw blurRad="38100" dist="38100" dir="2700000" algn="tl">
                  <a:srgbClr val="808080"/>
                </a:outerShdw>
              </a:effectLst>
            </a:endParaRPr>
          </a:p>
          <a:p>
            <a:pPr algn="l" rtl="0">
              <a:buFontTx/>
              <a:buChar char="•"/>
            </a:pPr>
            <a:r>
              <a:rPr lang="en-US" sz="900" b="1" dirty="0" smtClean="0">
                <a:effectLst>
                  <a:outerShdw blurRad="38100" dist="38100" dir="2700000" algn="tl">
                    <a:srgbClr val="808080"/>
                  </a:outerShdw>
                </a:effectLst>
              </a:rPr>
              <a:t>  Better understanding of network area distances  may help in spotting  a ‘slow’ area that needs to be fixed or decongested, and spotting a better area, that is preferred to be used for routing through it. </a:t>
            </a:r>
            <a:endParaRPr lang="ar-SA" sz="900" b="1" dirty="0">
              <a:effectLst>
                <a:outerShdw blurRad="38100" dist="38100" dir="2700000" algn="tl">
                  <a:srgbClr val="808080"/>
                </a:outerShdw>
              </a:effectLst>
            </a:endParaRPr>
          </a:p>
          <a:p>
            <a:pPr algn="l" rtl="0"/>
            <a:endParaRPr lang="en-US" sz="800" b="1" u="sng" dirty="0" smtClean="0">
              <a:effectLst>
                <a:outerShdw blurRad="38100" dist="38100" dir="2700000" algn="tl">
                  <a:srgbClr val="808080"/>
                </a:outerShdw>
              </a:effectLst>
            </a:endParaRPr>
          </a:p>
          <a:p>
            <a:pPr algn="l" rtl="0"/>
            <a:r>
              <a:rPr lang="en-US" sz="1200" b="1" i="1" u="sng" dirty="0" smtClean="0">
                <a:effectLst>
                  <a:outerShdw blurRad="38100" dist="38100" dir="2700000" algn="tl">
                    <a:srgbClr val="808080"/>
                  </a:outerShdw>
                </a:effectLst>
              </a:rPr>
              <a:t>User </a:t>
            </a:r>
            <a:r>
              <a:rPr lang="en-US" sz="1200" b="1" i="1" u="sng" dirty="0" smtClean="0">
                <a:effectLst>
                  <a:outerShdw blurRad="38100" dist="38100" dir="2700000" algn="tl">
                    <a:srgbClr val="808080"/>
                  </a:outerShdw>
                </a:effectLst>
              </a:rPr>
              <a:t>Interface</a:t>
            </a:r>
          </a:p>
          <a:p>
            <a:pPr algn="l" rtl="0">
              <a:buFont typeface="Arial" pitchFamily="34" charset="0"/>
              <a:buChar char="•"/>
            </a:pPr>
            <a:r>
              <a:rPr lang="en-US" sz="900" b="1" dirty="0" smtClean="0">
                <a:effectLst>
                  <a:outerShdw blurRad="38100" dist="38100" dir="2700000" algn="tl">
                    <a:srgbClr val="808080"/>
                  </a:outerShdw>
                </a:effectLst>
              </a:rPr>
              <a:t> At </a:t>
            </a:r>
            <a:r>
              <a:rPr lang="en-US" sz="900" b="1" dirty="0" smtClean="0">
                <a:effectLst>
                  <a:outerShdw blurRad="38100" dist="38100" dir="2700000" algn="tl">
                    <a:srgbClr val="808080"/>
                  </a:outerShdw>
                </a:effectLst>
              </a:rPr>
              <a:t>the beginning of the application, the user is asked to choose how to connect and where to connect to the DIMES DB</a:t>
            </a:r>
          </a:p>
          <a:p>
            <a:pPr algn="l" rtl="0">
              <a:buFont typeface="Arial" pitchFamily="34" charset="0"/>
              <a:buChar char="•"/>
            </a:pPr>
            <a:r>
              <a:rPr lang="en-US" sz="900" b="1" dirty="0" smtClean="0">
                <a:effectLst>
                  <a:outerShdw blurRad="38100" dist="38100" dir="2700000" algn="tl">
                    <a:srgbClr val="808080"/>
                  </a:outerShdw>
                </a:effectLst>
              </a:rPr>
              <a:t> The user is also given extra information regarding how to manipulate the information coming back from the DB, and how it will be presented.</a:t>
            </a:r>
          </a:p>
          <a:p>
            <a:pPr algn="l" rtl="0"/>
            <a:r>
              <a:rPr lang="en-US" sz="900" b="1" dirty="0" smtClean="0">
                <a:effectLst>
                  <a:outerShdw blurRad="38100" dist="38100" dir="2700000" algn="tl">
                    <a:srgbClr val="808080"/>
                  </a:outerShdw>
                </a:effectLst>
              </a:rPr>
              <a:t>After all these configurations were set, a  confirmation screen will pop and user can review his choices.</a:t>
            </a:r>
          </a:p>
          <a:p>
            <a:pPr algn="l" rtl="0">
              <a:buFont typeface="Arial" pitchFamily="34" charset="0"/>
              <a:buChar char="•"/>
            </a:pPr>
            <a:r>
              <a:rPr lang="en-US" sz="900" b="1" dirty="0" smtClean="0">
                <a:effectLst>
                  <a:outerShdw blurRad="38100" dist="38100" dir="2700000" algn="tl">
                    <a:srgbClr val="808080"/>
                  </a:outerShdw>
                </a:effectLst>
              </a:rPr>
              <a:t> The GUI was done using SWT (a Java library)</a:t>
            </a:r>
            <a:endParaRPr lang="en-US" sz="900" b="1" dirty="0">
              <a:effectLst>
                <a:outerShdw blurRad="38100" dist="38100" dir="2700000" algn="tl">
                  <a:srgbClr val="808080"/>
                </a:outerShdw>
              </a:effectLst>
            </a:endParaRPr>
          </a:p>
        </p:txBody>
      </p:sp>
      <p:sp>
        <p:nvSpPr>
          <p:cNvPr id="6" name="Text Box 10"/>
          <p:cNvSpPr txBox="1">
            <a:spLocks noChangeArrowheads="1"/>
          </p:cNvSpPr>
          <p:nvPr/>
        </p:nvSpPr>
        <p:spPr bwMode="auto">
          <a:xfrm>
            <a:off x="2590800" y="4267200"/>
            <a:ext cx="3962400" cy="2492990"/>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smtClean="0">
                <a:effectLst>
                  <a:outerShdw blurRad="38100" dist="38100" dir="2700000" algn="tl">
                    <a:srgbClr val="808080"/>
                  </a:outerShdw>
                </a:effectLst>
              </a:rPr>
              <a:t>DB and </a:t>
            </a:r>
            <a:r>
              <a:rPr lang="en-US" sz="1200" b="1" i="1" u="sng" dirty="0" smtClean="0">
                <a:effectLst>
                  <a:outerShdw blurRad="38100" dist="38100" dir="2700000" algn="tl">
                    <a:srgbClr val="808080"/>
                  </a:outerShdw>
                </a:effectLst>
              </a:rPr>
              <a:t>Queries</a:t>
            </a:r>
            <a:endParaRPr lang="en-US" sz="900" b="1" dirty="0" smtClean="0">
              <a:effectLst>
                <a:outerShdw blurRad="38100" dist="38100" dir="2700000" algn="tl">
                  <a:srgbClr val="808080"/>
                </a:outerShdw>
              </a:effectLst>
            </a:endParaRPr>
          </a:p>
          <a:p>
            <a:pPr algn="l" rtl="0">
              <a:buFontTx/>
              <a:buChar char="•"/>
            </a:pPr>
            <a:r>
              <a:rPr lang="en-US" sz="900" b="1" dirty="0" smtClean="0">
                <a:effectLst>
                  <a:outerShdw blurRad="38100" dist="38100" dir="2700000" algn="tl">
                    <a:srgbClr val="808080"/>
                  </a:outerShdw>
                </a:effectLst>
              </a:rPr>
              <a:t> The code querying the DIMES DB was implemented in Java using  MySQL API given as a .jar file distributed in the internet</a:t>
            </a:r>
          </a:p>
          <a:p>
            <a:pPr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The Application</a:t>
            </a:r>
            <a:r>
              <a:rPr lang="en-US" sz="900" b="1" dirty="0" smtClean="0">
                <a:effectLst>
                  <a:outerShdw blurRad="38100" dist="38100" dir="2700000" algn="tl">
                    <a:srgbClr val="808080"/>
                  </a:outerShdw>
                </a:effectLst>
              </a:rPr>
              <a:t> works </a:t>
            </a:r>
            <a:r>
              <a:rPr lang="en-US" sz="900" b="1" dirty="0" smtClean="0">
                <a:effectLst>
                  <a:outerShdw blurRad="38100" dist="38100" dir="2700000" algn="tl">
                    <a:srgbClr val="808080"/>
                  </a:outerShdw>
                </a:effectLst>
              </a:rPr>
              <a:t>with two connection </a:t>
            </a:r>
            <a:r>
              <a:rPr lang="en-US" sz="900" b="1" dirty="0" smtClean="0">
                <a:effectLst>
                  <a:outerShdw blurRad="38100" dist="38100" dir="2700000" algn="tl">
                    <a:srgbClr val="808080"/>
                  </a:outerShdw>
                </a:effectLst>
              </a:rPr>
              <a:t>objects, </a:t>
            </a:r>
            <a:r>
              <a:rPr lang="en-US" sz="900" b="1" dirty="0" smtClean="0">
                <a:effectLst>
                  <a:outerShdw blurRad="38100" dist="38100" dir="2700000" algn="tl">
                    <a:srgbClr val="808080"/>
                  </a:outerShdw>
                </a:effectLst>
              </a:rPr>
              <a:t>since the schemas containing the tables with data on the experiments reside on a different server then the schema containing the mapping between IP and it’s geo-location (longitude-latitude)</a:t>
            </a:r>
          </a:p>
          <a:p>
            <a:pPr algn="l" rtl="0">
              <a:buFontTx/>
              <a:buChar char="•"/>
            </a:pPr>
            <a:r>
              <a:rPr lang="en-US" sz="900" b="1" dirty="0" smtClean="0">
                <a:effectLst>
                  <a:outerShdw blurRad="38100" dist="38100" dir="2700000" algn="tl">
                    <a:srgbClr val="808080"/>
                  </a:outerShdw>
                </a:effectLst>
              </a:rPr>
              <a:t> Using </a:t>
            </a:r>
            <a:r>
              <a:rPr lang="en-US" sz="900" b="1" dirty="0" smtClean="0">
                <a:effectLst>
                  <a:outerShdw blurRad="38100" dist="38100" dir="2700000" algn="tl">
                    <a:srgbClr val="808080"/>
                  </a:outerShdw>
                </a:effectLst>
              </a:rPr>
              <a:t>smart queries Application code helps the Application to </a:t>
            </a:r>
            <a:r>
              <a:rPr lang="en-US" sz="900" b="1" dirty="0" smtClean="0">
                <a:effectLst>
                  <a:outerShdw blurRad="38100" dist="38100" dir="2700000" algn="tl">
                    <a:srgbClr val="808080"/>
                  </a:outerShdw>
                </a:effectLst>
              </a:rPr>
              <a:t>allow the user to have many choices over the queries we run</a:t>
            </a:r>
          </a:p>
          <a:p>
            <a:pPr lvl="1" algn="l" rtl="0">
              <a:buFontTx/>
              <a:buChar char="•"/>
            </a:pPr>
            <a:r>
              <a:rPr lang="en-US" sz="900" b="1" dirty="0" smtClean="0">
                <a:effectLst>
                  <a:outerShdw blurRad="38100" dist="38100" dir="2700000" algn="tl">
                    <a:srgbClr val="808080"/>
                  </a:outerShdw>
                </a:effectLst>
              </a:rPr>
              <a:t> Specific date</a:t>
            </a:r>
          </a:p>
          <a:p>
            <a:pPr lvl="1" algn="l" rtl="0">
              <a:buFontTx/>
              <a:buChar char="•"/>
            </a:pPr>
            <a:r>
              <a:rPr lang="en-US" sz="900" b="1" dirty="0" smtClean="0">
                <a:effectLst>
                  <a:outerShdw blurRad="38100" dist="38100" dir="2700000" algn="tl">
                    <a:srgbClr val="808080"/>
                  </a:outerShdw>
                </a:effectLst>
              </a:rPr>
              <a:t> Limit the number of results (or no limit)</a:t>
            </a:r>
          </a:p>
          <a:p>
            <a:pPr lvl="1" algn="l" rtl="0">
              <a:buFontTx/>
              <a:buChar char="•"/>
            </a:pPr>
            <a:r>
              <a:rPr lang="en-US" sz="900" b="1" dirty="0" smtClean="0">
                <a:effectLst>
                  <a:outerShdw blurRad="38100" dist="38100" dir="2700000" algn="tl">
                    <a:srgbClr val="808080"/>
                  </a:outerShdw>
                </a:effectLst>
              </a:rPr>
              <a:t> Choose between using best, average or worst time</a:t>
            </a:r>
          </a:p>
          <a:p>
            <a:pPr lvl="1" algn="l" rtl="0">
              <a:buFontTx/>
              <a:buChar char="•"/>
            </a:pPr>
            <a:r>
              <a:rPr lang="en-US" sz="900" b="1" dirty="0" smtClean="0">
                <a:effectLst>
                  <a:outerShdw blurRad="38100" dist="38100" dir="2700000" algn="tl">
                    <a:srgbClr val="808080"/>
                  </a:outerShdw>
                </a:effectLst>
              </a:rPr>
              <a:t> Include specific IPs or use a list of only specific IPs</a:t>
            </a:r>
          </a:p>
          <a:p>
            <a:pPr lvl="1" algn="l" rtl="0">
              <a:buFontTx/>
              <a:buChar char="•"/>
            </a:pPr>
            <a:r>
              <a:rPr lang="en-US" sz="900" b="1" dirty="0" smtClean="0">
                <a:effectLst>
                  <a:outerShdw blurRad="38100" dist="38100" dir="2700000" algn="tl">
                    <a:srgbClr val="808080"/>
                  </a:outerShdw>
                </a:effectLst>
              </a:rPr>
              <a:t> Exclude specific IPs from the results</a:t>
            </a:r>
          </a:p>
          <a:p>
            <a:pPr algn="l" rtl="0">
              <a:buFontTx/>
              <a:buChar char="•"/>
            </a:pPr>
            <a:r>
              <a:rPr lang="en-US" sz="900" b="1" dirty="0" smtClean="0">
                <a:effectLst>
                  <a:outerShdw blurRad="38100" dist="38100" dir="2700000" algn="tl">
                    <a:srgbClr val="808080"/>
                  </a:outerShdw>
                </a:effectLst>
              </a:rPr>
              <a:t> Finally </a:t>
            </a:r>
            <a:r>
              <a:rPr lang="en-US" sz="900" b="1" dirty="0" smtClean="0">
                <a:effectLst>
                  <a:outerShdw blurRad="38100" dist="38100" dir="2700000" algn="tl">
                    <a:srgbClr val="808080"/>
                  </a:outerShdw>
                </a:effectLst>
              </a:rPr>
              <a:t>the Application writes </a:t>
            </a:r>
            <a:r>
              <a:rPr lang="en-US" sz="900" b="1" dirty="0" smtClean="0">
                <a:effectLst>
                  <a:outerShdw blurRad="38100" dist="38100" dir="2700000" algn="tl">
                    <a:srgbClr val="808080"/>
                  </a:outerShdw>
                </a:effectLst>
              </a:rPr>
              <a:t>the data collected to a file, that would be read by the Matlab module. The file is written in a certain way that the Matlab module expects</a:t>
            </a:r>
            <a:endParaRPr lang="ar-SA" sz="900" b="1" dirty="0">
              <a:effectLst>
                <a:outerShdw blurRad="38100" dist="38100" dir="2700000" algn="tl">
                  <a:srgbClr val="808080"/>
                </a:outerShdw>
              </a:effectLst>
            </a:endParaRPr>
          </a:p>
        </p:txBody>
      </p:sp>
      <p:sp>
        <p:nvSpPr>
          <p:cNvPr id="9" name="Text Box 10"/>
          <p:cNvSpPr txBox="1">
            <a:spLocks noChangeArrowheads="1"/>
          </p:cNvSpPr>
          <p:nvPr/>
        </p:nvSpPr>
        <p:spPr bwMode="auto">
          <a:xfrm>
            <a:off x="6705600" y="762000"/>
            <a:ext cx="2209800" cy="5970865"/>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a:effectLst>
                  <a:outerShdw blurRad="38100" dist="38100" dir="2700000" algn="tl">
                    <a:srgbClr val="808080"/>
                  </a:outerShdw>
                </a:effectLst>
              </a:rPr>
              <a:t>Project </a:t>
            </a:r>
            <a:r>
              <a:rPr lang="en-US" sz="1200" b="1" i="1" u="sng" dirty="0" smtClean="0">
                <a:effectLst>
                  <a:outerShdw blurRad="38100" dist="38100" dir="2700000" algn="tl">
                    <a:srgbClr val="808080"/>
                  </a:outerShdw>
                </a:effectLst>
              </a:rPr>
              <a:t>Flowchart</a:t>
            </a:r>
          </a:p>
          <a:p>
            <a:pPr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The project will start form a script to run the application (i.e. run the java files)</a:t>
            </a:r>
          </a:p>
          <a:p>
            <a:pPr algn="l" rtl="0">
              <a:buFontTx/>
              <a:buChar char="•"/>
            </a:pPr>
            <a:r>
              <a:rPr lang="en-US" sz="900" b="1" dirty="0" smtClean="0">
                <a:effectLst>
                  <a:outerShdw blurRad="38100" dist="38100" dir="2700000" algn="tl">
                    <a:srgbClr val="808080"/>
                  </a:outerShdw>
                </a:effectLst>
              </a:rPr>
              <a:t>JAVA module with the GUI  offering the user with multiple choice form, and containing all the user configurations to be used by the DB module</a:t>
            </a: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DB module ….</a:t>
            </a: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Prepare input file for Matlab…</a:t>
            </a:r>
          </a:p>
          <a:p>
            <a:pPr algn="l" rtl="0">
              <a:buFontTx/>
              <a:buChar char="•"/>
            </a:pPr>
            <a:r>
              <a:rPr lang="en-US" sz="900" b="1" dirty="0" smtClean="0">
                <a:effectLst>
                  <a:outerShdw blurRad="38100" dist="38100" dir="2700000" algn="tl">
                    <a:srgbClr val="808080"/>
                  </a:outerShdw>
                </a:effectLst>
              </a:rPr>
              <a:t>Another script is called, to run the Matlab module with the input file.</a:t>
            </a:r>
          </a:p>
          <a:p>
            <a:pPr algn="l" rtl="0">
              <a:buFontTx/>
              <a:buChar char="•"/>
            </a:pPr>
            <a:r>
              <a:rPr lang="en-US" sz="900" b="1" dirty="0" smtClean="0">
                <a:effectLst>
                  <a:outerShdw blurRad="38100" dist="38100" dir="2700000" algn="tl">
                    <a:srgbClr val="808080"/>
                  </a:outerShdw>
                </a:effectLst>
              </a:rPr>
              <a:t>Matlab  module is divided into 2 parts:</a:t>
            </a:r>
          </a:p>
          <a:p>
            <a:pPr algn="l" rtl="0">
              <a:buFontTx/>
              <a:buChar char="-"/>
            </a:pPr>
            <a:r>
              <a:rPr lang="en-US" sz="900" b="1" dirty="0" smtClean="0">
                <a:effectLst>
                  <a:outerShdw blurRad="38100" dist="38100" dir="2700000" algn="tl">
                    <a:srgbClr val="808080"/>
                  </a:outerShdw>
                </a:effectLst>
              </a:rPr>
              <a:t>Computational module to compute the real distances and the virtual distances and the derived ratio.</a:t>
            </a:r>
          </a:p>
          <a:p>
            <a:pPr algn="l" rtl="0"/>
            <a:r>
              <a:rPr lang="en-US" sz="900" b="1" dirty="0" smtClean="0">
                <a:effectLst>
                  <a:outerShdw blurRad="38100" dist="38100" dir="2700000" algn="tl">
                    <a:srgbClr val="808080"/>
                  </a:outerShdw>
                </a:effectLst>
              </a:rPr>
              <a:t>in addition computing a 3D plot based on a few sample points</a:t>
            </a:r>
          </a:p>
          <a:p>
            <a:pPr algn="l" rtl="0">
              <a:buFontTx/>
              <a:buChar char="-"/>
            </a:pPr>
            <a:r>
              <a:rPr lang="en-US" sz="900" b="1" dirty="0" smtClean="0">
                <a:effectLst>
                  <a:outerShdw blurRad="38100" dist="38100" dir="2700000" algn="tl">
                    <a:srgbClr val="808080"/>
                  </a:outerShdw>
                </a:effectLst>
              </a:rPr>
              <a:t>Visual module to render the 3d plot to the screen based on user preferences.</a:t>
            </a:r>
          </a:p>
          <a:p>
            <a:pPr algn="l" rtl="0">
              <a:buFontTx/>
              <a:buChar char="-"/>
            </a:pPr>
            <a:endParaRPr lang="en-US" sz="800" b="1" dirty="0" smtClean="0">
              <a:effectLst>
                <a:outerShdw blurRad="38100" dist="38100" dir="2700000" algn="tl">
                  <a:srgbClr val="808080"/>
                </a:outerShdw>
              </a:effectLst>
            </a:endParaRPr>
          </a:p>
          <a:p>
            <a:pPr algn="l" rtl="0">
              <a:buFontTx/>
              <a:buChar char="-"/>
            </a:pPr>
            <a:endParaRPr lang="en-US" sz="800" b="1" dirty="0" smtClean="0">
              <a:effectLst>
                <a:outerShdw blurRad="38100" dist="38100" dir="2700000" algn="tl">
                  <a:srgbClr val="808080"/>
                </a:outerShdw>
              </a:effectLst>
            </a:endParaRPr>
          </a:p>
          <a:p>
            <a:pPr algn="l" rtl="0"/>
            <a:r>
              <a:rPr lang="en-US" sz="1200" b="1" i="1" u="sng" dirty="0" smtClean="0">
                <a:effectLst>
                  <a:outerShdw blurRad="38100" dist="38100" dir="2700000" algn="tl">
                    <a:srgbClr val="808080"/>
                  </a:outerShdw>
                </a:effectLst>
              </a:rPr>
              <a:t>Visualization</a:t>
            </a:r>
          </a:p>
          <a:p>
            <a:pPr algn="l" rtl="0">
              <a:buFont typeface="Arial" pitchFamily="34" charset="0"/>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The main </a:t>
            </a:r>
            <a:r>
              <a:rPr lang="en-US" sz="900" b="1" dirty="0" smtClean="0">
                <a:effectLst>
                  <a:outerShdw blurRad="38100" dist="38100" dir="2700000" algn="tl">
                    <a:srgbClr val="808080"/>
                  </a:outerShdw>
                </a:effectLst>
              </a:rPr>
              <a:t>issue </a:t>
            </a:r>
            <a:r>
              <a:rPr lang="en-US" sz="900" b="1" dirty="0" smtClean="0">
                <a:effectLst>
                  <a:outerShdw blurRad="38100" dist="38100" dir="2700000" algn="tl">
                    <a:srgbClr val="808080"/>
                  </a:outerShdw>
                </a:effectLst>
              </a:rPr>
              <a:t>was to find the best way to show the distortion of network distances.</a:t>
            </a:r>
          </a:p>
          <a:p>
            <a:pPr algn="l" rtl="0">
              <a:buFont typeface="Arial" pitchFamily="34" charset="0"/>
              <a:buChar char="•"/>
            </a:pPr>
            <a:r>
              <a:rPr lang="en-US" sz="900" b="1" dirty="0" smtClean="0">
                <a:effectLst>
                  <a:outerShdw blurRad="38100" dist="38100" dir="2700000" algn="tl">
                    <a:srgbClr val="808080"/>
                  </a:outerShdw>
                </a:effectLst>
              </a:rPr>
              <a:t> The visualization is based on showing the ratio between the virtual distance and the real distance, instead of solely showing the virtual distance which gets higher in large distances, and also instead of showing the mathematical difference between them which will show greater difference with greater distances as well</a:t>
            </a:r>
            <a:r>
              <a:rPr lang="en-US" sz="900" b="1" dirty="0" smtClean="0">
                <a:effectLst>
                  <a:outerShdw blurRad="38100" dist="38100" dir="2700000" algn="tl">
                    <a:srgbClr val="808080"/>
                  </a:outerShdw>
                </a:effectLst>
              </a:rPr>
              <a:t>.</a:t>
            </a:r>
          </a:p>
          <a:p>
            <a:pPr algn="l" rtl="0">
              <a:buFont typeface="Arial" pitchFamily="34" charset="0"/>
              <a:buChar char="•"/>
            </a:pPr>
            <a:r>
              <a:rPr lang="en-US" sz="900" b="1" dirty="0" smtClean="0">
                <a:effectLst>
                  <a:outerShdw blurRad="38100" dist="38100" dir="2700000" algn="tl">
                    <a:srgbClr val="808080"/>
                  </a:outerShdw>
                </a:effectLst>
              </a:rPr>
              <a:t>Computing the graph based on samples to a whole plot is done using the </a:t>
            </a:r>
            <a:r>
              <a:rPr lang="en-US" sz="900" b="1" dirty="0" err="1" smtClean="0">
                <a:effectLst>
                  <a:outerShdw blurRad="38100" dist="38100" dir="2700000" algn="tl">
                    <a:srgbClr val="808080"/>
                  </a:outerShdw>
                </a:effectLst>
              </a:rPr>
              <a:t>Tpaps</a:t>
            </a:r>
            <a:r>
              <a:rPr lang="en-US" sz="900" b="1" dirty="0" smtClean="0">
                <a:effectLst>
                  <a:outerShdw blurRad="38100" dist="38100" dir="2700000" algn="tl">
                    <a:srgbClr val="808080"/>
                  </a:outerShdw>
                </a:effectLst>
              </a:rPr>
              <a:t> formula in </a:t>
            </a:r>
            <a:r>
              <a:rPr lang="en-US" sz="900" b="1" dirty="0" err="1" smtClean="0">
                <a:effectLst>
                  <a:outerShdw blurRad="38100" dist="38100" dir="2700000" algn="tl">
                    <a:srgbClr val="808080"/>
                  </a:outerShdw>
                </a:effectLst>
              </a:rPr>
              <a:t>Mathlab</a:t>
            </a:r>
            <a:r>
              <a:rPr lang="en-US" sz="900" b="1" dirty="0" smtClean="0">
                <a:effectLst>
                  <a:outerShdw blurRad="38100" dist="38100" dir="2700000" algn="tl">
                    <a:srgbClr val="808080"/>
                  </a:outerShdw>
                </a:effectLst>
              </a:rPr>
              <a:t>.</a:t>
            </a:r>
            <a:endParaRPr lang="en-US" sz="900" b="1" dirty="0" smtClean="0">
              <a:effectLst>
                <a:outerShdw blurRad="38100" dist="38100" dir="2700000" algn="tl">
                  <a:srgbClr val="808080"/>
                </a:outerShdw>
              </a:effectLst>
            </a:endParaRPr>
          </a:p>
        </p:txBody>
      </p:sp>
      <p:sp>
        <p:nvSpPr>
          <p:cNvPr id="7" name="Text Box 10"/>
          <p:cNvSpPr txBox="1">
            <a:spLocks noChangeArrowheads="1"/>
          </p:cNvSpPr>
          <p:nvPr/>
        </p:nvSpPr>
        <p:spPr bwMode="auto">
          <a:xfrm>
            <a:off x="228600" y="5791200"/>
            <a:ext cx="2209800" cy="923330"/>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900" b="1" dirty="0" err="1" smtClean="0">
                <a:effectLst>
                  <a:outerShdw blurRad="38100" dist="38100" dir="2700000" algn="tl">
                    <a:srgbClr val="808080"/>
                  </a:outerShdw>
                </a:effectLst>
              </a:rPr>
              <a:t>Reaserch</a:t>
            </a:r>
            <a:r>
              <a:rPr lang="en-US" sz="900" b="1" dirty="0" smtClean="0">
                <a:effectLst>
                  <a:outerShdw blurRad="38100" dist="38100" dir="2700000" algn="tl">
                    <a:srgbClr val="808080"/>
                  </a:outerShdw>
                </a:effectLst>
              </a:rPr>
              <a:t> Advisor: </a:t>
            </a:r>
            <a:r>
              <a:rPr lang="en-US" sz="900" b="1" dirty="0" err="1" smtClean="0">
                <a:effectLst>
                  <a:outerShdw blurRad="38100" dist="38100" dir="2700000" algn="tl">
                    <a:srgbClr val="808080"/>
                  </a:outerShdw>
                </a:effectLst>
              </a:rPr>
              <a:t>Noa</a:t>
            </a:r>
            <a:r>
              <a:rPr lang="en-US" sz="900" b="1" dirty="0" smtClean="0">
                <a:effectLst>
                  <a:outerShdw blurRad="38100" dist="38100" dir="2700000" algn="tl">
                    <a:srgbClr val="808080"/>
                  </a:outerShdw>
                </a:effectLst>
              </a:rPr>
              <a:t> </a:t>
            </a:r>
            <a:r>
              <a:rPr lang="en-US" sz="900" b="1" dirty="0" err="1" smtClean="0">
                <a:effectLst>
                  <a:outerShdw blurRad="38100" dist="38100" dir="2700000" algn="tl">
                    <a:srgbClr val="808080"/>
                  </a:outerShdw>
                </a:effectLst>
              </a:rPr>
              <a:t>Zilberman</a:t>
            </a:r>
            <a:endParaRPr lang="en-US" sz="900" b="1" dirty="0" smtClean="0">
              <a:effectLst>
                <a:outerShdw blurRad="38100" dist="38100" dir="2700000" algn="tl">
                  <a:srgbClr val="808080"/>
                </a:outerShdw>
              </a:effectLst>
            </a:endParaRPr>
          </a:p>
          <a:p>
            <a:pPr algn="l" rtl="0"/>
            <a:r>
              <a:rPr lang="en-US" sz="900" b="1" dirty="0" smtClean="0">
                <a:effectLst>
                  <a:outerShdw blurRad="38100" dist="38100" dir="2700000" algn="tl">
                    <a:srgbClr val="808080"/>
                  </a:outerShdw>
                </a:effectLst>
              </a:rPr>
              <a:t>Technical assistance: </a:t>
            </a:r>
            <a:r>
              <a:rPr lang="en-US" sz="900" b="1" dirty="0" err="1" smtClean="0">
                <a:effectLst>
                  <a:outerShdw blurRad="38100" dist="38100" dir="2700000" algn="tl">
                    <a:srgbClr val="808080"/>
                  </a:outerShdw>
                </a:effectLst>
              </a:rPr>
              <a:t>Ido</a:t>
            </a:r>
            <a:r>
              <a:rPr lang="en-US" sz="900" b="1" dirty="0" smtClean="0">
                <a:effectLst>
                  <a:outerShdw blurRad="38100" dist="38100" dir="2700000" algn="tl">
                    <a:srgbClr val="808080"/>
                  </a:outerShdw>
                </a:effectLst>
              </a:rPr>
              <a:t> </a:t>
            </a:r>
            <a:r>
              <a:rPr lang="en-US" sz="900" b="1" dirty="0" err="1" smtClean="0">
                <a:effectLst>
                  <a:outerShdw blurRad="38100" dist="38100" dir="2700000" algn="tl">
                    <a:srgbClr val="808080"/>
                  </a:outerShdw>
                </a:effectLst>
              </a:rPr>
              <a:t>Blutman</a:t>
            </a:r>
            <a:endParaRPr lang="en-US" sz="900" b="1" dirty="0" smtClean="0">
              <a:effectLst>
                <a:outerShdw blurRad="38100" dist="38100" dir="2700000" algn="tl">
                  <a:srgbClr val="808080"/>
                </a:outerShdw>
              </a:effectLst>
            </a:endParaRPr>
          </a:p>
          <a:p>
            <a:pPr algn="l" rtl="0"/>
            <a:endParaRPr lang="en-US" sz="900" b="1" dirty="0" smtClean="0">
              <a:effectLst>
                <a:outerShdw blurRad="38100" dist="38100" dir="2700000" algn="tl">
                  <a:srgbClr val="808080"/>
                </a:outerShdw>
              </a:effectLst>
            </a:endParaRPr>
          </a:p>
          <a:p>
            <a:pPr algn="l" rtl="0"/>
            <a:r>
              <a:rPr lang="en-US" sz="900" b="1" dirty="0" smtClean="0">
                <a:effectLst>
                  <a:outerShdw blurRad="38100" dist="38100" dir="2700000" algn="tl">
                    <a:srgbClr val="808080"/>
                  </a:outerShdw>
                </a:effectLst>
              </a:rPr>
              <a:t>Creators</a:t>
            </a: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Amir </a:t>
            </a:r>
            <a:r>
              <a:rPr lang="en-US" sz="900" b="1" dirty="0" err="1" smtClean="0">
                <a:effectLst>
                  <a:outerShdw blurRad="38100" dist="38100" dir="2700000" algn="tl">
                    <a:srgbClr val="808080"/>
                  </a:outerShdw>
                </a:effectLst>
              </a:rPr>
              <a:t>Lazevnik</a:t>
            </a:r>
            <a:r>
              <a:rPr lang="en-US" sz="900" b="1" dirty="0" smtClean="0">
                <a:effectLst>
                  <a:outerShdw blurRad="38100" dist="38100" dir="2700000" algn="tl">
                    <a:srgbClr val="808080"/>
                  </a:outerShdw>
                </a:effectLst>
              </a:rPr>
              <a:t>  </a:t>
            </a:r>
          </a:p>
          <a:p>
            <a:pPr algn="l" rtl="0"/>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          and Ariel </a:t>
            </a:r>
            <a:r>
              <a:rPr lang="en-US" sz="900" b="1" dirty="0" err="1" smtClean="0">
                <a:effectLst>
                  <a:outerShdw blurRad="38100" dist="38100" dir="2700000" algn="tl">
                    <a:srgbClr val="808080"/>
                  </a:outerShdw>
                </a:effectLst>
              </a:rPr>
              <a:t>Groenteman</a:t>
            </a:r>
            <a:endParaRPr lang="en-US" sz="900" b="1" dirty="0" smtClean="0">
              <a:effectLst>
                <a:outerShdw blurRad="38100" dist="38100" dir="2700000" algn="tl">
                  <a:srgbClr val="808080"/>
                </a:outerShdw>
              </a:effectLst>
            </a:endParaRPr>
          </a:p>
          <a:p>
            <a:pPr algn="l" rtl="0"/>
            <a:endParaRPr lang="en-US" sz="900" b="1" dirty="0">
              <a:effectLst>
                <a:outerShdw blurRad="38100" dist="38100" dir="2700000" algn="tl">
                  <a:srgbClr val="808080"/>
                </a:outerShdw>
              </a:effectLst>
            </a:endParaRPr>
          </a:p>
        </p:txBody>
      </p:sp>
      <p:sp>
        <p:nvSpPr>
          <p:cNvPr id="10" name="Text Box 10"/>
          <p:cNvSpPr txBox="1">
            <a:spLocks noChangeArrowheads="1"/>
          </p:cNvSpPr>
          <p:nvPr/>
        </p:nvSpPr>
        <p:spPr bwMode="auto">
          <a:xfrm>
            <a:off x="6705600" y="152400"/>
            <a:ext cx="2209800" cy="369332"/>
          </a:xfrm>
          <a:prstGeom prst="rect">
            <a:avLst/>
          </a:prstGeom>
          <a:solidFill>
            <a:schemeClr val="bg2">
              <a:lumMod val="50000"/>
              <a:alpha val="15000"/>
            </a:schemeClr>
          </a:solidFill>
          <a:ln w="9525">
            <a:noFill/>
            <a:miter lim="800000"/>
            <a:headEnd/>
            <a:tailEnd/>
          </a:ln>
          <a:effectLst/>
        </p:spPr>
        <p:txBody>
          <a:bodyPr wrap="square">
            <a:spAutoFit/>
          </a:bodyPr>
          <a:lstStyle/>
          <a:p>
            <a:pPr algn="ctr" rtl="0"/>
            <a:r>
              <a:rPr lang="en-US" sz="900" b="1" dirty="0" smtClean="0">
                <a:effectLst>
                  <a:outerShdw blurRad="38100" dist="38100" dir="2700000" algn="tl">
                    <a:srgbClr val="808080"/>
                  </a:outerShdw>
                </a:effectLst>
              </a:rPr>
              <a:t>The Computer Communication Lab</a:t>
            </a:r>
          </a:p>
          <a:p>
            <a:pPr algn="ctr" rtl="0"/>
            <a:r>
              <a:rPr lang="en-US" sz="900" b="1" dirty="0" smtClean="0">
                <a:effectLst>
                  <a:outerShdw blurRad="38100" dist="38100" dir="2700000" algn="tl">
                    <a:srgbClr val="808080"/>
                  </a:outerShdw>
                </a:effectLst>
              </a:rPr>
              <a:t>Tel-Aviv University</a:t>
            </a:r>
            <a:endParaRPr lang="en-US" sz="900" b="1" dirty="0">
              <a:effectLst>
                <a:outerShdw blurRad="38100" dist="38100" dir="2700000" algn="tl">
                  <a:srgbClr val="808080"/>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306</TotalTime>
  <Words>599</Words>
  <Application>Microsoft Office PowerPoint</Application>
  <PresentationFormat>On-screen Show (4:3)</PresentationFormat>
  <Paragraphs>44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Apex</vt:lpstr>
      <vt:lpstr>Slide 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Me</cp:lastModifiedBy>
  <cp:revision>49</cp:revision>
  <dcterms:created xsi:type="dcterms:W3CDTF">2012-08-07T21:29:28Z</dcterms:created>
  <dcterms:modified xsi:type="dcterms:W3CDTF">2012-08-08T16:00:57Z</dcterms:modified>
</cp:coreProperties>
</file>