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257" r:id="rId3"/>
    <p:sldId id="258" r:id="rId4"/>
    <p:sldId id="276" r:id="rId5"/>
    <p:sldId id="259" r:id="rId6"/>
    <p:sldId id="260" r:id="rId7"/>
    <p:sldId id="261" r:id="rId8"/>
    <p:sldId id="262" r:id="rId9"/>
    <p:sldId id="263" r:id="rId10"/>
    <p:sldId id="266" r:id="rId11"/>
    <p:sldId id="265" r:id="rId12"/>
    <p:sldId id="275" r:id="rId13"/>
    <p:sldId id="274" r:id="rId14"/>
    <p:sldId id="267" r:id="rId15"/>
    <p:sldId id="268" r:id="rId16"/>
    <p:sldId id="269" r:id="rId17"/>
    <p:sldId id="270" r:id="rId18"/>
    <p:sldId id="273" r:id="rId19"/>
    <p:sldId id="272" r:id="rId20"/>
    <p:sldId id="271" r:id="rId21"/>
    <p:sldId id="264" r:id="rId2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8" autoAdjust="0"/>
    <p:restoredTop sz="94660"/>
  </p:normalViewPr>
  <p:slideViewPr>
    <p:cSldViewPr>
      <p:cViewPr>
        <p:scale>
          <a:sx n="70" d="100"/>
          <a:sy n="70" d="100"/>
        </p:scale>
        <p:origin x="-2004" y="-4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579FEC2A-48F0-426C-B2D0-87AC5AA4E67A}" type="slidenum">
              <a:rPr lang="he-IL" smtClean="0"/>
              <a:pPr/>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579FEC2A-48F0-426C-B2D0-87AC5AA4E67A}"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ACC69C-1C34-4E5C-B402-C1E600821C04}"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9ACC69C-1C34-4E5C-B402-C1E600821C04}" type="datetimeFigureOut">
              <a:rPr lang="he-IL" smtClean="0"/>
              <a:pPr/>
              <a:t>כ'/אב/תשע"ב</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79FEC2A-48F0-426C-B2D0-87AC5AA4E67A}" type="slidenum">
              <a:rPr lang="he-IL" smtClean="0"/>
              <a:pPr/>
              <a:t>‹#›</a:t>
            </a:fld>
            <a:endParaRPr lang="he-IL"/>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0" y="0"/>
            <a:ext cx="9162646" cy="6858000"/>
          </a:xfrm>
          <a:prstGeom prst="rect">
            <a:avLst/>
          </a:prstGeom>
          <a:noFill/>
          <a:ln w="9525">
            <a:noFill/>
            <a:miter lim="800000"/>
            <a:headEnd/>
            <a:tailEnd/>
          </a:ln>
        </p:spPr>
      </p:pic>
      <p:sp>
        <p:nvSpPr>
          <p:cNvPr id="8" name="Rectangle 7"/>
          <p:cNvSpPr/>
          <p:nvPr/>
        </p:nvSpPr>
        <p:spPr>
          <a:xfrm>
            <a:off x="924992" y="152400"/>
            <a:ext cx="7199408" cy="1754326"/>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Visualization </a:t>
            </a:r>
          </a:p>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of Network Distances</a:t>
            </a:r>
            <a:endPar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אשרור</a:t>
            </a:r>
            <a:endParaRPr lang="he-IL" dirty="0"/>
          </a:p>
        </p:txBody>
      </p:sp>
      <p:sp>
        <p:nvSpPr>
          <p:cNvPr id="3" name="Content Placeholder 2"/>
          <p:cNvSpPr>
            <a:spLocks noGrp="1"/>
          </p:cNvSpPr>
          <p:nvPr>
            <p:ph idx="1"/>
          </p:nvPr>
        </p:nvSpPr>
        <p:spPr>
          <a:xfrm>
            <a:off x="3124200" y="1600200"/>
            <a:ext cx="5562600" cy="4709160"/>
          </a:xfrm>
        </p:spPr>
        <p:txBody>
          <a:bodyPr>
            <a:normAutofit/>
          </a:bodyPr>
          <a:lstStyle/>
          <a:p>
            <a:pPr>
              <a:buNone/>
            </a:pPr>
            <a:r>
              <a:rPr lang="he-IL" dirty="0" smtClean="0"/>
              <a:t>לאחר שמשתמש סיים לבחור את התצורה, יופיע בפניו מסך סיכום ואישור כי הוא אכן הזין את הנתונים כפי שרצה.</a:t>
            </a:r>
          </a:p>
          <a:p>
            <a:pPr>
              <a:buNone/>
            </a:pPr>
            <a:r>
              <a:rPr lang="he-IL" dirty="0" smtClean="0"/>
              <a:t>אם קרה מצב שבו ישנה סתירה בנתונים, או ישנם נתונים שגויים, המערכת תתריע בפני המשתמש.</a:t>
            </a:r>
          </a:p>
          <a:p>
            <a:pPr>
              <a:buNone/>
            </a:pPr>
            <a:endParaRPr lang="he-IL" sz="2000" dirty="0" smtClean="0"/>
          </a:p>
          <a:p>
            <a:pPr>
              <a:buNone/>
            </a:pPr>
            <a:r>
              <a:rPr lang="he-IL" sz="2000" dirty="0" smtClean="0"/>
              <a:t>! חשוב לציין, המערכת הינה גנרית וככזו היא אינה יכולה לבדוק מראש כל טעות אפשרית ולכן הזנת הנתונים היא קודם כל באחריות המשתמש!</a:t>
            </a:r>
          </a:p>
        </p:txBody>
      </p:sp>
      <p:pic>
        <p:nvPicPr>
          <p:cNvPr id="7" name="Picture 6"/>
          <p:cNvPicPr/>
          <p:nvPr/>
        </p:nvPicPr>
        <p:blipFill>
          <a:blip r:embed="rId2" cstate="print"/>
          <a:srcRect/>
          <a:stretch>
            <a:fillRect/>
          </a:stretch>
        </p:blipFill>
        <p:spPr bwMode="auto">
          <a:xfrm>
            <a:off x="304800" y="1828800"/>
            <a:ext cx="2667000" cy="4784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19461" r:id="rId3" imgW="8798230" imgH="5750190" progId="">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2819400" y="1981200"/>
            <a:ext cx="1143000" cy="5334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מודול ה-</a:t>
            </a:r>
            <a:r>
              <a:rPr lang="en-US" dirty="0" smtClean="0"/>
              <a:t>Java</a:t>
            </a:r>
            <a:r>
              <a:rPr lang="he-IL" dirty="0" smtClean="0"/>
              <a:t> בעבודה מול </a:t>
            </a:r>
            <a:r>
              <a:rPr lang="en-US" dirty="0" smtClean="0"/>
              <a:t>DIMES</a:t>
            </a:r>
            <a:endParaRPr lang="he-IL" dirty="0"/>
          </a:p>
        </p:txBody>
      </p:sp>
      <p:sp>
        <p:nvSpPr>
          <p:cNvPr id="3" name="Content Placeholder 2"/>
          <p:cNvSpPr>
            <a:spLocks noGrp="1"/>
          </p:cNvSpPr>
          <p:nvPr>
            <p:ph idx="1"/>
          </p:nvPr>
        </p:nvSpPr>
        <p:spPr>
          <a:xfrm>
            <a:off x="381000" y="1600200"/>
            <a:ext cx="8305800" cy="4709160"/>
          </a:xfrm>
        </p:spPr>
        <p:txBody>
          <a:bodyPr>
            <a:normAutofit lnSpcReduction="10000"/>
          </a:bodyPr>
          <a:lstStyle/>
          <a:p>
            <a:pPr>
              <a:buNone/>
            </a:pPr>
            <a:r>
              <a:rPr lang="he-IL" dirty="0" smtClean="0"/>
              <a:t>לאחר שהמשתמש אישר את </a:t>
            </a:r>
            <a:r>
              <a:rPr lang="he-IL" dirty="0" smtClean="0"/>
              <a:t>בחירותיו, </a:t>
            </a:r>
            <a:r>
              <a:rPr lang="he-IL" dirty="0" smtClean="0"/>
              <a:t>המערכת מעבירה את המידע למודול המתקשר מול ה-</a:t>
            </a:r>
            <a:r>
              <a:rPr lang="en-US" dirty="0" smtClean="0"/>
              <a:t>DB</a:t>
            </a:r>
            <a:r>
              <a:rPr lang="he-IL" dirty="0" smtClean="0"/>
              <a:t> של </a:t>
            </a:r>
            <a:r>
              <a:rPr lang="en-US" dirty="0" smtClean="0"/>
              <a:t>DIMES</a:t>
            </a:r>
            <a:r>
              <a:rPr lang="he-IL" dirty="0" smtClean="0"/>
              <a:t>.</a:t>
            </a:r>
          </a:p>
          <a:p>
            <a:pPr>
              <a:buFont typeface="Arial" charset="0"/>
              <a:buChar char="•"/>
            </a:pPr>
            <a:r>
              <a:rPr lang="he-IL" dirty="0" smtClean="0"/>
              <a:t>תחילה פותחים חיבורים לשתי הסכמות מולן הוגדר שנעבוד.</a:t>
            </a:r>
          </a:p>
          <a:p>
            <a:pPr>
              <a:buFont typeface="Arial" charset="0"/>
              <a:buChar char="•"/>
            </a:pPr>
            <a:r>
              <a:rPr lang="he-IL" dirty="0" smtClean="0"/>
              <a:t>לאחר מכן מכינים ומריצים שאילתה לפי ההעדפות שהזין המשתמש:</a:t>
            </a:r>
          </a:p>
          <a:p>
            <a:pPr lvl="1">
              <a:buFont typeface="Arial" charset="0"/>
              <a:buChar char="•"/>
            </a:pPr>
            <a:r>
              <a:rPr lang="he-IL" dirty="0" smtClean="0"/>
              <a:t>הגבלת מספר התוצאות </a:t>
            </a:r>
            <a:r>
              <a:rPr lang="he-IL" dirty="0" smtClean="0"/>
              <a:t>שחוזרות.</a:t>
            </a:r>
            <a:endParaRPr lang="he-IL" dirty="0" smtClean="0"/>
          </a:p>
          <a:p>
            <a:pPr lvl="1">
              <a:buFont typeface="Arial" charset="0"/>
              <a:buChar char="•"/>
            </a:pPr>
            <a:r>
              <a:rPr lang="he-IL" dirty="0" smtClean="0"/>
              <a:t>קבלת תוצאות שנכנסו לטבלת הניסויים בתאריך </a:t>
            </a:r>
            <a:r>
              <a:rPr lang="he-IL" dirty="0" smtClean="0"/>
              <a:t>מסוים.</a:t>
            </a:r>
            <a:endParaRPr lang="he-IL" dirty="0" smtClean="0"/>
          </a:p>
          <a:p>
            <a:pPr lvl="1">
              <a:buFont typeface="Arial" charset="0"/>
              <a:buChar char="•"/>
            </a:pPr>
            <a:r>
              <a:rPr lang="he-IL" dirty="0" smtClean="0"/>
              <a:t>סוג הזמן הנמדד שייעשה בו שימוש </a:t>
            </a:r>
            <a:r>
              <a:rPr lang="he-IL" dirty="0" smtClean="0"/>
              <a:t> </a:t>
            </a:r>
            <a:r>
              <a:rPr lang="he-IL" dirty="0" smtClean="0"/>
              <a:t>הכי טוב, ממוצע או הכי </a:t>
            </a:r>
            <a:r>
              <a:rPr lang="he-IL" dirty="0" smtClean="0"/>
              <a:t>גרוע.</a:t>
            </a:r>
            <a:endParaRPr lang="he-IL" dirty="0" smtClean="0"/>
          </a:p>
          <a:p>
            <a:pPr lvl="1">
              <a:buFont typeface="Arial" charset="0"/>
              <a:buChar char="•"/>
            </a:pPr>
            <a:r>
              <a:rPr lang="he-IL" dirty="0" smtClean="0"/>
              <a:t>שימוש ברשימת כתובות </a:t>
            </a:r>
            <a:r>
              <a:rPr lang="en-US" dirty="0" smtClean="0"/>
              <a:t>IP</a:t>
            </a:r>
            <a:r>
              <a:rPr lang="he-IL" dirty="0" smtClean="0"/>
              <a:t> ספציפיות שיכללו בתוצאות, יסוננו מהתוצאות או לחפש תוצאות רק עבורן.</a:t>
            </a:r>
          </a:p>
        </p:txBody>
      </p:sp>
    </p:spTree>
    <p:extLst>
      <p:ext uri="{BB962C8B-B14F-4D97-AF65-F5344CB8AC3E}">
        <p14:creationId xmlns="" xmlns:p14="http://schemas.microsoft.com/office/powerpoint/2010/main" val="260645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מודול ה-</a:t>
            </a:r>
            <a:r>
              <a:rPr lang="en-US" dirty="0" smtClean="0"/>
              <a:t>Java</a:t>
            </a:r>
            <a:r>
              <a:rPr lang="he-IL" dirty="0" smtClean="0"/>
              <a:t> בעבודה מול </a:t>
            </a:r>
            <a:r>
              <a:rPr lang="en-US" dirty="0" smtClean="0"/>
              <a:t>DIMES</a:t>
            </a:r>
            <a:r>
              <a:rPr lang="he-IL" dirty="0" smtClean="0"/>
              <a:t> </a:t>
            </a:r>
            <a:r>
              <a:rPr lang="he-IL" sz="2800" dirty="0" smtClean="0"/>
              <a:t>(המשך)</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קבלת תוצאות הרצת השאילתה, נפרסר אותן ונשמור את המידע כך שנוכל לכתוב אותו במרוכז לקובץ שיועבר למודול ה-</a:t>
            </a:r>
            <a:r>
              <a:rPr lang="en-US" dirty="0" smtClean="0"/>
              <a:t>Matlab</a:t>
            </a:r>
            <a:r>
              <a:rPr lang="he-IL" dirty="0" smtClean="0"/>
              <a:t>.</a:t>
            </a:r>
          </a:p>
          <a:p>
            <a:pPr>
              <a:buNone/>
            </a:pPr>
            <a:r>
              <a:rPr lang="he-IL" dirty="0" smtClean="0"/>
              <a:t>בנוסף, בגלל ההפרדה בין השרתים, נריץ לכל כתובת </a:t>
            </a:r>
            <a:r>
              <a:rPr lang="en-US" dirty="0" smtClean="0"/>
              <a:t>IP</a:t>
            </a:r>
            <a:r>
              <a:rPr lang="he-IL" dirty="0" smtClean="0"/>
              <a:t> שאילתה לבירור הקואורדינאטות שלה</a:t>
            </a:r>
          </a:p>
          <a:p>
            <a:pPr lvl="1">
              <a:buNone/>
            </a:pPr>
            <a:r>
              <a:rPr lang="he-IL" dirty="0" smtClean="0"/>
              <a:t>* </a:t>
            </a:r>
            <a:r>
              <a:rPr lang="he-IL" dirty="0" smtClean="0"/>
              <a:t>אם </a:t>
            </a:r>
            <a:r>
              <a:rPr lang="en-US" dirty="0" smtClean="0"/>
              <a:t>IP</a:t>
            </a:r>
            <a:r>
              <a:rPr lang="he-IL" dirty="0" smtClean="0"/>
              <a:t> המקור הוא </a:t>
            </a:r>
            <a:r>
              <a:rPr lang="en-US" dirty="0" smtClean="0"/>
              <a:t>IP</a:t>
            </a:r>
            <a:r>
              <a:rPr lang="he-IL" dirty="0" smtClean="0"/>
              <a:t> ברשת </a:t>
            </a:r>
            <a:r>
              <a:rPr lang="he-IL" dirty="0" smtClean="0"/>
              <a:t>פנימית, אז נחפש </a:t>
            </a:r>
            <a:r>
              <a:rPr lang="he-IL" dirty="0" smtClean="0"/>
              <a:t>עבורו את ה-</a:t>
            </a:r>
            <a:r>
              <a:rPr lang="en-US" dirty="0" smtClean="0"/>
              <a:t>IP</a:t>
            </a:r>
            <a:r>
              <a:rPr lang="he-IL" dirty="0" smtClean="0"/>
              <a:t> הראשון שאיננו פרטי כדי להשתמש בקואורדינאטות שלו</a:t>
            </a:r>
          </a:p>
          <a:p>
            <a:pPr>
              <a:buNone/>
            </a:pPr>
            <a:r>
              <a:rPr lang="he-IL" dirty="0" smtClean="0"/>
              <a:t>לבסוף, נכתוב את המידע לתוך הקובץ שיועבר למודול ה-</a:t>
            </a:r>
            <a:r>
              <a:rPr lang="en-US" dirty="0" err="1" smtClean="0"/>
              <a:t>Matlab</a:t>
            </a:r>
            <a:r>
              <a:rPr lang="he-IL" dirty="0" smtClean="0"/>
              <a:t> בפורמט המתאים, </a:t>
            </a:r>
            <a:r>
              <a:rPr lang="he-IL" dirty="0" smtClean="0"/>
              <a:t>ונסגור את החיבורים שפתחנו.</a:t>
            </a:r>
            <a:endParaRPr lang="he-IL" sz="3200" dirty="0" smtClean="0"/>
          </a:p>
        </p:txBody>
      </p:sp>
    </p:spTree>
    <p:extLst>
      <p:ext uri="{BB962C8B-B14F-4D97-AF65-F5344CB8AC3E}">
        <p14:creationId xmlns="" xmlns:p14="http://schemas.microsoft.com/office/powerpoint/2010/main" val="260645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20485" r:id="rId3" imgW="8798230" imgH="5750190" progId="">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4572000" y="3810000"/>
            <a:ext cx="12192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קובץ נתונים </a:t>
            </a:r>
            <a:r>
              <a:rPr lang="he-IL" dirty="0" err="1" smtClean="0"/>
              <a:t>למטלב</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שהתקבלו הנתונים מה</a:t>
            </a:r>
            <a:r>
              <a:rPr lang="en-US" dirty="0" smtClean="0"/>
              <a:t>DB</a:t>
            </a:r>
            <a:r>
              <a:rPr lang="he-IL" dirty="0" smtClean="0"/>
              <a:t>, המערכת תעבד את הנתונים לתוך קובץ מיוחד בפורמט יחיד וסדיר, אשר ידוע מראש שזהו הפורמט לו </a:t>
            </a:r>
            <a:r>
              <a:rPr lang="he-IL" dirty="0" smtClean="0"/>
              <a:t>ה</a:t>
            </a:r>
            <a:r>
              <a:rPr lang="en-US" dirty="0" smtClean="0"/>
              <a:t> </a:t>
            </a:r>
            <a:r>
              <a:rPr lang="en-US" dirty="0" err="1" smtClean="0"/>
              <a:t>Matlab</a:t>
            </a:r>
            <a:r>
              <a:rPr lang="he-IL" dirty="0" smtClean="0"/>
              <a:t> </a:t>
            </a:r>
            <a:r>
              <a:rPr lang="he-IL" dirty="0" smtClean="0"/>
              <a:t>מחכה.</a:t>
            </a:r>
            <a:endParaRPr lang="he-IL" sz="2000" dirty="0" smtClean="0"/>
          </a:p>
          <a:p>
            <a:pPr>
              <a:buNone/>
            </a:pPr>
            <a:r>
              <a:rPr lang="he-IL" dirty="0" smtClean="0"/>
              <a:t>פורמט זה כולל:</a:t>
            </a:r>
          </a:p>
          <a:p>
            <a:pPr>
              <a:buFontTx/>
              <a:buChar char="-"/>
            </a:pPr>
            <a:r>
              <a:rPr lang="he-IL" dirty="0" smtClean="0"/>
              <a:t>נ"צ המקור</a:t>
            </a:r>
          </a:p>
          <a:p>
            <a:pPr>
              <a:buFontTx/>
              <a:buChar char="-"/>
            </a:pPr>
            <a:r>
              <a:rPr lang="he-IL" dirty="0" smtClean="0"/>
              <a:t>רשימת נ"צ של היעדים</a:t>
            </a:r>
          </a:p>
          <a:p>
            <a:pPr>
              <a:buFontTx/>
              <a:buChar char="-"/>
            </a:pPr>
            <a:r>
              <a:rPr lang="he-IL" dirty="0" smtClean="0"/>
              <a:t>הזמנים שנמדדו ליעדים</a:t>
            </a:r>
          </a:p>
          <a:p>
            <a:pPr>
              <a:buFontTx/>
              <a:buChar char="-"/>
            </a:pPr>
            <a:r>
              <a:rPr lang="he-IL" dirty="0" smtClean="0"/>
              <a:t>פרטי היעדים (כתובות </a:t>
            </a:r>
            <a:r>
              <a:rPr lang="en-US" dirty="0" smtClean="0"/>
              <a:t>IP</a:t>
            </a:r>
            <a:r>
              <a:rPr lang="he-IL" dirty="0" smtClean="0"/>
              <a:t>)</a:t>
            </a:r>
          </a:p>
          <a:p>
            <a:pPr>
              <a:buFontTx/>
              <a:buChar char="-"/>
            </a:pPr>
            <a:r>
              <a:rPr lang="he-IL" dirty="0" smtClean="0"/>
              <a:t>בחירות שנעשו ע"י המשתמש והם באחריות </a:t>
            </a:r>
            <a:r>
              <a:rPr lang="he-IL" dirty="0" smtClean="0"/>
              <a:t>ה</a:t>
            </a:r>
            <a:r>
              <a:rPr lang="en-US" dirty="0" smtClean="0"/>
              <a:t> </a:t>
            </a:r>
            <a:r>
              <a:rPr lang="en-US" dirty="0" err="1" smtClean="0"/>
              <a:t>Matlab</a:t>
            </a:r>
            <a:r>
              <a:rPr lang="he-IL" dirty="0" smtClean="0"/>
              <a:t>.</a:t>
            </a:r>
            <a:endParaRPr lang="he-IL"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21509" r:id="rId3" imgW="8798230" imgH="5750190" progId="">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2743200" y="5181600"/>
            <a:ext cx="12192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err="1" smtClean="0"/>
              <a:t>מטלב</a:t>
            </a:r>
            <a:r>
              <a:rPr lang="he-IL" dirty="0" smtClean="0"/>
              <a:t> כיחידת החישוב</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שהקובץ קלט מוכן, </a:t>
            </a:r>
            <a:r>
              <a:rPr lang="en-US" dirty="0" err="1" smtClean="0"/>
              <a:t>Matlab</a:t>
            </a:r>
            <a:r>
              <a:rPr lang="he-IL" dirty="0" smtClean="0"/>
              <a:t> </a:t>
            </a:r>
            <a:r>
              <a:rPr lang="he-IL" dirty="0" smtClean="0"/>
              <a:t>יחל לרוץ ויקרא אותו.</a:t>
            </a:r>
          </a:p>
          <a:p>
            <a:pPr>
              <a:buNone/>
            </a:pPr>
            <a:r>
              <a:rPr lang="he-IL" dirty="0" smtClean="0"/>
              <a:t>מן הנתונים </a:t>
            </a:r>
            <a:r>
              <a:rPr lang="en-US" dirty="0" err="1" smtClean="0"/>
              <a:t>Matlab</a:t>
            </a:r>
            <a:r>
              <a:rPr lang="he-IL" dirty="0" smtClean="0"/>
              <a:t> </a:t>
            </a:r>
            <a:r>
              <a:rPr lang="he-IL" dirty="0" smtClean="0"/>
              <a:t>יריץ אלגוריתם </a:t>
            </a:r>
            <a:r>
              <a:rPr lang="en-US" dirty="0" smtClean="0"/>
              <a:t>“</a:t>
            </a:r>
            <a:r>
              <a:rPr lang="en-US" dirty="0" err="1" smtClean="0"/>
              <a:t>h</a:t>
            </a:r>
            <a:r>
              <a:rPr lang="en-US" dirty="0" err="1" smtClean="0"/>
              <a:t>aversine</a:t>
            </a:r>
            <a:r>
              <a:rPr lang="en-US" dirty="0" smtClean="0"/>
              <a:t>"</a:t>
            </a:r>
            <a:r>
              <a:rPr lang="he-IL" dirty="0" smtClean="0"/>
              <a:t> </a:t>
            </a:r>
            <a:r>
              <a:rPr lang="he-IL" dirty="0" smtClean="0"/>
              <a:t>לחישוב מרחק בין נקודות על פני ספרה, כלומר יכין רשימה של המרחקים הפיסיים בין הנקודות (הנתון הידוע הוא רק מיקומן)</a:t>
            </a:r>
          </a:p>
          <a:p>
            <a:pPr>
              <a:buNone/>
            </a:pPr>
            <a:r>
              <a:rPr lang="he-IL" dirty="0" smtClean="0"/>
              <a:t>כמו כן מודול </a:t>
            </a:r>
            <a:r>
              <a:rPr lang="he-IL" dirty="0" smtClean="0"/>
              <a:t>ה</a:t>
            </a:r>
            <a:r>
              <a:rPr lang="en-US" dirty="0" smtClean="0"/>
              <a:t> </a:t>
            </a:r>
            <a:r>
              <a:rPr lang="en-US" dirty="0" err="1" smtClean="0"/>
              <a:t>Matlab</a:t>
            </a:r>
            <a:r>
              <a:rPr lang="he-IL" dirty="0" smtClean="0"/>
              <a:t> </a:t>
            </a:r>
            <a:r>
              <a:rPr lang="he-IL" dirty="0" smtClean="0"/>
              <a:t>יחשב את המרחק </a:t>
            </a:r>
            <a:r>
              <a:rPr lang="he-IL" dirty="0" smtClean="0"/>
              <a:t>הווירטואלי </a:t>
            </a:r>
            <a:r>
              <a:rPr lang="he-IL" dirty="0" smtClean="0"/>
              <a:t>בהינתן הזמנים שנמדדו לפי כלל האצבע </a:t>
            </a:r>
            <a:r>
              <a:rPr lang="en-US" dirty="0" smtClean="0"/>
              <a:t>1ms=100km</a:t>
            </a:r>
            <a:r>
              <a:rPr lang="he-IL" dirty="0" smtClean="0"/>
              <a:t>.</a:t>
            </a:r>
            <a:endParaRPr lang="he-IL" dirty="0" smtClean="0"/>
          </a:p>
          <a:p>
            <a:pPr>
              <a:buNone/>
            </a:pPr>
            <a:r>
              <a:rPr lang="he-IL" dirty="0" smtClean="0"/>
              <a:t>ומתוך נתונים אלו יחשב עבור כל יעד, את היחס בין המרחק </a:t>
            </a:r>
            <a:r>
              <a:rPr lang="he-IL" dirty="0" smtClean="0"/>
              <a:t>הווירטואלי </a:t>
            </a:r>
            <a:r>
              <a:rPr lang="he-IL" dirty="0" smtClean="0"/>
              <a:t>למרחק הפיסי.</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נוסחת </a:t>
            </a:r>
            <a:r>
              <a:rPr lang="he-IL" dirty="0" err="1" smtClean="0"/>
              <a:t>האברסין</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נוסחת</a:t>
            </a:r>
            <a:r>
              <a:rPr lang="en-US" dirty="0" smtClean="0"/>
              <a:t>"</a:t>
            </a:r>
            <a:r>
              <a:rPr lang="en-US" dirty="0" err="1" smtClean="0"/>
              <a:t>haversine</a:t>
            </a:r>
            <a:r>
              <a:rPr lang="en-US" dirty="0" smtClean="0"/>
              <a:t>" </a:t>
            </a:r>
            <a:r>
              <a:rPr lang="he-IL" dirty="0" smtClean="0"/>
              <a:t> היא </a:t>
            </a:r>
            <a:r>
              <a:rPr lang="he-IL" dirty="0" smtClean="0"/>
              <a:t>משוואה חשובה בגיאוגרפיה, בהינתן מעגל גדול, המרחקים בין שתי נקודות על פני כדור מתוך קווי האורך והרוחב. נוסחה זו מתייחסת לקשת בין שתי הנקודות כאשר השוקיים שלה הן למעשה רדיוס ממרכז הכדור.</a:t>
            </a:r>
          </a:p>
          <a:p>
            <a:pPr>
              <a:buNone/>
            </a:pPr>
            <a:r>
              <a:rPr lang="he-IL" dirty="0" smtClean="0"/>
              <a:t>המונח </a:t>
            </a:r>
            <a:r>
              <a:rPr lang="en-US" dirty="0" smtClean="0"/>
              <a:t>"</a:t>
            </a:r>
            <a:r>
              <a:rPr lang="en-US" dirty="0" err="1" smtClean="0"/>
              <a:t>haversine</a:t>
            </a:r>
            <a:r>
              <a:rPr lang="en-US" dirty="0" smtClean="0"/>
              <a:t>"</a:t>
            </a:r>
            <a:r>
              <a:rPr lang="he-IL" dirty="0" smtClean="0"/>
              <a:t> </a:t>
            </a:r>
            <a:r>
              <a:rPr lang="he-IL" dirty="0" smtClean="0"/>
              <a:t>מבטא את הזוית שבין הקשת (המרחק) </a:t>
            </a:r>
            <a:r>
              <a:rPr lang="en-US" dirty="0" smtClean="0"/>
              <a:t>d</a:t>
            </a:r>
            <a:r>
              <a:rPr lang="he-IL" dirty="0" smtClean="0"/>
              <a:t> לבין הרדיוס </a:t>
            </a:r>
            <a:r>
              <a:rPr lang="en-US" dirty="0" smtClean="0"/>
              <a:t>r</a:t>
            </a:r>
            <a:r>
              <a:rPr lang="he-IL" dirty="0" smtClean="0"/>
              <a:t>. כלומר</a:t>
            </a:r>
          </a:p>
          <a:p>
            <a:pPr>
              <a:buNone/>
            </a:pPr>
            <a:r>
              <a:rPr lang="he-IL" dirty="0" smtClean="0"/>
              <a:t>ולסיכום, </a:t>
            </a:r>
          </a:p>
          <a:p>
            <a:pPr>
              <a:buNone/>
            </a:pPr>
            <a:endParaRPr lang="he-IL" dirty="0" smtClean="0"/>
          </a:p>
          <a:p>
            <a:pPr>
              <a:buNone/>
            </a:pPr>
            <a:r>
              <a:rPr lang="he-IL" dirty="0" smtClean="0"/>
              <a:t>כאשר </a:t>
            </a:r>
          </a:p>
        </p:txBody>
      </p:sp>
      <p:pic>
        <p:nvPicPr>
          <p:cNvPr id="24579" name="Picture 3"/>
          <p:cNvPicPr>
            <a:picLocks noChangeAspect="1" noChangeArrowheads="1"/>
          </p:cNvPicPr>
          <p:nvPr/>
        </p:nvPicPr>
        <p:blipFill>
          <a:blip r:embed="rId2" cstate="print"/>
          <a:srcRect/>
          <a:stretch>
            <a:fillRect/>
          </a:stretch>
        </p:blipFill>
        <p:spPr bwMode="auto">
          <a:xfrm>
            <a:off x="3962400" y="4267200"/>
            <a:ext cx="1190625" cy="523875"/>
          </a:xfrm>
          <a:prstGeom prst="rect">
            <a:avLst/>
          </a:prstGeom>
          <a:noFill/>
          <a:ln w="9525">
            <a:noFill/>
            <a:miter lim="800000"/>
            <a:headEnd/>
            <a:tailEnd/>
          </a:ln>
        </p:spPr>
      </p:pic>
      <p:pic>
        <p:nvPicPr>
          <p:cNvPr id="24583" name="Picture 7"/>
          <p:cNvPicPr>
            <a:picLocks noChangeAspect="1" noChangeArrowheads="1"/>
          </p:cNvPicPr>
          <p:nvPr/>
        </p:nvPicPr>
        <p:blipFill>
          <a:blip r:embed="rId3" cstate="print"/>
          <a:srcRect/>
          <a:stretch>
            <a:fillRect/>
          </a:stretch>
        </p:blipFill>
        <p:spPr bwMode="auto">
          <a:xfrm>
            <a:off x="1752600" y="4800600"/>
            <a:ext cx="5467350" cy="647700"/>
          </a:xfrm>
          <a:prstGeom prst="rect">
            <a:avLst/>
          </a:prstGeom>
          <a:noFill/>
          <a:ln w="9525">
            <a:noFill/>
            <a:miter lim="800000"/>
            <a:headEnd/>
            <a:tailEnd/>
          </a:ln>
        </p:spPr>
      </p:pic>
      <p:pic>
        <p:nvPicPr>
          <p:cNvPr id="24585" name="Picture 9"/>
          <p:cNvPicPr>
            <a:picLocks noChangeAspect="1" noChangeArrowheads="1"/>
          </p:cNvPicPr>
          <p:nvPr/>
        </p:nvPicPr>
        <p:blipFill>
          <a:blip r:embed="rId4" cstate="print"/>
          <a:srcRect/>
          <a:stretch>
            <a:fillRect/>
          </a:stretch>
        </p:blipFill>
        <p:spPr bwMode="auto">
          <a:xfrm>
            <a:off x="4572000" y="5867400"/>
            <a:ext cx="2952750" cy="409575"/>
          </a:xfrm>
          <a:prstGeom prst="rect">
            <a:avLst/>
          </a:prstGeom>
          <a:noFill/>
          <a:ln w="9525">
            <a:noFill/>
            <a:miter lim="800000"/>
            <a:headEnd/>
            <a:tailEnd/>
          </a:ln>
        </p:spPr>
      </p:pic>
      <p:sp>
        <p:nvSpPr>
          <p:cNvPr id="12" name="Oval 11"/>
          <p:cNvSpPr/>
          <p:nvPr/>
        </p:nvSpPr>
        <p:spPr>
          <a:xfrm>
            <a:off x="457200" y="5410200"/>
            <a:ext cx="1219200" cy="1143000"/>
          </a:xfrm>
          <a:prstGeom prst="ellipse">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cxnSp>
        <p:nvCxnSpPr>
          <p:cNvPr id="14" name="Straight Connector 13"/>
          <p:cNvCxnSpPr/>
          <p:nvPr/>
        </p:nvCxnSpPr>
        <p:spPr>
          <a:xfrm flipV="1">
            <a:off x="1066800" y="533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V="1">
            <a:off x="1066800" y="5486400"/>
            <a:ext cx="533400" cy="533400"/>
          </a:xfrm>
          <a:prstGeom prst="line">
            <a:avLst/>
          </a:prstGeom>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1524000" y="5410200"/>
            <a:ext cx="209237" cy="369332"/>
          </a:xfrm>
          <a:prstGeom prst="rect">
            <a:avLst/>
          </a:prstGeom>
          <a:noFill/>
        </p:spPr>
        <p:txBody>
          <a:bodyPr wrap="square" lIns="91440" tIns="45720" rIns="91440" bIns="45720">
            <a:spAutoFit/>
          </a:bodyPr>
          <a:lstStyle/>
          <a:p>
            <a:pPr algn="ctr"/>
            <a:r>
              <a:rPr lang="en-US"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21" name="Rectangle 20"/>
          <p:cNvSpPr/>
          <p:nvPr/>
        </p:nvSpPr>
        <p:spPr>
          <a:xfrm>
            <a:off x="1066800" y="5105400"/>
            <a:ext cx="209237" cy="369332"/>
          </a:xfrm>
          <a:prstGeom prst="rect">
            <a:avLst/>
          </a:prstGeom>
          <a:noFill/>
        </p:spPr>
        <p:txBody>
          <a:bodyPr wrap="square" lIns="91440" tIns="45720" rIns="91440" bIns="45720">
            <a:spAutoFit/>
          </a:bodyPr>
          <a:lstStyle/>
          <a:p>
            <a:pPr algn="ctr"/>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p:oleObj spid="_x0000_s22533" r:id="rId3" imgW="8798230" imgH="5750190" progId="">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304800" y="5181600"/>
            <a:ext cx="16764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רקע</a:t>
            </a:r>
            <a:endParaRPr lang="he-IL" dirty="0"/>
          </a:p>
        </p:txBody>
      </p:sp>
      <p:sp>
        <p:nvSpPr>
          <p:cNvPr id="3" name="Content Placeholder 2"/>
          <p:cNvSpPr>
            <a:spLocks noGrp="1"/>
          </p:cNvSpPr>
          <p:nvPr>
            <p:ph idx="1"/>
          </p:nvPr>
        </p:nvSpPr>
        <p:spPr/>
        <p:txBody>
          <a:bodyPr/>
          <a:lstStyle/>
          <a:p>
            <a:pPr>
              <a:buNone/>
            </a:pPr>
            <a:r>
              <a:rPr lang="he-IL" dirty="0" smtClean="0"/>
              <a:t>מטרת </a:t>
            </a:r>
            <a:r>
              <a:rPr lang="he-IL" dirty="0" smtClean="0"/>
              <a:t>הפרויקט </a:t>
            </a:r>
            <a:r>
              <a:rPr lang="he-IL" dirty="0" smtClean="0"/>
              <a:t>היא לתת ביטוי חזותי למדידות רבות שבוצעו ונשמרו במערכת </a:t>
            </a:r>
            <a:r>
              <a:rPr lang="en-US" dirty="0" smtClean="0"/>
              <a:t>DIMES</a:t>
            </a:r>
            <a:r>
              <a:rPr lang="he-IL" dirty="0" smtClean="0"/>
              <a:t>.</a:t>
            </a:r>
            <a:endParaRPr lang="he-IL" dirty="0" smtClean="0"/>
          </a:p>
          <a:p>
            <a:pPr>
              <a:buNone/>
            </a:pPr>
            <a:r>
              <a:rPr lang="he-IL" dirty="0" smtClean="0"/>
              <a:t>מערכת </a:t>
            </a:r>
            <a:r>
              <a:rPr lang="en-US" dirty="0" smtClean="0"/>
              <a:t>DIMES</a:t>
            </a:r>
            <a:r>
              <a:rPr lang="he-IL" dirty="0" smtClean="0"/>
              <a:t> מבצעת מדידות של זמנים המהווים מרחק על בסיס ציר הזמן בין נקודות שונות, מידע זה מאופסן בבסיסי נתונים.</a:t>
            </a:r>
          </a:p>
          <a:p>
            <a:pPr>
              <a:buNone/>
            </a:pPr>
            <a:r>
              <a:rPr lang="he-IL" dirty="0" smtClean="0"/>
              <a:t>האפליקציה </a:t>
            </a:r>
            <a:r>
              <a:rPr lang="he-IL" dirty="0" smtClean="0"/>
              <a:t>המוצגת כאן שולפת את אותן התוצאות ומציגה אותן באופן גרפי, </a:t>
            </a:r>
            <a:r>
              <a:rPr lang="he-IL" dirty="0" smtClean="0"/>
              <a:t>תוך שימת דגש עיקרי להציג </a:t>
            </a:r>
            <a:r>
              <a:rPr lang="he-IL" dirty="0" smtClean="0"/>
              <a:t>את העיוות בין המרחק הפיסי הקיים בפועל בין נקודות לבין ביטוי למרחק על בסיס הזמן שנמדד בין הנקודות הנ"ל.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err="1" smtClean="0"/>
              <a:t>מטלב</a:t>
            </a:r>
            <a:r>
              <a:rPr lang="he-IL" dirty="0" smtClean="0"/>
              <a:t> כיחידת התצוגה</a:t>
            </a:r>
            <a:endParaRPr lang="he-IL" dirty="0"/>
          </a:p>
        </p:txBody>
      </p:sp>
      <p:sp>
        <p:nvSpPr>
          <p:cNvPr id="3" name="Content Placeholder 2"/>
          <p:cNvSpPr>
            <a:spLocks noGrp="1"/>
          </p:cNvSpPr>
          <p:nvPr>
            <p:ph idx="1"/>
          </p:nvPr>
        </p:nvSpPr>
        <p:spPr>
          <a:xfrm>
            <a:off x="228600" y="1600200"/>
            <a:ext cx="8610600" cy="4709160"/>
          </a:xfrm>
        </p:spPr>
        <p:txBody>
          <a:bodyPr>
            <a:normAutofit fontScale="92500"/>
          </a:bodyPr>
          <a:lstStyle/>
          <a:p>
            <a:pPr>
              <a:buNone/>
            </a:pPr>
            <a:r>
              <a:rPr lang="he-IL" dirty="0" smtClean="0"/>
              <a:t>לאחר שמודול </a:t>
            </a:r>
            <a:r>
              <a:rPr lang="he-IL" dirty="0" smtClean="0"/>
              <a:t>ה</a:t>
            </a:r>
            <a:r>
              <a:rPr lang="en-US" dirty="0" smtClean="0"/>
              <a:t> </a:t>
            </a:r>
            <a:r>
              <a:rPr lang="en-US" dirty="0" err="1" smtClean="0"/>
              <a:t>Matlab</a:t>
            </a:r>
            <a:r>
              <a:rPr lang="he-IL" dirty="0" smtClean="0"/>
              <a:t> </a:t>
            </a:r>
            <a:r>
              <a:rPr lang="he-IL" dirty="0" smtClean="0"/>
              <a:t>סיים להכין את הנתונים, הוא יציג אותם.</a:t>
            </a:r>
          </a:p>
          <a:p>
            <a:pPr>
              <a:buNone/>
            </a:pPr>
            <a:r>
              <a:rPr lang="he-IL" dirty="0" smtClean="0"/>
              <a:t>הוא יעשה זאת בעזרת הפונקציה </a:t>
            </a:r>
            <a:r>
              <a:rPr lang="en-US" dirty="0" err="1" smtClean="0"/>
              <a:t>Tpaps</a:t>
            </a:r>
            <a:r>
              <a:rPr lang="he-IL" dirty="0" smtClean="0"/>
              <a:t> </a:t>
            </a:r>
            <a:r>
              <a:rPr lang="he-IL" dirty="0" smtClean="0"/>
              <a:t>אשר בהינתן נקודות מדגם ממצעת ע"י שימוש באנרגיה מינימאלית את שאר שטח הגרף.</a:t>
            </a:r>
          </a:p>
          <a:p>
            <a:pPr>
              <a:buNone/>
            </a:pPr>
            <a:r>
              <a:rPr lang="he-IL" dirty="0" smtClean="0"/>
              <a:t>כלומר, הפונקציה משערת את הערכים עבור שאר הנקודות בגרף, אם אכן היו נמדדים אליהן ניסויים.</a:t>
            </a:r>
          </a:p>
          <a:p>
            <a:pPr>
              <a:buNone/>
            </a:pPr>
            <a:r>
              <a:rPr lang="he-IL" dirty="0" smtClean="0"/>
              <a:t>בהתאם לבחירת המשתמש, יציג </a:t>
            </a:r>
            <a:r>
              <a:rPr lang="he-IL" dirty="0" smtClean="0"/>
              <a:t>ה</a:t>
            </a:r>
            <a:r>
              <a:rPr lang="en-US" dirty="0" smtClean="0"/>
              <a:t> </a:t>
            </a:r>
            <a:r>
              <a:rPr lang="en-US" dirty="0" err="1" smtClean="0"/>
              <a:t>Matlab</a:t>
            </a:r>
            <a:r>
              <a:rPr lang="he-IL" dirty="0" smtClean="0"/>
              <a:t> </a:t>
            </a:r>
            <a:endParaRPr lang="he-IL" dirty="0" smtClean="0"/>
          </a:p>
          <a:p>
            <a:pPr>
              <a:buNone/>
            </a:pPr>
            <a:r>
              <a:rPr lang="he-IL" dirty="0" smtClean="0"/>
              <a:t>את הגרף בזווית המתאימה, ועם הנתונים</a:t>
            </a:r>
          </a:p>
          <a:p>
            <a:pPr>
              <a:buNone/>
            </a:pPr>
            <a:r>
              <a:rPr lang="he-IL" dirty="0" smtClean="0"/>
              <a:t> המתאימים.</a:t>
            </a:r>
          </a:p>
          <a:p>
            <a:pPr>
              <a:buNone/>
            </a:pPr>
            <a:r>
              <a:rPr lang="he-IL" dirty="0" smtClean="0"/>
              <a:t>חשוב לציין, שבכל תצוגה ניתן לשלוט בגרף</a:t>
            </a:r>
          </a:p>
          <a:p>
            <a:pPr>
              <a:buNone/>
            </a:pPr>
            <a:r>
              <a:rPr lang="he-IL" dirty="0" smtClean="0"/>
              <a:t> בהתאם לחלון תצוגה </a:t>
            </a:r>
            <a:r>
              <a:rPr lang="he-IL" dirty="0" smtClean="0"/>
              <a:t>רגיל </a:t>
            </a:r>
            <a:r>
              <a:rPr lang="he-IL" dirty="0" smtClean="0"/>
              <a:t>של </a:t>
            </a:r>
            <a:r>
              <a:rPr lang="en-US" dirty="0" err="1" smtClean="0"/>
              <a:t>Matlab</a:t>
            </a:r>
            <a:r>
              <a:rPr lang="he-IL" dirty="0" smtClean="0"/>
              <a:t>.</a:t>
            </a:r>
            <a:endParaRPr lang="he-IL" dirty="0" smtClean="0"/>
          </a:p>
        </p:txBody>
      </p:sp>
      <p:pic>
        <p:nvPicPr>
          <p:cNvPr id="23554" name="Picture 2"/>
          <p:cNvPicPr>
            <a:picLocks noChangeAspect="1" noChangeArrowheads="1"/>
          </p:cNvPicPr>
          <p:nvPr/>
        </p:nvPicPr>
        <p:blipFill>
          <a:blip r:embed="rId2" cstate="print"/>
          <a:srcRect/>
          <a:stretch>
            <a:fillRect/>
          </a:stretch>
        </p:blipFill>
        <p:spPr bwMode="auto">
          <a:xfrm>
            <a:off x="0" y="3505200"/>
            <a:ext cx="3352800" cy="315851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he-IL" dirty="0" smtClean="0"/>
              <a:t>המשך העבודה בעתיד</a:t>
            </a:r>
            <a:endParaRPr lang="he-IL" dirty="0"/>
          </a:p>
        </p:txBody>
      </p:sp>
      <p:sp>
        <p:nvSpPr>
          <p:cNvPr id="3" name="Content Placeholder 2"/>
          <p:cNvSpPr>
            <a:spLocks noGrp="1"/>
          </p:cNvSpPr>
          <p:nvPr>
            <p:ph idx="1"/>
          </p:nvPr>
        </p:nvSpPr>
        <p:spPr>
          <a:xfrm>
            <a:off x="304800" y="1600200"/>
            <a:ext cx="8382000" cy="4709160"/>
          </a:xfrm>
        </p:spPr>
        <p:txBody>
          <a:bodyPr>
            <a:normAutofit/>
          </a:bodyPr>
          <a:lstStyle/>
          <a:p>
            <a:pPr>
              <a:buNone/>
            </a:pPr>
            <a:r>
              <a:rPr lang="he-IL" dirty="0" smtClean="0"/>
              <a:t>ניתן להמשיך </a:t>
            </a:r>
            <a:r>
              <a:rPr lang="he-IL" dirty="0" smtClean="0"/>
              <a:t>פרויקט </a:t>
            </a:r>
            <a:r>
              <a:rPr lang="he-IL" dirty="0" smtClean="0"/>
              <a:t>זה במספר מישורים להמשך </a:t>
            </a:r>
            <a:r>
              <a:rPr lang="he-IL" dirty="0" smtClean="0"/>
              <a:t>התייעלות</a:t>
            </a:r>
          </a:p>
          <a:p>
            <a:pPr>
              <a:buNone/>
            </a:pPr>
            <a:r>
              <a:rPr lang="he-IL" dirty="0" smtClean="0"/>
              <a:t>כמו:</a:t>
            </a:r>
            <a:endParaRPr lang="he-IL" dirty="0" smtClean="0"/>
          </a:p>
          <a:p>
            <a:pPr>
              <a:buFontTx/>
              <a:buChar char="-"/>
            </a:pPr>
            <a:r>
              <a:rPr lang="he-IL" dirty="0" smtClean="0"/>
              <a:t>הרחבת </a:t>
            </a:r>
            <a:r>
              <a:rPr lang="he-IL" dirty="0" smtClean="0"/>
              <a:t>התוצאות המוצגות כך שיציגו מספר מקורות בו-זמנית.</a:t>
            </a:r>
          </a:p>
          <a:p>
            <a:pPr>
              <a:buFontTx/>
              <a:buChar char="-"/>
            </a:pPr>
            <a:r>
              <a:rPr lang="he-IL" dirty="0" smtClean="0"/>
              <a:t>להתרחב לתחום הגרפיקה הממוחשבת ולהפעיל אלגוריתם יעיל לצמצום חכם של הנקודות המופיעות בגרף.</a:t>
            </a:r>
          </a:p>
          <a:p>
            <a:pPr>
              <a:buFontTx/>
              <a:buChar char="-"/>
            </a:pPr>
            <a:r>
              <a:rPr lang="he-IL" dirty="0" smtClean="0"/>
              <a:t>הרחבה לניסויים המציגים איכות חיבור, כלומר האם כל הניסויים הגיעו ליעדם, או רק חלקם, או אולי לא הגיע כלל – לידי ביטוי גרפי גם כן.</a:t>
            </a:r>
          </a:p>
          <a:p>
            <a:pPr>
              <a:buNone/>
            </a:pPr>
            <a:endParaRPr lang="he-IL"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כלי מערכת</a:t>
            </a:r>
            <a:endParaRPr lang="he-IL" dirty="0"/>
          </a:p>
        </p:txBody>
      </p:sp>
      <p:sp>
        <p:nvSpPr>
          <p:cNvPr id="3" name="Content Placeholder 2"/>
          <p:cNvSpPr>
            <a:spLocks noGrp="1"/>
          </p:cNvSpPr>
          <p:nvPr>
            <p:ph idx="1"/>
          </p:nvPr>
        </p:nvSpPr>
        <p:spPr/>
        <p:txBody>
          <a:bodyPr/>
          <a:lstStyle/>
          <a:p>
            <a:pPr>
              <a:buNone/>
            </a:pPr>
            <a:r>
              <a:rPr lang="he-IL" dirty="0" smtClean="0"/>
              <a:t>המערכת המוצגת כאן נעזרת </a:t>
            </a:r>
            <a:r>
              <a:rPr lang="he-IL" dirty="0" smtClean="0"/>
              <a:t>בשלושה </a:t>
            </a:r>
            <a:r>
              <a:rPr lang="he-IL" dirty="0" smtClean="0"/>
              <a:t>כלים עיקריים:</a:t>
            </a:r>
          </a:p>
          <a:p>
            <a:pPr>
              <a:buNone/>
            </a:pPr>
            <a:endParaRPr lang="he-IL" dirty="0" smtClean="0"/>
          </a:p>
          <a:p>
            <a:pPr>
              <a:buFont typeface="Arial" charset="0"/>
              <a:buChar char="•"/>
            </a:pPr>
            <a:r>
              <a:rPr lang="he-IL" dirty="0" smtClean="0"/>
              <a:t>שפת התכנות </a:t>
            </a:r>
            <a:r>
              <a:rPr lang="en-US" dirty="0" smtClean="0"/>
              <a:t>Java</a:t>
            </a:r>
            <a:r>
              <a:rPr lang="he-IL" dirty="0" smtClean="0"/>
              <a:t> (</a:t>
            </a:r>
            <a:r>
              <a:rPr lang="en-US" dirty="0" smtClean="0"/>
              <a:t>JDK 1.6.0_26</a:t>
            </a:r>
            <a:r>
              <a:rPr lang="he-IL" dirty="0" smtClean="0"/>
              <a:t>)</a:t>
            </a:r>
            <a:endParaRPr lang="en-US" dirty="0" smtClean="0"/>
          </a:p>
          <a:p>
            <a:pPr>
              <a:buFont typeface="Arial" charset="0"/>
              <a:buChar char="•"/>
            </a:pPr>
            <a:r>
              <a:rPr lang="he-IL" dirty="0" smtClean="0"/>
              <a:t>כלי החישוב </a:t>
            </a:r>
            <a:r>
              <a:rPr lang="en-US" dirty="0" smtClean="0"/>
              <a:t>Matlab</a:t>
            </a:r>
            <a:r>
              <a:rPr lang="he-IL" dirty="0" smtClean="0"/>
              <a:t> (</a:t>
            </a:r>
            <a:r>
              <a:rPr lang="en-US" dirty="0" smtClean="0"/>
              <a:t>R2008b</a:t>
            </a:r>
            <a:r>
              <a:rPr lang="he-IL" dirty="0" smtClean="0"/>
              <a:t>)</a:t>
            </a:r>
            <a:endParaRPr lang="en-US" dirty="0" smtClean="0"/>
          </a:p>
          <a:p>
            <a:pPr>
              <a:buFont typeface="Arial" charset="0"/>
              <a:buChar char="•"/>
            </a:pPr>
            <a:r>
              <a:rPr lang="he-IL" dirty="0" smtClean="0"/>
              <a:t>מסד נתונים </a:t>
            </a:r>
            <a:r>
              <a:rPr lang="en-US" dirty="0" err="1" smtClean="0"/>
              <a:t>MySQL</a:t>
            </a:r>
            <a:endParaRPr lang="he-IL" dirty="0" smtClean="0"/>
          </a:p>
          <a:p>
            <a:pPr>
              <a:buNone/>
            </a:pPr>
            <a:endParaRPr lang="he-IL" dirty="0" smtClean="0"/>
          </a:p>
        </p:txBody>
      </p:sp>
      <p:pic>
        <p:nvPicPr>
          <p:cNvPr id="2052" name="Picture 4"/>
          <p:cNvPicPr>
            <a:picLocks noChangeAspect="1" noChangeArrowheads="1"/>
          </p:cNvPicPr>
          <p:nvPr/>
        </p:nvPicPr>
        <p:blipFill>
          <a:blip r:embed="rId2" cstate="print"/>
          <a:srcRect/>
          <a:stretch>
            <a:fillRect/>
          </a:stretch>
        </p:blipFill>
        <p:spPr bwMode="auto">
          <a:xfrm>
            <a:off x="1447800" y="2667000"/>
            <a:ext cx="1362075" cy="173355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1447800" y="4876800"/>
            <a:ext cx="2714625" cy="1285875"/>
          </a:xfrm>
          <a:prstGeom prst="rect">
            <a:avLst/>
          </a:prstGeom>
          <a:noFill/>
          <a:ln w="9525">
            <a:noFill/>
            <a:miter lim="800000"/>
            <a:headEnd/>
            <a:tailEnd/>
          </a:ln>
        </p:spPr>
      </p:pic>
      <p:pic>
        <p:nvPicPr>
          <p:cNvPr id="4097" name="Picture 1" descr="D:\Ariel\mysql-logo.jpg"/>
          <p:cNvPicPr>
            <a:picLocks noChangeAspect="1" noChangeArrowheads="1"/>
          </p:cNvPicPr>
          <p:nvPr/>
        </p:nvPicPr>
        <p:blipFill>
          <a:blip r:embed="rId4" cstate="print"/>
          <a:srcRect/>
          <a:stretch>
            <a:fillRect/>
          </a:stretch>
        </p:blipFill>
        <p:spPr bwMode="auto">
          <a:xfrm>
            <a:off x="6121490" y="4876800"/>
            <a:ext cx="1879510" cy="1371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extLst>
              <p:ext uri="{D42A27DB-BD31-4B8C-83A1-F6EECF244321}">
                <p14:modId xmlns="" xmlns:p14="http://schemas.microsoft.com/office/powerpoint/2010/main" val="797411647"/>
              </p:ext>
            </p:extLst>
          </p:nvPr>
        </p:nvGraphicFramePr>
        <p:xfrm>
          <a:off x="304800" y="1143000"/>
          <a:ext cx="8458200" cy="5536833"/>
        </p:xfrm>
        <a:graphic>
          <a:graphicData uri="http://schemas.openxmlformats.org/presentationml/2006/ole">
            <p:oleObj spid="_x0000_s33794" name="Visio" r:id="rId3" imgW="8798230" imgH="5750190" progId="">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extLst>
              <p:ext uri="{D42A27DB-BD31-4B8C-83A1-F6EECF244321}">
                <p14:modId xmlns="" xmlns:p14="http://schemas.microsoft.com/office/powerpoint/2010/main" val="797411647"/>
              </p:ext>
            </p:extLst>
          </p:nvPr>
        </p:nvGraphicFramePr>
        <p:xfrm>
          <a:off x="304800" y="1143000"/>
          <a:ext cx="8458200" cy="5536833"/>
        </p:xfrm>
        <a:graphic>
          <a:graphicData uri="http://schemas.openxmlformats.org/presentationml/2006/ole">
            <p:oleObj spid="_x0000_s3076" name="Visio" r:id="rId3" imgW="8798230" imgH="5750190" progId="">
              <p:embed/>
            </p:oleObj>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533400" y="1981200"/>
            <a:ext cx="1143000" cy="5334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ממשק המשתמש</a:t>
            </a:r>
            <a:endParaRPr lang="he-IL" dirty="0"/>
          </a:p>
        </p:txBody>
      </p:sp>
      <p:sp>
        <p:nvSpPr>
          <p:cNvPr id="3" name="Content Placeholder 2"/>
          <p:cNvSpPr>
            <a:spLocks noGrp="1"/>
          </p:cNvSpPr>
          <p:nvPr>
            <p:ph idx="1"/>
          </p:nvPr>
        </p:nvSpPr>
        <p:spPr/>
        <p:txBody>
          <a:bodyPr/>
          <a:lstStyle/>
          <a:p>
            <a:pPr>
              <a:buNone/>
            </a:pPr>
            <a:r>
              <a:rPr lang="he-IL" dirty="0" smtClean="0"/>
              <a:t>מבוסס על </a:t>
            </a:r>
            <a:r>
              <a:rPr lang="en-US" dirty="0" smtClean="0"/>
              <a:t>SWT</a:t>
            </a:r>
            <a:r>
              <a:rPr lang="he-IL" dirty="0" smtClean="0"/>
              <a:t> של </a:t>
            </a:r>
            <a:r>
              <a:rPr lang="en-US" dirty="0" smtClean="0"/>
              <a:t>JAVA</a:t>
            </a:r>
          </a:p>
          <a:p>
            <a:pPr>
              <a:buNone/>
            </a:pPr>
            <a:r>
              <a:rPr lang="he-IL" dirty="0" smtClean="0"/>
              <a:t>מכיל מספר רב של אלמנטים של </a:t>
            </a:r>
            <a:r>
              <a:rPr lang="en-US" dirty="0" smtClean="0"/>
              <a:t>GUI</a:t>
            </a:r>
            <a:r>
              <a:rPr lang="he-IL" dirty="0" smtClean="0"/>
              <a:t> אשר מאפשרים למשתמש חוויה ידידותית, וקלה להבנה יחסית למורכבות המערכת.</a:t>
            </a:r>
          </a:p>
          <a:p>
            <a:pPr>
              <a:buNone/>
            </a:pPr>
            <a:r>
              <a:rPr lang="he-IL" dirty="0" smtClean="0"/>
              <a:t>מאפשר למשתמש בחירה מאילו מדידות</a:t>
            </a:r>
          </a:p>
          <a:p>
            <a:pPr>
              <a:buNone/>
            </a:pPr>
            <a:r>
              <a:rPr lang="he-IL" dirty="0" smtClean="0"/>
              <a:t>הוא מעוניין לקבל תוצאה, וכמו כן גם באיזה</a:t>
            </a:r>
          </a:p>
          <a:p>
            <a:pPr>
              <a:buNone/>
            </a:pPr>
            <a:r>
              <a:rPr lang="he-IL" dirty="0" smtClean="0"/>
              <a:t>אופן </a:t>
            </a:r>
            <a:r>
              <a:rPr lang="he-IL" dirty="0" smtClean="0"/>
              <a:t>התוצאה </a:t>
            </a:r>
            <a:r>
              <a:rPr lang="he-IL" dirty="0" smtClean="0"/>
              <a:t>תוצג.</a:t>
            </a:r>
          </a:p>
        </p:txBody>
      </p:sp>
      <p:pic>
        <p:nvPicPr>
          <p:cNvPr id="4" name="Picture 3"/>
          <p:cNvPicPr/>
          <p:nvPr/>
        </p:nvPicPr>
        <p:blipFill>
          <a:blip r:embed="rId2" cstate="print"/>
          <a:srcRect/>
          <a:stretch>
            <a:fillRect/>
          </a:stretch>
        </p:blipFill>
        <p:spPr bwMode="auto">
          <a:xfrm>
            <a:off x="152400" y="3505200"/>
            <a:ext cx="2590800" cy="313985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a:t>
            </a:r>
            <a:endParaRPr lang="he-IL" dirty="0"/>
          </a:p>
        </p:txBody>
      </p:sp>
      <p:sp>
        <p:nvSpPr>
          <p:cNvPr id="3" name="Content Placeholder 2"/>
          <p:cNvSpPr>
            <a:spLocks noGrp="1"/>
          </p:cNvSpPr>
          <p:nvPr>
            <p:ph idx="1"/>
          </p:nvPr>
        </p:nvSpPr>
        <p:spPr/>
        <p:txBody>
          <a:bodyPr/>
          <a:lstStyle/>
          <a:p>
            <a:pPr>
              <a:buNone/>
            </a:pPr>
            <a:r>
              <a:rPr lang="he-IL" dirty="0" smtClean="0"/>
              <a:t>תצוגה-</a:t>
            </a:r>
          </a:p>
          <a:p>
            <a:pPr>
              <a:buNone/>
            </a:pPr>
            <a:r>
              <a:rPr lang="he-IL" dirty="0" smtClean="0"/>
              <a:t>משתמש יכול לבחור מבין 4 תצוגות שונות, או תצוגה אחת שמכילה את כל ה4, כאשר כל תצוגה מציגה זווית אחרת של התוצאות</a:t>
            </a:r>
          </a:p>
          <a:p>
            <a:pPr>
              <a:buNone/>
            </a:pPr>
            <a:r>
              <a:rPr lang="he-IL" dirty="0" smtClean="0"/>
              <a:t>כמו כן, משתמש יכול לבחור האם להציג מידע</a:t>
            </a:r>
          </a:p>
          <a:p>
            <a:pPr>
              <a:buNone/>
            </a:pPr>
            <a:r>
              <a:rPr lang="he-IL" dirty="0" smtClean="0"/>
              <a:t>על הגרף, שכן מידע הוא חיוני להבנת התוצאות,</a:t>
            </a:r>
          </a:p>
          <a:p>
            <a:pPr>
              <a:buNone/>
            </a:pPr>
            <a:r>
              <a:rPr lang="he-IL" dirty="0" smtClean="0"/>
              <a:t>אך בד בבד, עודף מידע עלול להעמיס על גרף</a:t>
            </a:r>
          </a:p>
          <a:p>
            <a:pPr>
              <a:buNone/>
            </a:pPr>
            <a:r>
              <a:rPr lang="he-IL" dirty="0" smtClean="0"/>
              <a:t>התוצאות ולהסתיר את המידע</a:t>
            </a:r>
          </a:p>
          <a:p>
            <a:pPr>
              <a:buNone/>
            </a:pPr>
            <a:r>
              <a:rPr lang="he-IL" dirty="0" smtClean="0"/>
              <a:t>המופשט המוצג בו.</a:t>
            </a:r>
          </a:p>
        </p:txBody>
      </p:sp>
      <p:pic>
        <p:nvPicPr>
          <p:cNvPr id="5" name="Picture 4"/>
          <p:cNvPicPr/>
          <p:nvPr/>
        </p:nvPicPr>
        <p:blipFill>
          <a:blip r:embed="rId2" cstate="print"/>
          <a:srcRect/>
          <a:stretch>
            <a:fillRect/>
          </a:stretch>
        </p:blipFill>
        <p:spPr bwMode="auto">
          <a:xfrm>
            <a:off x="228600" y="3657600"/>
            <a:ext cx="1867502" cy="3012707"/>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2362200" y="5410200"/>
            <a:ext cx="1905368" cy="128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 </a:t>
            </a:r>
            <a:r>
              <a:rPr lang="he-IL" sz="2700" dirty="0" smtClean="0"/>
              <a:t>(המשך)</a:t>
            </a:r>
            <a:endParaRPr lang="he-IL" dirty="0"/>
          </a:p>
        </p:txBody>
      </p:sp>
      <p:sp>
        <p:nvSpPr>
          <p:cNvPr id="3" name="Content Placeholder 2"/>
          <p:cNvSpPr>
            <a:spLocks noGrp="1"/>
          </p:cNvSpPr>
          <p:nvPr>
            <p:ph idx="1"/>
          </p:nvPr>
        </p:nvSpPr>
        <p:spPr>
          <a:xfrm>
            <a:off x="2895600" y="1600200"/>
            <a:ext cx="5791200" cy="4709160"/>
          </a:xfrm>
        </p:spPr>
        <p:txBody>
          <a:bodyPr>
            <a:normAutofit/>
          </a:bodyPr>
          <a:lstStyle/>
          <a:p>
            <a:pPr>
              <a:buNone/>
            </a:pPr>
            <a:r>
              <a:rPr lang="he-IL" dirty="0" smtClean="0"/>
              <a:t>התחברות-</a:t>
            </a:r>
          </a:p>
          <a:p>
            <a:pPr>
              <a:buNone/>
            </a:pPr>
            <a:r>
              <a:rPr lang="he-IL" dirty="0" smtClean="0"/>
              <a:t>משתמש יכול לבחור מול איזה </a:t>
            </a:r>
            <a:r>
              <a:rPr lang="en-US" dirty="0" smtClean="0"/>
              <a:t>Host</a:t>
            </a:r>
            <a:r>
              <a:rPr lang="he-IL" dirty="0" smtClean="0"/>
              <a:t> ו-</a:t>
            </a:r>
            <a:r>
              <a:rPr lang="en-US" dirty="0" smtClean="0"/>
              <a:t>Port</a:t>
            </a:r>
            <a:r>
              <a:rPr lang="he-IL" dirty="0" smtClean="0"/>
              <a:t> הוא מעוניין להתחבר</a:t>
            </a:r>
            <a:r>
              <a:rPr lang="en-US" dirty="0" smtClean="0"/>
              <a:t> </a:t>
            </a:r>
            <a:r>
              <a:rPr lang="he-IL" dirty="0" smtClean="0"/>
              <a:t> כדי לבחור את השרת שבו נמצאות הסכמות הנחוצות.</a:t>
            </a:r>
          </a:p>
          <a:p>
            <a:pPr>
              <a:buNone/>
            </a:pPr>
            <a:r>
              <a:rPr lang="he-IL" dirty="0" smtClean="0"/>
              <a:t>אם יש צורך בשם משתמש וסיסמה ניתן להזין אותם</a:t>
            </a:r>
          </a:p>
          <a:p>
            <a:pPr>
              <a:buNone/>
            </a:pPr>
            <a:r>
              <a:rPr lang="he-IL" dirty="0" smtClean="0"/>
              <a:t>כמו כן ניתן לבחור את הסכמות והטבלאות שמהן יילקחו הנתונים.</a:t>
            </a:r>
          </a:p>
        </p:txBody>
      </p:sp>
      <p:pic>
        <p:nvPicPr>
          <p:cNvPr id="7" name="Picture 6"/>
          <p:cNvPicPr/>
          <p:nvPr/>
        </p:nvPicPr>
        <p:blipFill>
          <a:blip r:embed="rId2" cstate="print"/>
          <a:srcRect/>
          <a:stretch>
            <a:fillRect/>
          </a:stretch>
        </p:blipFill>
        <p:spPr bwMode="auto">
          <a:xfrm>
            <a:off x="304800" y="1981200"/>
            <a:ext cx="2541270" cy="2425566"/>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228600" y="4495800"/>
            <a:ext cx="2676024" cy="2175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 </a:t>
            </a:r>
            <a:r>
              <a:rPr lang="he-IL" sz="2700" dirty="0" smtClean="0"/>
              <a:t>(המשך)</a:t>
            </a:r>
            <a:endParaRPr lang="he-IL" dirty="0"/>
          </a:p>
        </p:txBody>
      </p:sp>
      <p:sp>
        <p:nvSpPr>
          <p:cNvPr id="3" name="Content Placeholder 2"/>
          <p:cNvSpPr>
            <a:spLocks noGrp="1"/>
          </p:cNvSpPr>
          <p:nvPr>
            <p:ph idx="1"/>
          </p:nvPr>
        </p:nvSpPr>
        <p:spPr>
          <a:xfrm>
            <a:off x="304800" y="1600200"/>
            <a:ext cx="8382000" cy="4709160"/>
          </a:xfrm>
        </p:spPr>
        <p:txBody>
          <a:bodyPr>
            <a:normAutofit/>
          </a:bodyPr>
          <a:lstStyle/>
          <a:p>
            <a:pPr>
              <a:buNone/>
            </a:pPr>
            <a:r>
              <a:rPr lang="he-IL" dirty="0" smtClean="0"/>
              <a:t>נתונים כלליים-</a:t>
            </a:r>
          </a:p>
          <a:p>
            <a:pPr>
              <a:buNone/>
            </a:pPr>
            <a:endParaRPr lang="he-IL" dirty="0" smtClean="0"/>
          </a:p>
          <a:p>
            <a:pPr>
              <a:buNone/>
            </a:pPr>
            <a:r>
              <a:rPr lang="he-IL" dirty="0" smtClean="0"/>
              <a:t>כתובת </a:t>
            </a:r>
            <a:r>
              <a:rPr lang="en-US" dirty="0" smtClean="0"/>
              <a:t>IP </a:t>
            </a:r>
            <a:r>
              <a:rPr lang="he-IL" dirty="0" smtClean="0"/>
              <a:t> של מקור הניסויים, ממנו נלקחו המדידות ליעדים אחרים.</a:t>
            </a:r>
          </a:p>
          <a:p>
            <a:pPr>
              <a:buNone/>
            </a:pPr>
            <a:endParaRPr lang="he-IL" dirty="0" smtClean="0"/>
          </a:p>
          <a:p>
            <a:pPr>
              <a:buNone/>
            </a:pPr>
            <a:endParaRPr lang="he-IL" dirty="0" smtClean="0"/>
          </a:p>
          <a:p>
            <a:pPr>
              <a:buNone/>
            </a:pPr>
            <a:r>
              <a:rPr lang="he-IL" dirty="0" smtClean="0"/>
              <a:t>נתוני שאילתה, כגון כמות תוצאות (יעדים) שאנו מעוניינים לקבל </a:t>
            </a:r>
            <a:r>
              <a:rPr lang="he-IL" dirty="0" err="1" smtClean="0"/>
              <a:t>וכו</a:t>
            </a:r>
            <a:r>
              <a:rPr lang="he-IL" dirty="0" smtClean="0"/>
              <a:t>'</a:t>
            </a:r>
          </a:p>
        </p:txBody>
      </p:sp>
      <p:pic>
        <p:nvPicPr>
          <p:cNvPr id="6" name="Picture 5"/>
          <p:cNvPicPr/>
          <p:nvPr/>
        </p:nvPicPr>
        <p:blipFill>
          <a:blip r:embed="rId2" cstate="print"/>
          <a:srcRect/>
          <a:stretch>
            <a:fillRect/>
          </a:stretch>
        </p:blipFill>
        <p:spPr bwMode="auto">
          <a:xfrm>
            <a:off x="762000" y="3200400"/>
            <a:ext cx="4648200" cy="9144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685800" y="5334000"/>
            <a:ext cx="52578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bodyPr/>
      <a:lstStyle/>
      <a:style>
        <a:lnRef idx="1">
          <a:schemeClr val="accent4"/>
        </a:lnRef>
        <a:fillRef idx="2">
          <a:schemeClr val="accent4"/>
        </a:fillRef>
        <a:effectRef idx="1">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381</TotalTime>
  <Words>911</Words>
  <Application>Microsoft Office PowerPoint</Application>
  <PresentationFormat>On-screen Show (4:3)</PresentationFormat>
  <Paragraphs>98</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Apex</vt:lpstr>
      <vt:lpstr>Visio</vt:lpstr>
      <vt:lpstr>Slide 1</vt:lpstr>
      <vt:lpstr>רקע</vt:lpstr>
      <vt:lpstr>כלי מערכת</vt:lpstr>
      <vt:lpstr>תרשים זרימה של המערכת</vt:lpstr>
      <vt:lpstr>תרשים זרימה של המערכת</vt:lpstr>
      <vt:lpstr>ממשק המשתמש</vt:lpstr>
      <vt:lpstr>אלמנטים יסודיים בממשק המשתמש</vt:lpstr>
      <vt:lpstr>אלמנטים יסודיים בממשק המשתמש (המשך)</vt:lpstr>
      <vt:lpstr>אלמנטים יסודיים בממשק המשתמש (המשך)</vt:lpstr>
      <vt:lpstr>אשרור</vt:lpstr>
      <vt:lpstr>תרשים זרימה של המערכת</vt:lpstr>
      <vt:lpstr>מודול ה-Java בעבודה מול DIMES</vt:lpstr>
      <vt:lpstr>מודול ה-Java בעבודה מול DIMES (המשך)</vt:lpstr>
      <vt:lpstr>תרשים זרימה של המערכת</vt:lpstr>
      <vt:lpstr>קובץ נתונים למטלב</vt:lpstr>
      <vt:lpstr>תרשים זרימה של המערכת</vt:lpstr>
      <vt:lpstr>מטלב כיחידת החישוב</vt:lpstr>
      <vt:lpstr>נוסחת האברסין</vt:lpstr>
      <vt:lpstr>תרשים זרימה של המערכת</vt:lpstr>
      <vt:lpstr>מטלב כיחידת התצוגה</vt:lpstr>
      <vt:lpstr>המשך העבודה בעתיד</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Me</cp:lastModifiedBy>
  <cp:revision>49</cp:revision>
  <dcterms:created xsi:type="dcterms:W3CDTF">2012-08-05T21:06:36Z</dcterms:created>
  <dcterms:modified xsi:type="dcterms:W3CDTF">2012-08-08T17:17:31Z</dcterms:modified>
</cp:coreProperties>
</file>