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257" r:id="rId3"/>
    <p:sldId id="258" r:id="rId4"/>
    <p:sldId id="259" r:id="rId5"/>
    <p:sldId id="260" r:id="rId6"/>
    <p:sldId id="261" r:id="rId7"/>
    <p:sldId id="262" r:id="rId8"/>
    <p:sldId id="263" r:id="rId9"/>
    <p:sldId id="266" r:id="rId10"/>
    <p:sldId id="265" r:id="rId11"/>
    <p:sldId id="275" r:id="rId12"/>
    <p:sldId id="274" r:id="rId13"/>
    <p:sldId id="267" r:id="rId14"/>
    <p:sldId id="268" r:id="rId15"/>
    <p:sldId id="269" r:id="rId16"/>
    <p:sldId id="270" r:id="rId17"/>
    <p:sldId id="273" r:id="rId18"/>
    <p:sldId id="272" r:id="rId19"/>
    <p:sldId id="271" r:id="rId20"/>
    <p:sldId id="264" r:id="rId2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8" autoAdjust="0"/>
    <p:restoredTop sz="94660"/>
  </p:normalViewPr>
  <p:slideViewPr>
    <p:cSldViewPr>
      <p:cViewPr>
        <p:scale>
          <a:sx n="70" d="100"/>
          <a:sy n="70" d="100"/>
        </p:scale>
        <p:origin x="-5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579FEC2A-48F0-426C-B2D0-87AC5AA4E67A}" type="slidenum">
              <a:rPr lang="he-IL" smtClean="0"/>
              <a:pPr/>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579FEC2A-48F0-426C-B2D0-87AC5AA4E67A}"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ACC69C-1C34-4E5C-B402-C1E600821C04}" type="datetimeFigureOut">
              <a:rPr lang="he-IL" smtClean="0"/>
              <a:pPr/>
              <a:t>כ'/אב/תשע"ב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79FEC2A-48F0-426C-B2D0-87AC5AA4E67A}" type="slidenum">
              <a:rPr lang="he-IL" smtClean="0"/>
              <a:pPr/>
              <a:t>‹#›</a:t>
            </a:fld>
            <a:endParaRPr lang="he-IL"/>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0" y="0"/>
            <a:ext cx="9162646" cy="6858000"/>
          </a:xfrm>
          <a:prstGeom prst="rect">
            <a:avLst/>
          </a:prstGeom>
          <a:noFill/>
          <a:ln w="9525">
            <a:noFill/>
            <a:miter lim="800000"/>
            <a:headEnd/>
            <a:tailEnd/>
          </a:ln>
        </p:spPr>
      </p:pic>
      <p:sp>
        <p:nvSpPr>
          <p:cNvPr id="8" name="Rectangle 7"/>
          <p:cNvSpPr/>
          <p:nvPr/>
        </p:nvSpPr>
        <p:spPr>
          <a:xfrm>
            <a:off x="924992" y="152400"/>
            <a:ext cx="7199408" cy="1754326"/>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a:t>
            </a: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Network Distances</a:t>
            </a:r>
            <a:endPar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19461" r:id="rId3" imgW="8798230" imgH="5750190" progId="Visio.Drawing.11">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819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מודול ה-</a:t>
            </a:r>
            <a:r>
              <a:rPr lang="en-US" dirty="0" smtClean="0"/>
              <a:t>Java</a:t>
            </a:r>
            <a:r>
              <a:rPr lang="he-IL" dirty="0" smtClean="0"/>
              <a:t> בעבודה מול </a:t>
            </a:r>
            <a:r>
              <a:rPr lang="en-US" dirty="0" smtClean="0"/>
              <a:t>DIMES</a:t>
            </a:r>
            <a:endParaRPr lang="he-IL" dirty="0"/>
          </a:p>
        </p:txBody>
      </p:sp>
      <p:sp>
        <p:nvSpPr>
          <p:cNvPr id="3" name="Content Placeholder 2"/>
          <p:cNvSpPr>
            <a:spLocks noGrp="1"/>
          </p:cNvSpPr>
          <p:nvPr>
            <p:ph idx="1"/>
          </p:nvPr>
        </p:nvSpPr>
        <p:spPr>
          <a:xfrm>
            <a:off x="381000" y="1600200"/>
            <a:ext cx="8305800" cy="4709160"/>
          </a:xfrm>
        </p:spPr>
        <p:txBody>
          <a:bodyPr>
            <a:normAutofit lnSpcReduction="10000"/>
          </a:bodyPr>
          <a:lstStyle/>
          <a:p>
            <a:pPr>
              <a:buNone/>
            </a:pPr>
            <a:r>
              <a:rPr lang="he-IL" dirty="0" smtClean="0"/>
              <a:t>לאחר שהמשתמש אישר את בחירותיו המערכת מעבירה את המידע למודול המתקשר מול ה-</a:t>
            </a:r>
            <a:r>
              <a:rPr lang="en-US" dirty="0" smtClean="0"/>
              <a:t>DB</a:t>
            </a:r>
            <a:r>
              <a:rPr lang="he-IL" dirty="0" smtClean="0"/>
              <a:t> של </a:t>
            </a:r>
            <a:r>
              <a:rPr lang="en-US" dirty="0" smtClean="0"/>
              <a:t>DIMES</a:t>
            </a:r>
            <a:r>
              <a:rPr lang="he-IL" dirty="0" smtClean="0"/>
              <a:t>.</a:t>
            </a:r>
          </a:p>
          <a:p>
            <a:pPr>
              <a:buFont typeface="Arial" charset="0"/>
              <a:buChar char="•"/>
            </a:pPr>
            <a:r>
              <a:rPr lang="he-IL" dirty="0" smtClean="0"/>
              <a:t>תחילה פותחים חיבורים לשתי הסכמות מולן הוגדר שנעבוד.</a:t>
            </a:r>
          </a:p>
          <a:p>
            <a:pPr>
              <a:buFont typeface="Arial" charset="0"/>
              <a:buChar char="•"/>
            </a:pPr>
            <a:r>
              <a:rPr lang="he-IL" dirty="0" smtClean="0"/>
              <a:t>לאחר מכן מכינים ומריצים שאילתה לפי ההעדפות שהזין המשתמש:</a:t>
            </a:r>
          </a:p>
          <a:p>
            <a:pPr lvl="1">
              <a:buFont typeface="Arial" charset="0"/>
              <a:buChar char="•"/>
            </a:pPr>
            <a:r>
              <a:rPr lang="he-IL" dirty="0" smtClean="0"/>
              <a:t>הגבלת מספר התוצאות שחוזרות או אי-הגבלת המספר</a:t>
            </a:r>
          </a:p>
          <a:p>
            <a:pPr lvl="1">
              <a:buFont typeface="Arial" charset="0"/>
              <a:buChar char="•"/>
            </a:pPr>
            <a:r>
              <a:rPr lang="he-IL" dirty="0" smtClean="0"/>
              <a:t>קבלת תוצאות שנכנסו לטבלת הניסויים בתאריך מסוים</a:t>
            </a:r>
            <a:endParaRPr lang="he-IL" dirty="0" smtClean="0"/>
          </a:p>
          <a:p>
            <a:pPr lvl="1">
              <a:buFont typeface="Arial" charset="0"/>
              <a:buChar char="•"/>
            </a:pPr>
            <a:r>
              <a:rPr lang="he-IL" dirty="0" smtClean="0"/>
              <a:t>סוג הזמן הנמדד שייעשה בו שימוש – הכי טוב, ממוצע או הכי גרוע</a:t>
            </a:r>
          </a:p>
          <a:p>
            <a:pPr lvl="1">
              <a:buFont typeface="Arial" charset="0"/>
              <a:buChar char="•"/>
            </a:pPr>
            <a:r>
              <a:rPr lang="he-IL" dirty="0" smtClean="0"/>
              <a:t>שימוש ברשימת כתובות </a:t>
            </a:r>
            <a:r>
              <a:rPr lang="en-US" dirty="0" smtClean="0"/>
              <a:t>IP</a:t>
            </a:r>
            <a:r>
              <a:rPr lang="he-IL" dirty="0" smtClean="0"/>
              <a:t> ספציפיות שיכללו בתוצאות, יסוננו מהתוצאות או לחפש תוצאות רק עבורן.</a:t>
            </a:r>
            <a:endParaRPr lang="he-IL" dirty="0" smtClean="0"/>
          </a:p>
        </p:txBody>
      </p:sp>
    </p:spTree>
    <p:extLst>
      <p:ext uri="{BB962C8B-B14F-4D97-AF65-F5344CB8AC3E}">
        <p14:creationId xmlns:p14="http://schemas.microsoft.com/office/powerpoint/2010/main" xmlns="" val="260645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מודול ה-</a:t>
            </a:r>
            <a:r>
              <a:rPr lang="en-US" dirty="0" smtClean="0"/>
              <a:t>Java</a:t>
            </a:r>
            <a:r>
              <a:rPr lang="he-IL" dirty="0" smtClean="0"/>
              <a:t> בעבודה מול </a:t>
            </a:r>
            <a:r>
              <a:rPr lang="en-US" dirty="0" smtClean="0"/>
              <a:t>DIMES</a:t>
            </a:r>
            <a:r>
              <a:rPr lang="he-IL" dirty="0" smtClean="0"/>
              <a:t> </a:t>
            </a:r>
            <a:r>
              <a:rPr lang="he-IL" sz="2800" dirty="0" smtClean="0"/>
              <a:t>(המשך)</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קבלת תוצאות הרצת השאילתה, נפרסר אותן ונשמור את המידע כך שנוכל לכתוב אותו במרוכז לקובץ שיועבר למודול ה-</a:t>
            </a:r>
            <a:r>
              <a:rPr lang="en-US" dirty="0" smtClean="0"/>
              <a:t>Matlab</a:t>
            </a:r>
            <a:r>
              <a:rPr lang="he-IL" dirty="0" smtClean="0"/>
              <a:t>.</a:t>
            </a:r>
          </a:p>
          <a:p>
            <a:pPr>
              <a:buNone/>
            </a:pPr>
            <a:r>
              <a:rPr lang="he-IL" dirty="0" smtClean="0"/>
              <a:t>בנוסף, בגלל ההפרדה בין השרתים, נריץ לכל כתובת </a:t>
            </a:r>
            <a:r>
              <a:rPr lang="en-US" dirty="0" smtClean="0"/>
              <a:t>IP</a:t>
            </a:r>
            <a:r>
              <a:rPr lang="he-IL" dirty="0" smtClean="0"/>
              <a:t> שאילתה לבירור הקואורדינאטות שלה</a:t>
            </a:r>
          </a:p>
          <a:p>
            <a:pPr lvl="1">
              <a:buNone/>
            </a:pPr>
            <a:r>
              <a:rPr lang="he-IL" dirty="0" smtClean="0"/>
              <a:t>* נבדוק אם </a:t>
            </a:r>
            <a:r>
              <a:rPr lang="en-US" dirty="0" smtClean="0"/>
              <a:t>IP</a:t>
            </a:r>
            <a:r>
              <a:rPr lang="he-IL" dirty="0" smtClean="0"/>
              <a:t> המקור הוא </a:t>
            </a:r>
            <a:r>
              <a:rPr lang="en-US" dirty="0" smtClean="0"/>
              <a:t>I</a:t>
            </a:r>
            <a:r>
              <a:rPr lang="en-US" dirty="0" smtClean="0"/>
              <a:t>P</a:t>
            </a:r>
            <a:r>
              <a:rPr lang="he-IL" dirty="0" smtClean="0"/>
              <a:t> ברשת פנימית ונחפש עבורו את ה-</a:t>
            </a:r>
            <a:r>
              <a:rPr lang="en-US" dirty="0" smtClean="0"/>
              <a:t>IP</a:t>
            </a:r>
            <a:r>
              <a:rPr lang="he-IL" dirty="0" smtClean="0"/>
              <a:t> הראשון שאיננו פרטי כדי להשתמש בקואורדינאטות שלו</a:t>
            </a:r>
          </a:p>
          <a:p>
            <a:pPr>
              <a:buNone/>
            </a:pPr>
            <a:r>
              <a:rPr lang="he-IL" dirty="0" smtClean="0"/>
              <a:t>לבסוף, נכתוב את המידע לתוך הקובץ שיועבר למודול ה-</a:t>
            </a:r>
            <a:r>
              <a:rPr lang="en-US" dirty="0" smtClean="0"/>
              <a:t>Matlab</a:t>
            </a:r>
            <a:r>
              <a:rPr lang="he-IL" dirty="0" smtClean="0"/>
              <a:t>, ונסגור את </a:t>
            </a:r>
            <a:r>
              <a:rPr lang="he-IL" smtClean="0"/>
              <a:t>החיבורים שפתחנו.</a:t>
            </a:r>
            <a:endParaRPr lang="he-IL" sz="3200" dirty="0" smtClean="0"/>
          </a:p>
        </p:txBody>
      </p:sp>
    </p:spTree>
    <p:extLst>
      <p:ext uri="{BB962C8B-B14F-4D97-AF65-F5344CB8AC3E}">
        <p14:creationId xmlns:p14="http://schemas.microsoft.com/office/powerpoint/2010/main" xmlns="" val="260645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0485" r:id="rId3" imgW="8798230" imgH="5750190" progId="Visio.Drawing.11">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4572000" y="38100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קובץ נתונים </a:t>
            </a:r>
            <a:r>
              <a:rPr lang="he-IL" dirty="0" err="1" smtClean="0"/>
              <a:t>למטלב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שהתקבלו הנתונים מה</a:t>
            </a:r>
            <a:r>
              <a:rPr lang="en-US" dirty="0" smtClean="0"/>
              <a:t>DB</a:t>
            </a:r>
            <a:r>
              <a:rPr lang="he-IL" dirty="0" smtClean="0"/>
              <a:t>, המערכת תעבד את הנתונים לתוך קובץ מיוחד בפורמט יחיד וסדיר, אשר ידוע מראש שזהו הפורמט לו </a:t>
            </a:r>
            <a:r>
              <a:rPr lang="he-IL" dirty="0" err="1" smtClean="0"/>
              <a:t>המטלב</a:t>
            </a:r>
            <a:r>
              <a:rPr lang="he-IL" dirty="0" smtClean="0"/>
              <a:t> מחכה.</a:t>
            </a:r>
            <a:endParaRPr lang="he-IL" sz="2000" dirty="0" smtClean="0"/>
          </a:p>
          <a:p>
            <a:pPr>
              <a:buNone/>
            </a:pPr>
            <a:r>
              <a:rPr lang="he-IL" dirty="0" smtClean="0"/>
              <a:t>פורמט זה כולל:</a:t>
            </a:r>
          </a:p>
          <a:p>
            <a:pPr>
              <a:buFontTx/>
              <a:buChar char="-"/>
            </a:pPr>
            <a:r>
              <a:rPr lang="he-IL" dirty="0" smtClean="0"/>
              <a:t>נ"צ המקור</a:t>
            </a:r>
          </a:p>
          <a:p>
            <a:pPr>
              <a:buFontTx/>
              <a:buChar char="-"/>
            </a:pPr>
            <a:r>
              <a:rPr lang="he-IL" dirty="0" smtClean="0"/>
              <a:t>רשימת נ"צ של היעדים</a:t>
            </a:r>
          </a:p>
          <a:p>
            <a:pPr>
              <a:buFontTx/>
              <a:buChar char="-"/>
            </a:pPr>
            <a:r>
              <a:rPr lang="he-IL" dirty="0" smtClean="0"/>
              <a:t>הזמנים שנמדדו ליעדים</a:t>
            </a:r>
          </a:p>
          <a:p>
            <a:pPr>
              <a:buFontTx/>
              <a:buChar char="-"/>
            </a:pPr>
            <a:r>
              <a:rPr lang="he-IL" dirty="0" smtClean="0"/>
              <a:t>פרטי היעדים (כתובות </a:t>
            </a:r>
            <a:r>
              <a:rPr lang="en-US" dirty="0" smtClean="0"/>
              <a:t>IP</a:t>
            </a:r>
            <a:r>
              <a:rPr lang="he-IL" dirty="0" smtClean="0"/>
              <a:t>)</a:t>
            </a:r>
          </a:p>
          <a:p>
            <a:pPr>
              <a:buFontTx/>
              <a:buChar char="-"/>
            </a:pPr>
            <a:r>
              <a:rPr lang="he-IL" dirty="0" smtClean="0"/>
              <a:t>בחירות שנעשו ע"י המשתמש והם באחריות </a:t>
            </a:r>
            <a:r>
              <a:rPr lang="he-IL" dirty="0" err="1" smtClean="0"/>
              <a:t>המטלב</a:t>
            </a:r>
            <a:r>
              <a:rPr lang="he-IL"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1509" r:id="rId3" imgW="8798230" imgH="5750190" progId="Visio.Drawing.11">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743200" y="51816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החישוב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שהקובץ קלט מוכן, </a:t>
            </a:r>
            <a:r>
              <a:rPr lang="he-IL" dirty="0" err="1" smtClean="0"/>
              <a:t>מטלב</a:t>
            </a:r>
            <a:r>
              <a:rPr lang="he-IL" dirty="0" smtClean="0"/>
              <a:t> יחל לרוץ ויקרא אותו.</a:t>
            </a:r>
          </a:p>
          <a:p>
            <a:pPr>
              <a:buNone/>
            </a:pPr>
            <a:r>
              <a:rPr lang="he-IL" dirty="0" smtClean="0"/>
              <a:t>מן הנתונים </a:t>
            </a:r>
            <a:r>
              <a:rPr lang="he-IL" dirty="0" err="1" smtClean="0"/>
              <a:t>מטלב</a:t>
            </a:r>
            <a:r>
              <a:rPr lang="he-IL" dirty="0" smtClean="0"/>
              <a:t> יריץ אלגוריתם '</a:t>
            </a:r>
            <a:r>
              <a:rPr lang="he-IL" dirty="0" err="1" smtClean="0"/>
              <a:t>האברסין</a:t>
            </a:r>
            <a:r>
              <a:rPr lang="he-IL" dirty="0" smtClean="0"/>
              <a:t>' לחישוב מרחק בין נקודות על פני ספרה, כלומר יכין רשימה של המרחקים הפיסיים בין הנקודות (הנתון הידוע הוא רק מיקומן)</a:t>
            </a:r>
          </a:p>
          <a:p>
            <a:pPr>
              <a:buNone/>
            </a:pPr>
            <a:r>
              <a:rPr lang="he-IL" dirty="0" smtClean="0"/>
              <a:t>כמו כן מודול </a:t>
            </a:r>
            <a:r>
              <a:rPr lang="he-IL" dirty="0" err="1" smtClean="0"/>
              <a:t>המטלב</a:t>
            </a:r>
            <a:r>
              <a:rPr lang="he-IL" dirty="0" smtClean="0"/>
              <a:t> יחשב את המרחק </a:t>
            </a:r>
            <a:r>
              <a:rPr lang="he-IL" dirty="0" err="1" smtClean="0"/>
              <a:t>הוירטואלי</a:t>
            </a:r>
            <a:r>
              <a:rPr lang="he-IL" dirty="0" smtClean="0"/>
              <a:t> בהינתן הזמנים שנמדדו לפי כלל האצבע </a:t>
            </a:r>
            <a:r>
              <a:rPr lang="en-US" dirty="0" smtClean="0"/>
              <a:t>1ms=100km</a:t>
            </a:r>
            <a:r>
              <a:rPr lang="he-IL" dirty="0" smtClean="0"/>
              <a:t>.</a:t>
            </a:r>
          </a:p>
          <a:p>
            <a:pPr>
              <a:buNone/>
            </a:pPr>
            <a:r>
              <a:rPr lang="he-IL" dirty="0" smtClean="0"/>
              <a:t>ומתוך נתונים אלו יחשב עבור כל יעד, את היחס בין המרחק </a:t>
            </a:r>
            <a:r>
              <a:rPr lang="he-IL" dirty="0" err="1" smtClean="0"/>
              <a:t>הוירטואלי</a:t>
            </a:r>
            <a:r>
              <a:rPr lang="he-IL" dirty="0" smtClean="0"/>
              <a:t> למרחק הפיסי.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נוסחת </a:t>
            </a:r>
            <a:r>
              <a:rPr lang="he-IL" dirty="0" err="1" smtClean="0"/>
              <a:t>האברסין</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נוסחת </a:t>
            </a:r>
            <a:r>
              <a:rPr lang="en-US" dirty="0" err="1" smtClean="0"/>
              <a:t>haversine</a:t>
            </a:r>
            <a:r>
              <a:rPr lang="en-US" dirty="0" smtClean="0"/>
              <a:t> </a:t>
            </a:r>
            <a:r>
              <a:rPr lang="he-IL" dirty="0" smtClean="0"/>
              <a:t> היא משוואה חשובה בגיאוגרפיה, בהינתן מעגל גדול, המרחקים בין שתי נקודות על פני כדור מתוך קווי האורך והרוחב. נוסחה זו מתייחסת לקשת בין שתי הנקודות כאשר השוקיים שלה הן למעשה רדיוס ממרכז הכדור.</a:t>
            </a:r>
          </a:p>
          <a:p>
            <a:pPr>
              <a:buNone/>
            </a:pPr>
            <a:r>
              <a:rPr lang="he-IL" dirty="0" smtClean="0"/>
              <a:t>המונח </a:t>
            </a:r>
            <a:r>
              <a:rPr lang="he-IL" dirty="0" err="1" smtClean="0"/>
              <a:t>האברסין</a:t>
            </a:r>
            <a:r>
              <a:rPr lang="he-IL" dirty="0" smtClean="0"/>
              <a:t> מבטא את הזוית שבין הקשת (המרחק) </a:t>
            </a:r>
            <a:r>
              <a:rPr lang="en-US" dirty="0" smtClean="0"/>
              <a:t>d</a:t>
            </a:r>
            <a:r>
              <a:rPr lang="he-IL" dirty="0" smtClean="0"/>
              <a:t> לבין הרדיוס </a:t>
            </a:r>
            <a:r>
              <a:rPr lang="en-US" dirty="0" smtClean="0"/>
              <a:t>r</a:t>
            </a:r>
            <a:r>
              <a:rPr lang="he-IL" dirty="0" smtClean="0"/>
              <a:t>. כלומר</a:t>
            </a:r>
          </a:p>
          <a:p>
            <a:pPr>
              <a:buNone/>
            </a:pPr>
            <a:r>
              <a:rPr lang="he-IL" dirty="0" smtClean="0"/>
              <a:t>ולסיכום, </a:t>
            </a:r>
          </a:p>
          <a:p>
            <a:pPr>
              <a:buNone/>
            </a:pPr>
            <a:endParaRPr lang="he-IL" dirty="0" smtClean="0"/>
          </a:p>
          <a:p>
            <a:pPr>
              <a:buNone/>
            </a:pPr>
            <a:r>
              <a:rPr lang="he-IL" dirty="0" smtClean="0"/>
              <a:t>כאשר </a:t>
            </a:r>
          </a:p>
        </p:txBody>
      </p:sp>
      <p:pic>
        <p:nvPicPr>
          <p:cNvPr id="24579" name="Picture 3"/>
          <p:cNvPicPr>
            <a:picLocks noChangeAspect="1" noChangeArrowheads="1"/>
          </p:cNvPicPr>
          <p:nvPr/>
        </p:nvPicPr>
        <p:blipFill>
          <a:blip r:embed="rId2" cstate="print"/>
          <a:srcRect/>
          <a:stretch>
            <a:fillRect/>
          </a:stretch>
        </p:blipFill>
        <p:spPr bwMode="auto">
          <a:xfrm>
            <a:off x="4648200" y="4267200"/>
            <a:ext cx="1190625" cy="523875"/>
          </a:xfrm>
          <a:prstGeom prst="rect">
            <a:avLst/>
          </a:prstGeom>
          <a:noFill/>
          <a:ln w="9525">
            <a:noFill/>
            <a:miter lim="800000"/>
            <a:headEnd/>
            <a:tailEnd/>
          </a:ln>
        </p:spPr>
      </p:pic>
      <p:pic>
        <p:nvPicPr>
          <p:cNvPr id="24583" name="Picture 7"/>
          <p:cNvPicPr>
            <a:picLocks noChangeAspect="1" noChangeArrowheads="1"/>
          </p:cNvPicPr>
          <p:nvPr/>
        </p:nvPicPr>
        <p:blipFill>
          <a:blip r:embed="rId3" cstate="print"/>
          <a:srcRect/>
          <a:stretch>
            <a:fillRect/>
          </a:stretch>
        </p:blipFill>
        <p:spPr bwMode="auto">
          <a:xfrm>
            <a:off x="1752600" y="4724400"/>
            <a:ext cx="5467350" cy="647700"/>
          </a:xfrm>
          <a:prstGeom prst="rect">
            <a:avLst/>
          </a:prstGeom>
          <a:noFill/>
          <a:ln w="9525">
            <a:noFill/>
            <a:miter lim="800000"/>
            <a:headEnd/>
            <a:tailEnd/>
          </a:ln>
        </p:spPr>
      </p:pic>
      <p:pic>
        <p:nvPicPr>
          <p:cNvPr id="24585" name="Picture 9"/>
          <p:cNvPicPr>
            <a:picLocks noChangeAspect="1" noChangeArrowheads="1"/>
          </p:cNvPicPr>
          <p:nvPr/>
        </p:nvPicPr>
        <p:blipFill>
          <a:blip r:embed="rId4" cstate="print"/>
          <a:srcRect/>
          <a:stretch>
            <a:fillRect/>
          </a:stretch>
        </p:blipFill>
        <p:spPr bwMode="auto">
          <a:xfrm>
            <a:off x="4572000" y="5867400"/>
            <a:ext cx="2952750" cy="409575"/>
          </a:xfrm>
          <a:prstGeom prst="rect">
            <a:avLst/>
          </a:prstGeom>
          <a:noFill/>
          <a:ln w="9525">
            <a:noFill/>
            <a:miter lim="800000"/>
            <a:headEnd/>
            <a:tailEnd/>
          </a:ln>
        </p:spPr>
      </p:pic>
      <p:sp>
        <p:nvSpPr>
          <p:cNvPr id="12" name="Oval 11"/>
          <p:cNvSpPr/>
          <p:nvPr/>
        </p:nvSpPr>
        <p:spPr>
          <a:xfrm>
            <a:off x="457200" y="5410200"/>
            <a:ext cx="1219200" cy="1143000"/>
          </a:xfrm>
          <a:prstGeom prst="ellipse">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cxnSp>
        <p:nvCxnSpPr>
          <p:cNvPr id="14" name="Straight Connector 13"/>
          <p:cNvCxnSpPr/>
          <p:nvPr/>
        </p:nvCxnSpPr>
        <p:spPr>
          <a:xfrm flipV="1">
            <a:off x="1066800" y="533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1066800" y="5486400"/>
            <a:ext cx="533400" cy="533400"/>
          </a:xfrm>
          <a:prstGeom prst="line">
            <a:avLst/>
          </a:prstGeom>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1524000" y="5410200"/>
            <a:ext cx="209237" cy="369332"/>
          </a:xfrm>
          <a:prstGeom prst="rect">
            <a:avLst/>
          </a:prstGeom>
          <a:noFill/>
        </p:spPr>
        <p:txBody>
          <a:bodyPr wrap="square" lIns="91440" tIns="45720" rIns="91440" bIns="45720">
            <a:spAutoFit/>
          </a:bodyPr>
          <a:lstStyle/>
          <a:p>
            <a:pPr algn="ctr"/>
            <a:r>
              <a:rPr lang="en-US"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21" name="Rectangle 20"/>
          <p:cNvSpPr/>
          <p:nvPr/>
        </p:nvSpPr>
        <p:spPr>
          <a:xfrm>
            <a:off x="1066800" y="5105400"/>
            <a:ext cx="209237" cy="369332"/>
          </a:xfrm>
          <a:prstGeom prst="rect">
            <a:avLst/>
          </a:prstGeom>
          <a:noFill/>
        </p:spPr>
        <p:txBody>
          <a:bodyPr wrap="square" lIns="91440" tIns="45720" rIns="91440" bIns="45720">
            <a:spAutoFit/>
          </a:bodyPr>
          <a:lstStyle/>
          <a:p>
            <a:pPr algn="ctr"/>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2533" r:id="rId3" imgW="8798230" imgH="5750190" progId="Visio.Drawing.11">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304800" y="5181600"/>
            <a:ext cx="16764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התצוגה</a:t>
            </a:r>
            <a:endParaRPr lang="he-IL" dirty="0"/>
          </a:p>
        </p:txBody>
      </p:sp>
      <p:sp>
        <p:nvSpPr>
          <p:cNvPr id="3" name="Content Placeholder 2"/>
          <p:cNvSpPr>
            <a:spLocks noGrp="1"/>
          </p:cNvSpPr>
          <p:nvPr>
            <p:ph idx="1"/>
          </p:nvPr>
        </p:nvSpPr>
        <p:spPr>
          <a:xfrm>
            <a:off x="228600" y="1600200"/>
            <a:ext cx="8610600" cy="4709160"/>
          </a:xfrm>
        </p:spPr>
        <p:txBody>
          <a:bodyPr>
            <a:normAutofit fontScale="92500"/>
          </a:bodyPr>
          <a:lstStyle/>
          <a:p>
            <a:pPr>
              <a:buNone/>
            </a:pPr>
            <a:r>
              <a:rPr lang="he-IL" dirty="0" smtClean="0"/>
              <a:t>לאחר שמודול </a:t>
            </a:r>
            <a:r>
              <a:rPr lang="he-IL" dirty="0" err="1" smtClean="0"/>
              <a:t>המטלב</a:t>
            </a:r>
            <a:r>
              <a:rPr lang="he-IL" dirty="0" smtClean="0"/>
              <a:t> סיים להכין את הנתונים, הוא יציג אותם.</a:t>
            </a:r>
          </a:p>
          <a:p>
            <a:pPr>
              <a:buNone/>
            </a:pPr>
            <a:r>
              <a:rPr lang="he-IL" dirty="0" smtClean="0"/>
              <a:t>הוא יעשה זאת בעזרת הפונקציה </a:t>
            </a:r>
            <a:r>
              <a:rPr lang="en-US" dirty="0" smtClean="0"/>
              <a:t>TPAPS</a:t>
            </a:r>
            <a:r>
              <a:rPr lang="he-IL" dirty="0" smtClean="0"/>
              <a:t> אשר בהינתן נקודות מדגם ממצעת ע"י שימוש באנרגיה מינימאלית את שאר שטח הגרף.</a:t>
            </a:r>
          </a:p>
          <a:p>
            <a:pPr>
              <a:buNone/>
            </a:pPr>
            <a:r>
              <a:rPr lang="he-IL" dirty="0" smtClean="0"/>
              <a:t>כלומר, הפונקציה משערת את הערכים עבור שאר הנקודות בגרף, אם אכן היו נמדדים אליהן ניסויים.</a:t>
            </a:r>
          </a:p>
          <a:p>
            <a:pPr>
              <a:buNone/>
            </a:pPr>
            <a:r>
              <a:rPr lang="he-IL" dirty="0" smtClean="0"/>
              <a:t>בהתאם לבחירת המשתמש, יציג </a:t>
            </a:r>
            <a:r>
              <a:rPr lang="he-IL" dirty="0" err="1" smtClean="0"/>
              <a:t>המטלב</a:t>
            </a:r>
            <a:r>
              <a:rPr lang="he-IL" dirty="0" smtClean="0"/>
              <a:t> </a:t>
            </a:r>
          </a:p>
          <a:p>
            <a:pPr>
              <a:buNone/>
            </a:pPr>
            <a:r>
              <a:rPr lang="he-IL" dirty="0" smtClean="0"/>
              <a:t>את הגרף בזווית המתאימה, ועם הנתונים</a:t>
            </a:r>
          </a:p>
          <a:p>
            <a:pPr>
              <a:buNone/>
            </a:pPr>
            <a:r>
              <a:rPr lang="he-IL" dirty="0" smtClean="0"/>
              <a:t> המתאימים.</a:t>
            </a:r>
          </a:p>
          <a:p>
            <a:pPr>
              <a:buNone/>
            </a:pPr>
            <a:r>
              <a:rPr lang="he-IL" dirty="0" smtClean="0"/>
              <a:t>חשוב לציין, שבכל תצוגה ניתן לשלוט בגרף</a:t>
            </a:r>
          </a:p>
          <a:p>
            <a:pPr>
              <a:buNone/>
            </a:pPr>
            <a:r>
              <a:rPr lang="he-IL" dirty="0" smtClean="0"/>
              <a:t> בהתאם לחלון תצוגה סטנדרטי של </a:t>
            </a:r>
            <a:r>
              <a:rPr lang="he-IL" dirty="0" err="1" smtClean="0"/>
              <a:t>מטלב</a:t>
            </a:r>
            <a:r>
              <a:rPr lang="he-IL" dirty="0" smtClean="0"/>
              <a:t>.</a:t>
            </a:r>
          </a:p>
        </p:txBody>
      </p:sp>
      <p:pic>
        <p:nvPicPr>
          <p:cNvPr id="23554" name="Picture 2"/>
          <p:cNvPicPr>
            <a:picLocks noChangeAspect="1" noChangeArrowheads="1"/>
          </p:cNvPicPr>
          <p:nvPr/>
        </p:nvPicPr>
        <p:blipFill>
          <a:blip r:embed="rId2" cstate="print"/>
          <a:srcRect/>
          <a:stretch>
            <a:fillRect/>
          </a:stretch>
        </p:blipFill>
        <p:spPr bwMode="auto">
          <a:xfrm>
            <a:off x="152400" y="3513748"/>
            <a:ext cx="3352800" cy="315851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רקע</a:t>
            </a:r>
            <a:endParaRPr lang="he-IL" dirty="0"/>
          </a:p>
        </p:txBody>
      </p:sp>
      <p:sp>
        <p:nvSpPr>
          <p:cNvPr id="3" name="Content Placeholder 2"/>
          <p:cNvSpPr>
            <a:spLocks noGrp="1"/>
          </p:cNvSpPr>
          <p:nvPr>
            <p:ph idx="1"/>
          </p:nvPr>
        </p:nvSpPr>
        <p:spPr/>
        <p:txBody>
          <a:bodyPr/>
          <a:lstStyle/>
          <a:p>
            <a:pPr>
              <a:buNone/>
            </a:pPr>
            <a:r>
              <a:rPr lang="he-IL" dirty="0" smtClean="0"/>
              <a:t>מטרת </a:t>
            </a:r>
            <a:r>
              <a:rPr lang="he-IL" dirty="0" err="1" smtClean="0"/>
              <a:t>הפרוייקט</a:t>
            </a:r>
            <a:r>
              <a:rPr lang="he-IL" dirty="0" smtClean="0"/>
              <a:t> היא לתת ביטוי חזותי למדידות רבות שבוצעו ונשמרו במערכת </a:t>
            </a:r>
            <a:r>
              <a:rPr lang="en-US" dirty="0" smtClean="0"/>
              <a:t>DIMES</a:t>
            </a:r>
            <a:r>
              <a:rPr lang="he-IL" dirty="0" smtClean="0"/>
              <a:t>.</a:t>
            </a:r>
          </a:p>
          <a:p>
            <a:pPr>
              <a:buNone/>
            </a:pPr>
            <a:r>
              <a:rPr lang="he-IL" dirty="0" smtClean="0"/>
              <a:t>מערכת </a:t>
            </a:r>
            <a:r>
              <a:rPr lang="en-US" dirty="0" smtClean="0"/>
              <a:t>DIMES</a:t>
            </a:r>
            <a:r>
              <a:rPr lang="he-IL" dirty="0" smtClean="0"/>
              <a:t> מבצעת מדידות של זמנים המהווים מרחק על בסיס ציר הזמן בין נקודות שונות, מידע זה מאופסן בבסיסי נתונים.</a:t>
            </a:r>
          </a:p>
          <a:p>
            <a:pPr>
              <a:buNone/>
            </a:pPr>
            <a:r>
              <a:rPr lang="he-IL" dirty="0" smtClean="0"/>
              <a:t>המערכת המוצגת כאן שולפת את אותן התוצאות ומציגה אותן באופן גרפי, כך שהדגש העיקרי הוא להציג את העיוות בין המרחק הפיסי הקיים בפועל בין נקודות לבין ביטוי למרחק על בסיס הזמן שנמדד בין הנקודות הנ"ל.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he-IL" dirty="0" smtClean="0"/>
              <a:t>המשך העבודה בעתיד</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ניתן להמשיך </a:t>
            </a:r>
            <a:r>
              <a:rPr lang="he-IL" dirty="0" err="1" smtClean="0"/>
              <a:t>פרוייקט</a:t>
            </a:r>
            <a:r>
              <a:rPr lang="he-IL" dirty="0" smtClean="0"/>
              <a:t> זה במספר מישורים להמשך התייעלות:</a:t>
            </a:r>
          </a:p>
          <a:p>
            <a:pPr>
              <a:buNone/>
            </a:pPr>
            <a:endParaRPr lang="he-IL" dirty="0" smtClean="0"/>
          </a:p>
          <a:p>
            <a:pPr>
              <a:buFontTx/>
              <a:buChar char="-"/>
            </a:pPr>
            <a:r>
              <a:rPr lang="he-IL" dirty="0" smtClean="0"/>
              <a:t>הרחבת התוצאות המוצגות כך שיציגו מספר מקורות בו-זמנית.</a:t>
            </a:r>
          </a:p>
          <a:p>
            <a:pPr>
              <a:buFontTx/>
              <a:buChar char="-"/>
            </a:pPr>
            <a:r>
              <a:rPr lang="he-IL" dirty="0" smtClean="0"/>
              <a:t>להתרחב לתחום הגרפיקה הממוחשבת ולהפעיל אלגוריתם יעיל לצמצום חכם של הנקודות המופיעות בגרף.</a:t>
            </a:r>
          </a:p>
          <a:p>
            <a:pPr>
              <a:buFontTx/>
              <a:buChar char="-"/>
            </a:pPr>
            <a:r>
              <a:rPr lang="he-IL" dirty="0" smtClean="0"/>
              <a:t>הרחבה לניסויים המציגים איכות חיבור, כלומר האם כל הניסויים הגיעו ליעדם, או רק חלקם, או אולי לא הגיע כלל – לידי ביטוי גרפי גם כן.</a:t>
            </a:r>
          </a:p>
          <a:p>
            <a:pPr>
              <a:buNone/>
            </a:pPr>
            <a:endParaRPr lang="he-IL"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כלי מערכת</a:t>
            </a:r>
            <a:endParaRPr lang="he-IL" dirty="0"/>
          </a:p>
        </p:txBody>
      </p:sp>
      <p:sp>
        <p:nvSpPr>
          <p:cNvPr id="3" name="Content Placeholder 2"/>
          <p:cNvSpPr>
            <a:spLocks noGrp="1"/>
          </p:cNvSpPr>
          <p:nvPr>
            <p:ph idx="1"/>
          </p:nvPr>
        </p:nvSpPr>
        <p:spPr/>
        <p:txBody>
          <a:bodyPr/>
          <a:lstStyle/>
          <a:p>
            <a:pPr>
              <a:buNone/>
            </a:pPr>
            <a:r>
              <a:rPr lang="he-IL" dirty="0" smtClean="0"/>
              <a:t>המערכת המוצגת כאן נעזרת בשני כלים עיקריים:</a:t>
            </a:r>
          </a:p>
          <a:p>
            <a:pPr>
              <a:buNone/>
            </a:pPr>
            <a:endParaRPr lang="he-IL" dirty="0" smtClean="0"/>
          </a:p>
          <a:p>
            <a:pPr>
              <a:buFont typeface="Arial" charset="0"/>
              <a:buChar char="•"/>
            </a:pPr>
            <a:r>
              <a:rPr lang="he-IL" dirty="0" smtClean="0"/>
              <a:t>שפת </a:t>
            </a:r>
            <a:r>
              <a:rPr lang="he-IL" dirty="0" smtClean="0"/>
              <a:t>התכנות </a:t>
            </a:r>
            <a:r>
              <a:rPr lang="en-US" dirty="0" smtClean="0"/>
              <a:t>Java</a:t>
            </a:r>
            <a:r>
              <a:rPr lang="he-IL" dirty="0" smtClean="0"/>
              <a:t> (</a:t>
            </a:r>
            <a:r>
              <a:rPr lang="en-US" dirty="0" smtClean="0"/>
              <a:t>JDK 1.6.0_26</a:t>
            </a:r>
            <a:r>
              <a:rPr lang="he-IL" dirty="0" smtClean="0"/>
              <a:t>)</a:t>
            </a:r>
            <a:endParaRPr lang="en-US" dirty="0" smtClean="0"/>
          </a:p>
          <a:p>
            <a:pPr>
              <a:buFont typeface="Arial" charset="0"/>
              <a:buChar char="•"/>
            </a:pPr>
            <a:r>
              <a:rPr lang="he-IL" dirty="0" smtClean="0"/>
              <a:t>כלי </a:t>
            </a:r>
            <a:r>
              <a:rPr lang="he-IL" dirty="0" smtClean="0"/>
              <a:t>החישוב </a:t>
            </a:r>
            <a:r>
              <a:rPr lang="en-US" dirty="0" smtClean="0"/>
              <a:t>Matlab</a:t>
            </a:r>
            <a:r>
              <a:rPr lang="he-IL" dirty="0" smtClean="0"/>
              <a:t> (</a:t>
            </a:r>
            <a:r>
              <a:rPr lang="en-US" dirty="0" smtClean="0"/>
              <a:t>R2008b</a:t>
            </a:r>
            <a:r>
              <a:rPr lang="he-IL" dirty="0" smtClean="0"/>
              <a:t>)</a:t>
            </a:r>
            <a:endParaRPr lang="en-US" dirty="0" smtClean="0"/>
          </a:p>
          <a:p>
            <a:pPr>
              <a:buFont typeface="Arial" charset="0"/>
              <a:buChar char="•"/>
            </a:pPr>
            <a:r>
              <a:rPr lang="he-IL" dirty="0" smtClean="0"/>
              <a:t>מסד נתונים </a:t>
            </a:r>
            <a:r>
              <a:rPr lang="en-US" dirty="0" err="1" smtClean="0"/>
              <a:t>MySQL</a:t>
            </a:r>
            <a:endParaRPr lang="he-IL" dirty="0" smtClean="0"/>
          </a:p>
          <a:p>
            <a:pPr>
              <a:buNone/>
            </a:pPr>
            <a:endParaRPr lang="he-IL" dirty="0" smtClean="0"/>
          </a:p>
        </p:txBody>
      </p:sp>
      <p:pic>
        <p:nvPicPr>
          <p:cNvPr id="2052" name="Picture 4"/>
          <p:cNvPicPr>
            <a:picLocks noChangeAspect="1" noChangeArrowheads="1"/>
          </p:cNvPicPr>
          <p:nvPr/>
        </p:nvPicPr>
        <p:blipFill>
          <a:blip r:embed="rId2" cstate="print"/>
          <a:srcRect/>
          <a:stretch>
            <a:fillRect/>
          </a:stretch>
        </p:blipFill>
        <p:spPr bwMode="auto">
          <a:xfrm>
            <a:off x="1447800" y="2667000"/>
            <a:ext cx="1362075" cy="173355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1447800" y="4876800"/>
            <a:ext cx="2714625" cy="1285875"/>
          </a:xfrm>
          <a:prstGeom prst="rect">
            <a:avLst/>
          </a:prstGeom>
          <a:noFill/>
          <a:ln w="9525">
            <a:noFill/>
            <a:miter lim="800000"/>
            <a:headEnd/>
            <a:tailEnd/>
          </a:ln>
        </p:spPr>
      </p:pic>
      <p:pic>
        <p:nvPicPr>
          <p:cNvPr id="4097" name="Picture 1" descr="D:\Ariel\mysql-logo.jpg"/>
          <p:cNvPicPr>
            <a:picLocks noChangeAspect="1" noChangeArrowheads="1"/>
          </p:cNvPicPr>
          <p:nvPr/>
        </p:nvPicPr>
        <p:blipFill>
          <a:blip r:embed="rId4" cstate="print"/>
          <a:srcRect/>
          <a:stretch>
            <a:fillRect/>
          </a:stretch>
        </p:blipFill>
        <p:spPr bwMode="auto">
          <a:xfrm>
            <a:off x="6121490" y="4876800"/>
            <a:ext cx="1879510" cy="1371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extLst>
              <p:ext uri="{D42A27DB-BD31-4B8C-83A1-F6EECF244321}">
                <p14:modId xmlns:p14="http://schemas.microsoft.com/office/powerpoint/2010/main" xmlns="" val="797411647"/>
              </p:ext>
            </p:extLst>
          </p:nvPr>
        </p:nvGraphicFramePr>
        <p:xfrm>
          <a:off x="304800" y="1143000"/>
          <a:ext cx="8458200" cy="5536833"/>
        </p:xfrm>
        <a:graphic>
          <a:graphicData uri="http://schemas.openxmlformats.org/presentationml/2006/ole">
            <p:oleObj spid="_x0000_s3076" name="Visio" r:id="rId3" imgW="8798230" imgH="5750190" progId="Visio.Drawing.11">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533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ממשק המשתמש</a:t>
            </a:r>
            <a:endParaRPr lang="he-IL" dirty="0"/>
          </a:p>
        </p:txBody>
      </p:sp>
      <p:sp>
        <p:nvSpPr>
          <p:cNvPr id="3" name="Content Placeholder 2"/>
          <p:cNvSpPr>
            <a:spLocks noGrp="1"/>
          </p:cNvSpPr>
          <p:nvPr>
            <p:ph idx="1"/>
          </p:nvPr>
        </p:nvSpPr>
        <p:spPr/>
        <p:txBody>
          <a:bodyPr/>
          <a:lstStyle/>
          <a:p>
            <a:pPr>
              <a:buNone/>
            </a:pPr>
            <a:r>
              <a:rPr lang="he-IL" dirty="0" smtClean="0"/>
              <a:t>מבוסס על </a:t>
            </a:r>
            <a:r>
              <a:rPr lang="en-US" dirty="0" smtClean="0"/>
              <a:t>SWT</a:t>
            </a:r>
            <a:r>
              <a:rPr lang="he-IL" dirty="0" smtClean="0"/>
              <a:t> של </a:t>
            </a:r>
            <a:r>
              <a:rPr lang="en-US" dirty="0" smtClean="0"/>
              <a:t>JAVA</a:t>
            </a:r>
          </a:p>
          <a:p>
            <a:pPr>
              <a:buNone/>
            </a:pPr>
            <a:r>
              <a:rPr lang="he-IL" dirty="0" smtClean="0"/>
              <a:t>מכיל מספר רב של אלמנטים של </a:t>
            </a:r>
            <a:r>
              <a:rPr lang="en-US" dirty="0" smtClean="0"/>
              <a:t>GUI</a:t>
            </a:r>
            <a:r>
              <a:rPr lang="he-IL" dirty="0" smtClean="0"/>
              <a:t> אשר מאפשרים למשתמש חוויה ידידותית, וקלה להבנה יחסית למורכבות המערכת.</a:t>
            </a:r>
          </a:p>
          <a:p>
            <a:pPr>
              <a:buNone/>
            </a:pPr>
            <a:r>
              <a:rPr lang="he-IL" dirty="0" smtClean="0"/>
              <a:t>מאפשר למשתמש בחירה מאילו מדידות</a:t>
            </a:r>
          </a:p>
          <a:p>
            <a:pPr>
              <a:buNone/>
            </a:pPr>
            <a:r>
              <a:rPr lang="he-IL" dirty="0" smtClean="0"/>
              <a:t>הוא מעוניין לקבל תוצאה, וכמו כן גם באיזה</a:t>
            </a:r>
          </a:p>
          <a:p>
            <a:pPr>
              <a:buNone/>
            </a:pPr>
            <a:r>
              <a:rPr lang="he-IL" dirty="0" smtClean="0"/>
              <a:t>אופן בתוצאה תוצג.</a:t>
            </a:r>
          </a:p>
        </p:txBody>
      </p:sp>
      <p:pic>
        <p:nvPicPr>
          <p:cNvPr id="4" name="Picture 3"/>
          <p:cNvPicPr/>
          <p:nvPr/>
        </p:nvPicPr>
        <p:blipFill>
          <a:blip r:embed="rId2" cstate="print"/>
          <a:srcRect/>
          <a:stretch>
            <a:fillRect/>
          </a:stretch>
        </p:blipFill>
        <p:spPr bwMode="auto">
          <a:xfrm>
            <a:off x="152400" y="3505200"/>
            <a:ext cx="2590800" cy="313985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a:t>
            </a:r>
            <a:r>
              <a:rPr lang="he-IL" dirty="0" smtClean="0"/>
              <a:t>המשתמש</a:t>
            </a:r>
            <a:endParaRPr lang="he-IL" dirty="0"/>
          </a:p>
        </p:txBody>
      </p:sp>
      <p:sp>
        <p:nvSpPr>
          <p:cNvPr id="3" name="Content Placeholder 2"/>
          <p:cNvSpPr>
            <a:spLocks noGrp="1"/>
          </p:cNvSpPr>
          <p:nvPr>
            <p:ph idx="1"/>
          </p:nvPr>
        </p:nvSpPr>
        <p:spPr/>
        <p:txBody>
          <a:bodyPr/>
          <a:lstStyle/>
          <a:p>
            <a:pPr>
              <a:buNone/>
            </a:pPr>
            <a:r>
              <a:rPr lang="he-IL" dirty="0" smtClean="0"/>
              <a:t>תצוגה-</a:t>
            </a:r>
          </a:p>
          <a:p>
            <a:pPr>
              <a:buNone/>
            </a:pPr>
            <a:r>
              <a:rPr lang="he-IL" dirty="0" smtClean="0"/>
              <a:t>משתמש יכול לבחור מבין 4 תצוגות שונות, או תצוגה אחת שמכילה את כל ה4, כאשר כל תצוגה מציגה זווית אחרת של התוצאות</a:t>
            </a:r>
          </a:p>
          <a:p>
            <a:pPr>
              <a:buNone/>
            </a:pPr>
            <a:r>
              <a:rPr lang="he-IL" dirty="0" smtClean="0"/>
              <a:t>כמו כן, משתמש יכול לבחור האם להציג מידע</a:t>
            </a:r>
          </a:p>
          <a:p>
            <a:pPr>
              <a:buNone/>
            </a:pPr>
            <a:r>
              <a:rPr lang="he-IL" dirty="0" smtClean="0"/>
              <a:t>על הגרף, שכן מידע הוא חיוני להבנת התוצאות,</a:t>
            </a:r>
          </a:p>
          <a:p>
            <a:pPr>
              <a:buNone/>
            </a:pPr>
            <a:r>
              <a:rPr lang="he-IL" dirty="0" smtClean="0"/>
              <a:t>אך בד בבד, עודף מידע עלול להעמיס על גרף</a:t>
            </a:r>
          </a:p>
          <a:p>
            <a:pPr>
              <a:buNone/>
            </a:pPr>
            <a:r>
              <a:rPr lang="he-IL" dirty="0" smtClean="0"/>
              <a:t>התוצאות ולהסתיר את המידע</a:t>
            </a:r>
          </a:p>
          <a:p>
            <a:pPr>
              <a:buNone/>
            </a:pPr>
            <a:r>
              <a:rPr lang="he-IL" dirty="0" smtClean="0"/>
              <a:t>המופשט המוצג בו.</a:t>
            </a:r>
          </a:p>
        </p:txBody>
      </p:sp>
      <p:pic>
        <p:nvPicPr>
          <p:cNvPr id="5" name="Picture 4"/>
          <p:cNvPicPr/>
          <p:nvPr/>
        </p:nvPicPr>
        <p:blipFill>
          <a:blip r:embed="rId2" cstate="print"/>
          <a:srcRect/>
          <a:stretch>
            <a:fillRect/>
          </a:stretch>
        </p:blipFill>
        <p:spPr bwMode="auto">
          <a:xfrm>
            <a:off x="228600" y="3657600"/>
            <a:ext cx="1867502" cy="3012707"/>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2362200" y="5410200"/>
            <a:ext cx="1905368" cy="128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 </a:t>
            </a:r>
            <a:r>
              <a:rPr lang="he-IL" sz="2700" dirty="0" smtClean="0"/>
              <a:t>(המשך)</a:t>
            </a:r>
            <a:endParaRPr lang="he-IL" dirty="0"/>
          </a:p>
        </p:txBody>
      </p:sp>
      <p:sp>
        <p:nvSpPr>
          <p:cNvPr id="3" name="Content Placeholder 2"/>
          <p:cNvSpPr>
            <a:spLocks noGrp="1"/>
          </p:cNvSpPr>
          <p:nvPr>
            <p:ph idx="1"/>
          </p:nvPr>
        </p:nvSpPr>
        <p:spPr>
          <a:xfrm>
            <a:off x="2895600" y="1600200"/>
            <a:ext cx="5791200" cy="4709160"/>
          </a:xfrm>
        </p:spPr>
        <p:txBody>
          <a:bodyPr>
            <a:normAutofit/>
          </a:bodyPr>
          <a:lstStyle/>
          <a:p>
            <a:pPr>
              <a:buNone/>
            </a:pPr>
            <a:r>
              <a:rPr lang="he-IL" dirty="0" smtClean="0"/>
              <a:t>התחברות-</a:t>
            </a:r>
          </a:p>
          <a:p>
            <a:pPr>
              <a:buNone/>
            </a:pPr>
            <a:r>
              <a:rPr lang="he-IL" dirty="0" smtClean="0"/>
              <a:t>משתמש יכול לבחור מול איזה </a:t>
            </a:r>
            <a:r>
              <a:rPr lang="en-US" dirty="0" smtClean="0"/>
              <a:t>Host</a:t>
            </a:r>
            <a:r>
              <a:rPr lang="he-IL" dirty="0" smtClean="0"/>
              <a:t> ו-</a:t>
            </a:r>
            <a:r>
              <a:rPr lang="en-US" dirty="0" smtClean="0"/>
              <a:t>Port</a:t>
            </a:r>
            <a:r>
              <a:rPr lang="he-IL" dirty="0" smtClean="0"/>
              <a:t> </a:t>
            </a:r>
            <a:r>
              <a:rPr lang="he-IL" dirty="0" smtClean="0"/>
              <a:t>הוא מעוניין </a:t>
            </a:r>
            <a:r>
              <a:rPr lang="he-IL" dirty="0" smtClean="0"/>
              <a:t>להתחבר</a:t>
            </a:r>
            <a:r>
              <a:rPr lang="en-US" dirty="0" smtClean="0"/>
              <a:t> </a:t>
            </a:r>
            <a:r>
              <a:rPr lang="he-IL" dirty="0" smtClean="0"/>
              <a:t> כדי לבחור את השרת שבו נמצאות הסכמות הנחוצות.</a:t>
            </a:r>
          </a:p>
          <a:p>
            <a:pPr>
              <a:buNone/>
            </a:pPr>
            <a:r>
              <a:rPr lang="he-IL" dirty="0" smtClean="0"/>
              <a:t>אם </a:t>
            </a:r>
            <a:r>
              <a:rPr lang="he-IL" dirty="0" smtClean="0"/>
              <a:t>יש צורך בשם משתמש </a:t>
            </a:r>
            <a:r>
              <a:rPr lang="he-IL" dirty="0" smtClean="0"/>
              <a:t>וסיסמה ניתן להזין אותם</a:t>
            </a:r>
          </a:p>
          <a:p>
            <a:pPr>
              <a:buNone/>
            </a:pPr>
            <a:r>
              <a:rPr lang="he-IL" dirty="0" smtClean="0"/>
              <a:t>כמו </a:t>
            </a:r>
            <a:r>
              <a:rPr lang="he-IL" dirty="0" smtClean="0"/>
              <a:t>כן </a:t>
            </a:r>
            <a:r>
              <a:rPr lang="he-IL" dirty="0" smtClean="0"/>
              <a:t>ניתן </a:t>
            </a:r>
            <a:r>
              <a:rPr lang="he-IL" dirty="0" smtClean="0"/>
              <a:t>לבחור </a:t>
            </a:r>
            <a:r>
              <a:rPr lang="he-IL" dirty="0" smtClean="0"/>
              <a:t>את הסכמות והטבלאות שמהן יילקחו הנתונים.</a:t>
            </a:r>
            <a:endParaRPr lang="he-IL" dirty="0" smtClean="0"/>
          </a:p>
        </p:txBody>
      </p:sp>
      <p:pic>
        <p:nvPicPr>
          <p:cNvPr id="7" name="Picture 6"/>
          <p:cNvPicPr/>
          <p:nvPr/>
        </p:nvPicPr>
        <p:blipFill>
          <a:blip r:embed="rId2" cstate="print"/>
          <a:srcRect/>
          <a:stretch>
            <a:fillRect/>
          </a:stretch>
        </p:blipFill>
        <p:spPr bwMode="auto">
          <a:xfrm>
            <a:off x="304800" y="1981200"/>
            <a:ext cx="2541270" cy="2425566"/>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228600" y="4495800"/>
            <a:ext cx="2676024" cy="2175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 </a:t>
            </a:r>
            <a:r>
              <a:rPr lang="he-IL" sz="2700" dirty="0" smtClean="0"/>
              <a:t>(המשך)</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נתונים כלליים-</a:t>
            </a:r>
          </a:p>
          <a:p>
            <a:pPr>
              <a:buNone/>
            </a:pPr>
            <a:endParaRPr lang="he-IL" dirty="0" smtClean="0"/>
          </a:p>
          <a:p>
            <a:pPr>
              <a:buNone/>
            </a:pPr>
            <a:r>
              <a:rPr lang="he-IL" dirty="0" smtClean="0"/>
              <a:t>כתובת </a:t>
            </a:r>
            <a:r>
              <a:rPr lang="en-US" dirty="0" smtClean="0"/>
              <a:t>IP </a:t>
            </a:r>
            <a:r>
              <a:rPr lang="he-IL" dirty="0" smtClean="0"/>
              <a:t> של מקור הניסויים, ממנו נלקחו המדידות ליעדים אחרים.</a:t>
            </a:r>
          </a:p>
          <a:p>
            <a:pPr>
              <a:buNone/>
            </a:pPr>
            <a:endParaRPr lang="he-IL" dirty="0" smtClean="0"/>
          </a:p>
          <a:p>
            <a:pPr>
              <a:buNone/>
            </a:pPr>
            <a:endParaRPr lang="he-IL" dirty="0" smtClean="0"/>
          </a:p>
          <a:p>
            <a:pPr>
              <a:buNone/>
            </a:pPr>
            <a:r>
              <a:rPr lang="he-IL" dirty="0" smtClean="0"/>
              <a:t>נתוני שאילתה, כגון כמות תוצאות (יעדים) שאנו מעוניינים לקבל </a:t>
            </a:r>
            <a:r>
              <a:rPr lang="he-IL" dirty="0" err="1" smtClean="0"/>
              <a:t>וכו</a:t>
            </a:r>
            <a:r>
              <a:rPr lang="he-IL" dirty="0" smtClean="0"/>
              <a:t>'</a:t>
            </a:r>
          </a:p>
        </p:txBody>
      </p:sp>
      <p:pic>
        <p:nvPicPr>
          <p:cNvPr id="6" name="Picture 5"/>
          <p:cNvPicPr/>
          <p:nvPr/>
        </p:nvPicPr>
        <p:blipFill>
          <a:blip r:embed="rId2" cstate="print"/>
          <a:srcRect/>
          <a:stretch>
            <a:fillRect/>
          </a:stretch>
        </p:blipFill>
        <p:spPr bwMode="auto">
          <a:xfrm>
            <a:off x="762000" y="3200400"/>
            <a:ext cx="4648200" cy="9144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685800" y="5334000"/>
            <a:ext cx="52578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אשרור</a:t>
            </a:r>
            <a:endParaRPr lang="he-IL" dirty="0"/>
          </a:p>
        </p:txBody>
      </p:sp>
      <p:sp>
        <p:nvSpPr>
          <p:cNvPr id="3" name="Content Placeholder 2"/>
          <p:cNvSpPr>
            <a:spLocks noGrp="1"/>
          </p:cNvSpPr>
          <p:nvPr>
            <p:ph idx="1"/>
          </p:nvPr>
        </p:nvSpPr>
        <p:spPr>
          <a:xfrm>
            <a:off x="3124200" y="1600200"/>
            <a:ext cx="5562600" cy="4709160"/>
          </a:xfrm>
        </p:spPr>
        <p:txBody>
          <a:bodyPr>
            <a:normAutofit/>
          </a:bodyPr>
          <a:lstStyle/>
          <a:p>
            <a:pPr>
              <a:buNone/>
            </a:pPr>
            <a:r>
              <a:rPr lang="he-IL" dirty="0" smtClean="0"/>
              <a:t>לאחר שמשתמש סיים לבחור את התצורה, יופיע בפניו מסך סיכום ואישור כי הוא אכן הזין את הנתונים כפי שרצה.</a:t>
            </a:r>
          </a:p>
          <a:p>
            <a:pPr>
              <a:buNone/>
            </a:pPr>
            <a:r>
              <a:rPr lang="he-IL" dirty="0" smtClean="0"/>
              <a:t>אם קרה מצב שבו ישנה סתירה בנתונים, או ישנם נתונים שגויים, המערכת תתריע בפני המשתמש.</a:t>
            </a:r>
          </a:p>
          <a:p>
            <a:pPr>
              <a:buNone/>
            </a:pPr>
            <a:endParaRPr lang="he-IL" sz="2000" dirty="0" smtClean="0"/>
          </a:p>
          <a:p>
            <a:pPr>
              <a:buNone/>
            </a:pPr>
            <a:r>
              <a:rPr lang="he-IL" sz="2000" dirty="0" smtClean="0"/>
              <a:t>! חשוב לציין, המערכת הינה גנרית וככזו היא אינה יכולה לבדוק מראש כל טעות אפשרית ולכן הזנת הנתונים היא קודם כל באחריות המשתמש!</a:t>
            </a:r>
          </a:p>
        </p:txBody>
      </p:sp>
      <p:pic>
        <p:nvPicPr>
          <p:cNvPr id="7" name="Picture 6"/>
          <p:cNvPicPr/>
          <p:nvPr/>
        </p:nvPicPr>
        <p:blipFill>
          <a:blip r:embed="rId2" cstate="print"/>
          <a:srcRect/>
          <a:stretch>
            <a:fillRect/>
          </a:stretch>
        </p:blipFill>
        <p:spPr bwMode="auto">
          <a:xfrm>
            <a:off x="304800" y="1828800"/>
            <a:ext cx="2667000" cy="4784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a:lstStyle/>
      <a:style>
        <a:lnRef idx="1">
          <a:schemeClr val="accent4"/>
        </a:lnRef>
        <a:fillRef idx="2">
          <a:schemeClr val="accent4"/>
        </a:fillRef>
        <a:effectRef idx="1">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348</TotalTime>
  <Words>894</Words>
  <Application>Microsoft Office PowerPoint</Application>
  <PresentationFormat>On-screen Show (4:3)</PresentationFormat>
  <Paragraphs>97</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Apex</vt:lpstr>
      <vt:lpstr>Visio</vt:lpstr>
      <vt:lpstr>Microsoft Office Visio Drawing</vt:lpstr>
      <vt:lpstr>Slide 1</vt:lpstr>
      <vt:lpstr>רקע</vt:lpstr>
      <vt:lpstr>כלי מערכת</vt:lpstr>
      <vt:lpstr>תרשים זרימה של המערכת</vt:lpstr>
      <vt:lpstr>ממשק המשתמש</vt:lpstr>
      <vt:lpstr>אלמנטים יסודיים בממשק המשתמש</vt:lpstr>
      <vt:lpstr>אלמנטים יסודיים בממשק המשתמש (המשך)</vt:lpstr>
      <vt:lpstr>אלמנטים יסודיים בממשק המשתמש (המשך)</vt:lpstr>
      <vt:lpstr>אשרור</vt:lpstr>
      <vt:lpstr>תרשים זרימה של המערכת</vt:lpstr>
      <vt:lpstr>מודול ה-Java בעבודה מול DIMES</vt:lpstr>
      <vt:lpstr>מודול ה-Java בעבודה מול DIMES (המשך)</vt:lpstr>
      <vt:lpstr>תרשים זרימה של המערכת</vt:lpstr>
      <vt:lpstr>קובץ נתונים למטלב</vt:lpstr>
      <vt:lpstr>תרשים זרימה של המערכת</vt:lpstr>
      <vt:lpstr>מטלב כיחידת החישוב</vt:lpstr>
      <vt:lpstr>נוסחת האברסין</vt:lpstr>
      <vt:lpstr>תרשים זרימה של המערכת</vt:lpstr>
      <vt:lpstr>מטלב כיחידת התצוגה</vt:lpstr>
      <vt:lpstr>המשך העבודה בעתיד</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Amir</cp:lastModifiedBy>
  <cp:revision>36</cp:revision>
  <dcterms:created xsi:type="dcterms:W3CDTF">2012-08-05T21:06:36Z</dcterms:created>
  <dcterms:modified xsi:type="dcterms:W3CDTF">2012-08-08T15:56:31Z</dcterms:modified>
</cp:coreProperties>
</file>