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1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2648" y="2488939"/>
            <a:ext cx="7766936" cy="1646302"/>
          </a:xfrm>
        </p:spPr>
        <p:txBody>
          <a:bodyPr anchor="b">
            <a:noAutofit/>
          </a:bodyPr>
          <a:lstStyle>
            <a:lvl1pPr algn="r">
              <a:defRPr sz="5400">
                <a:solidFill>
                  <a:schemeClr val="accent1">
                    <a:lumMod val="60000"/>
                    <a:lumOff val="4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82648" y="4135238"/>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855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89190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7358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407735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2702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297973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247108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205682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638" y="869795"/>
            <a:ext cx="8596668" cy="925551"/>
          </a:xfrm>
        </p:spPr>
        <p:txBody>
          <a:bodyPr>
            <a:normAutofit/>
          </a:bodyPr>
          <a:lstStyle>
            <a:lvl1pPr>
              <a:defRPr sz="3600">
                <a:solidFill>
                  <a:schemeClr val="accent1">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26638" y="1918011"/>
            <a:ext cx="8596668" cy="4054960"/>
          </a:xfrm>
        </p:spPr>
        <p:txBody>
          <a:bodyPr/>
          <a:lstStyle>
            <a:lvl1pPr>
              <a:defRPr>
                <a:solidFill>
                  <a:schemeClr val="accent1">
                    <a:lumMod val="20000"/>
                    <a:lumOff val="80000"/>
                  </a:schemeClr>
                </a:solidFill>
              </a:defRPr>
            </a:lvl1pPr>
            <a:lvl2pPr>
              <a:defRPr>
                <a:solidFill>
                  <a:schemeClr val="accent1">
                    <a:lumMod val="20000"/>
                    <a:lumOff val="80000"/>
                  </a:schemeClr>
                </a:solidFill>
              </a:defRPr>
            </a:lvl2pPr>
            <a:lvl3pPr>
              <a:defRPr>
                <a:solidFill>
                  <a:schemeClr val="accent1">
                    <a:lumMod val="20000"/>
                    <a:lumOff val="80000"/>
                  </a:schemeClr>
                </a:solidFill>
              </a:defRPr>
            </a:lvl3pPr>
            <a:lvl4pPr>
              <a:defRPr>
                <a:solidFill>
                  <a:schemeClr val="accent1">
                    <a:lumMod val="20000"/>
                    <a:lumOff val="80000"/>
                  </a:schemeClr>
                </a:solidFill>
              </a:defRPr>
            </a:lvl4pPr>
            <a:lvl5pPr>
              <a:defRPr>
                <a:solidFill>
                  <a:schemeClr val="accent1">
                    <a:lumMod val="20000"/>
                    <a:lumOff val="8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225699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2374E-848C-4A1D-88B0-C64166DB584F}" type="datetimeFigureOut">
              <a:rPr lang="en-US" smtClean="0"/>
              <a:t>29-May-15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302201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82374E-848C-4A1D-88B0-C64166DB584F}" type="datetimeFigureOut">
              <a:rPr lang="en-US" smtClean="0"/>
              <a:t>29-May-15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387831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82374E-848C-4A1D-88B0-C64166DB584F}" type="datetimeFigureOut">
              <a:rPr lang="en-US" smtClean="0"/>
              <a:t>29-May-15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80036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82374E-848C-4A1D-88B0-C64166DB584F}" type="datetimeFigureOut">
              <a:rPr lang="en-US" smtClean="0"/>
              <a:t>29-May-15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192183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2374E-848C-4A1D-88B0-C64166DB584F}" type="datetimeFigureOut">
              <a:rPr lang="en-US" smtClean="0"/>
              <a:t>29-May-15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123661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2374E-848C-4A1D-88B0-C64166DB584F}" type="datetimeFigureOut">
              <a:rPr lang="en-US" smtClean="0"/>
              <a:t>29-May-15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74269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2374E-848C-4A1D-88B0-C64166DB584F}" type="datetimeFigureOut">
              <a:rPr lang="en-US" smtClean="0"/>
              <a:t>29-May-15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7679B-B007-46AD-9FF3-838A176057A0}" type="slidenum">
              <a:rPr lang="en-US" smtClean="0"/>
              <a:t>‹#›</a:t>
            </a:fld>
            <a:endParaRPr lang="en-US"/>
          </a:p>
        </p:txBody>
      </p:sp>
    </p:spTree>
    <p:extLst>
      <p:ext uri="{BB962C8B-B14F-4D97-AF65-F5344CB8AC3E}">
        <p14:creationId xmlns:p14="http://schemas.microsoft.com/office/powerpoint/2010/main" val="297489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26638" y="595533"/>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26638" y="2092197"/>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065809" y="6122757"/>
            <a:ext cx="911939" cy="365125"/>
          </a:xfrm>
          <a:prstGeom prst="rect">
            <a:avLst/>
          </a:prstGeom>
        </p:spPr>
        <p:txBody>
          <a:bodyPr vert="horz" lIns="91440" tIns="45720" rIns="91440" bIns="45720" rtlCol="0" anchor="ctr"/>
          <a:lstStyle>
            <a:lvl1pPr algn="l" rtl="1">
              <a:defRPr sz="900">
                <a:solidFill>
                  <a:schemeClr val="tx1">
                    <a:tint val="75000"/>
                  </a:schemeClr>
                </a:solidFill>
              </a:defRPr>
            </a:lvl1pPr>
          </a:lstStyle>
          <a:p>
            <a:fld id="{AF82374E-848C-4A1D-88B0-C64166DB584F}" type="datetimeFigureOut">
              <a:rPr lang="en-US" smtClean="0"/>
              <a:pPr/>
              <a:t>29-May-15</a:t>
            </a:fld>
            <a:endParaRPr lang="en-US"/>
          </a:p>
        </p:txBody>
      </p:sp>
      <p:sp>
        <p:nvSpPr>
          <p:cNvPr id="5" name="Footer Placeholder 4"/>
          <p:cNvSpPr>
            <a:spLocks noGrp="1"/>
          </p:cNvSpPr>
          <p:nvPr>
            <p:ph type="ftr" sz="quarter" idx="3"/>
          </p:nvPr>
        </p:nvSpPr>
        <p:spPr>
          <a:xfrm>
            <a:off x="5333581" y="6122757"/>
            <a:ext cx="6297612" cy="365125"/>
          </a:xfrm>
          <a:prstGeom prst="rect">
            <a:avLst/>
          </a:prstGeom>
        </p:spPr>
        <p:txBody>
          <a:bodyPr vert="horz" lIns="91440" tIns="45720" rIns="91440" bIns="45720" rtlCol="0" anchor="ctr"/>
          <a:lstStyle>
            <a:lvl1pPr algn="r" rtl="1">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6638" y="6122756"/>
            <a:ext cx="683339" cy="365125"/>
          </a:xfrm>
          <a:prstGeom prst="rect">
            <a:avLst/>
          </a:prstGeom>
        </p:spPr>
        <p:txBody>
          <a:bodyPr vert="horz" lIns="91440" tIns="45720" rIns="91440" bIns="45720" rtlCol="0" anchor="ctr"/>
          <a:lstStyle>
            <a:lvl1pPr algn="l" rtl="1">
              <a:defRPr sz="900">
                <a:solidFill>
                  <a:schemeClr val="accent1"/>
                </a:solidFill>
              </a:defRPr>
            </a:lvl1pPr>
          </a:lstStyle>
          <a:p>
            <a:fld id="{B597679B-B007-46AD-9FF3-838A176057A0}" type="slidenum">
              <a:rPr lang="en-US" smtClean="0"/>
              <a:pPr/>
              <a:t>‹#›</a:t>
            </a:fld>
            <a:endParaRPr lang="en-US"/>
          </a:p>
        </p:txBody>
      </p:sp>
    </p:spTree>
    <p:extLst>
      <p:ext uri="{BB962C8B-B14F-4D97-AF65-F5344CB8AC3E}">
        <p14:creationId xmlns:p14="http://schemas.microsoft.com/office/powerpoint/2010/main" val="126728489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457200" rtl="1"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8580" y="1504200"/>
            <a:ext cx="7766936" cy="1646302"/>
          </a:xfrm>
        </p:spPr>
        <p:txBody>
          <a:bodyPr/>
          <a:lstStyle/>
          <a:p>
            <a:r>
              <a:rPr lang="he-IL" sz="6600" dirty="0" smtClean="0">
                <a:solidFill>
                  <a:schemeClr val="accent1">
                    <a:lumMod val="60000"/>
                    <a:lumOff val="40000"/>
                  </a:schemeClr>
                </a:solidFill>
              </a:rPr>
              <a:t>סמינר בהנדסת תוכנה</a:t>
            </a:r>
            <a:endParaRPr lang="en-US" sz="6600" dirty="0">
              <a:solidFill>
                <a:schemeClr val="accent1">
                  <a:lumMod val="60000"/>
                  <a:lumOff val="40000"/>
                </a:schemeClr>
              </a:solidFill>
            </a:endParaRPr>
          </a:p>
        </p:txBody>
      </p:sp>
      <p:sp>
        <p:nvSpPr>
          <p:cNvPr id="3" name="Subtitle 2"/>
          <p:cNvSpPr>
            <a:spLocks noGrp="1"/>
          </p:cNvSpPr>
          <p:nvPr>
            <p:ph type="subTitle" idx="1"/>
          </p:nvPr>
        </p:nvSpPr>
        <p:spPr>
          <a:xfrm>
            <a:off x="3068580" y="3361515"/>
            <a:ext cx="7766936" cy="1096899"/>
          </a:xfrm>
        </p:spPr>
        <p:txBody>
          <a:bodyPr>
            <a:normAutofit/>
          </a:bodyPr>
          <a:lstStyle/>
          <a:p>
            <a:pPr algn="l" rtl="0"/>
            <a:r>
              <a:rPr lang="en-US" sz="2800" dirty="0" smtClean="0">
                <a:solidFill>
                  <a:schemeClr val="accent1">
                    <a:lumMod val="20000"/>
                    <a:lumOff val="80000"/>
                  </a:schemeClr>
                </a:solidFill>
              </a:rPr>
              <a:t>Pong Game – JavaFX and MVC</a:t>
            </a:r>
            <a:endParaRPr lang="en-US" sz="2800" dirty="0">
              <a:solidFill>
                <a:schemeClr val="accent1">
                  <a:lumMod val="20000"/>
                  <a:lumOff val="80000"/>
                </a:schemeClr>
              </a:solidFill>
            </a:endParaRPr>
          </a:p>
        </p:txBody>
      </p:sp>
      <p:sp>
        <p:nvSpPr>
          <p:cNvPr id="4" name="Subtitle 2"/>
          <p:cNvSpPr txBox="1">
            <a:spLocks/>
          </p:cNvSpPr>
          <p:nvPr/>
        </p:nvSpPr>
        <p:spPr>
          <a:xfrm>
            <a:off x="7641628" y="4458414"/>
            <a:ext cx="3193888" cy="856701"/>
          </a:xfrm>
          <a:prstGeom prst="rect">
            <a:avLst/>
          </a:prstGeom>
        </p:spPr>
        <p:txBody>
          <a:bodyPr vert="horz" lIns="91440" tIns="45720" rIns="91440" bIns="45720" rtlCol="0" anchor="t">
            <a:normAutofit/>
          </a:bodyPr>
          <a:lstStyle>
            <a:lvl1pPr marL="0" indent="0" algn="r" defTabSz="457200" rtl="1"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1"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r"/>
            <a:r>
              <a:rPr lang="he-IL" sz="2800" dirty="0" smtClean="0">
                <a:solidFill>
                  <a:schemeClr val="accent1">
                    <a:lumMod val="20000"/>
                    <a:lumOff val="80000"/>
                  </a:schemeClr>
                </a:solidFill>
              </a:rPr>
              <a:t>אריאל לוין</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98221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Model</a:t>
            </a:r>
            <a:endParaRPr lang="en-US" dirty="0"/>
          </a:p>
        </p:txBody>
      </p:sp>
      <p:pic>
        <p:nvPicPr>
          <p:cNvPr id="4" name="Picture 3"/>
          <p:cNvPicPr>
            <a:picLocks noChangeAspect="1"/>
          </p:cNvPicPr>
          <p:nvPr/>
        </p:nvPicPr>
        <p:blipFill>
          <a:blip r:embed="rId2"/>
          <a:stretch>
            <a:fillRect/>
          </a:stretch>
        </p:blipFill>
        <p:spPr>
          <a:xfrm>
            <a:off x="693481" y="1126970"/>
            <a:ext cx="6486525" cy="5429250"/>
          </a:xfrm>
          <a:prstGeom prst="rect">
            <a:avLst/>
          </a:prstGeom>
        </p:spPr>
      </p:pic>
      <p:sp>
        <p:nvSpPr>
          <p:cNvPr id="5" name="Content Placeholder 2"/>
          <p:cNvSpPr>
            <a:spLocks noGrp="1"/>
          </p:cNvSpPr>
          <p:nvPr>
            <p:ph idx="1"/>
          </p:nvPr>
        </p:nvSpPr>
        <p:spPr>
          <a:xfrm>
            <a:off x="7386988" y="1795346"/>
            <a:ext cx="4091352" cy="4419691"/>
          </a:xfrm>
        </p:spPr>
        <p:txBody>
          <a:bodyPr>
            <a:normAutofit/>
          </a:bodyPr>
          <a:lstStyle/>
          <a:p>
            <a:pPr marL="0" indent="0">
              <a:buNone/>
            </a:pPr>
            <a:r>
              <a:rPr lang="he-IL" sz="2400" dirty="0" smtClean="0"/>
              <a:t>המודל מחזיק:</a:t>
            </a:r>
          </a:p>
          <a:p>
            <a:r>
              <a:rPr lang="he-IL" sz="2400" dirty="0" smtClean="0"/>
              <a:t>אובייקט </a:t>
            </a:r>
            <a:r>
              <a:rPr lang="en-US" sz="2400" dirty="0" smtClean="0"/>
              <a:t>UI</a:t>
            </a:r>
            <a:endParaRPr lang="he-IL" sz="2400" dirty="0" smtClean="0"/>
          </a:p>
          <a:p>
            <a:r>
              <a:rPr lang="he-IL" sz="2400" dirty="0" smtClean="0"/>
              <a:t>את ה-</a:t>
            </a:r>
            <a:r>
              <a:rPr lang="en-US" sz="2400" dirty="0" smtClean="0"/>
              <a:t>Controller</a:t>
            </a:r>
            <a:endParaRPr lang="he-IL" sz="2400" dirty="0" smtClean="0"/>
          </a:p>
          <a:p>
            <a:r>
              <a:rPr lang="en-US" sz="2400" dirty="0" smtClean="0"/>
              <a:t>Map</a:t>
            </a:r>
            <a:r>
              <a:rPr lang="he-IL" sz="2400" dirty="0" smtClean="0"/>
              <a:t> של כל הנתונים של המשחקים</a:t>
            </a:r>
          </a:p>
          <a:p>
            <a:pPr marL="0" indent="0">
              <a:buNone/>
            </a:pPr>
            <a:endParaRPr lang="he-IL" sz="2400" dirty="0"/>
          </a:p>
          <a:p>
            <a:pPr marL="0" indent="0">
              <a:buNone/>
            </a:pPr>
            <a:r>
              <a:rPr lang="he-IL" sz="2400" dirty="0" smtClean="0"/>
              <a:t>כאשר נגדיר ל-</a:t>
            </a:r>
            <a:r>
              <a:rPr lang="en-US" sz="2400" dirty="0" smtClean="0"/>
              <a:t>Model</a:t>
            </a:r>
            <a:r>
              <a:rPr lang="he-IL" sz="2400" dirty="0" smtClean="0"/>
              <a:t> את </a:t>
            </a:r>
          </a:p>
          <a:p>
            <a:pPr marL="0" indent="0">
              <a:spcBef>
                <a:spcPts val="0"/>
              </a:spcBef>
              <a:buNone/>
            </a:pPr>
            <a:r>
              <a:rPr lang="he-IL" sz="2400" dirty="0" smtClean="0"/>
              <a:t>ה-</a:t>
            </a:r>
            <a:r>
              <a:rPr lang="en-US" sz="2400" dirty="0" smtClean="0"/>
              <a:t>Controller</a:t>
            </a:r>
            <a:r>
              <a:rPr lang="he-IL" sz="2400" dirty="0" smtClean="0"/>
              <a:t>, הוא יוסיף לו את כל האירועים </a:t>
            </a:r>
            <a:r>
              <a:rPr lang="he-IL" sz="2400" dirty="0" smtClean="0"/>
              <a:t>שב</a:t>
            </a:r>
            <a:r>
              <a:rPr lang="he-IL" sz="2400" dirty="0" smtClean="0"/>
              <a:t>הם</a:t>
            </a:r>
            <a:r>
              <a:rPr lang="he-IL" sz="2400" dirty="0" smtClean="0"/>
              <a:t> </a:t>
            </a:r>
            <a:r>
              <a:rPr lang="he-IL" sz="2400" dirty="0" smtClean="0"/>
              <a:t>הוא מטפל.</a:t>
            </a:r>
          </a:p>
        </p:txBody>
      </p:sp>
    </p:spTree>
    <p:extLst>
      <p:ext uri="{BB962C8B-B14F-4D97-AF65-F5344CB8AC3E}">
        <p14:creationId xmlns:p14="http://schemas.microsoft.com/office/powerpoint/2010/main" val="98218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407019"/>
            <a:ext cx="8596668" cy="925551"/>
          </a:xfrm>
        </p:spPr>
        <p:txBody>
          <a:bodyPr/>
          <a:lstStyle/>
          <a:p>
            <a:r>
              <a:rPr lang="en-US" dirty="0"/>
              <a:t>Model</a:t>
            </a:r>
          </a:p>
        </p:txBody>
      </p:sp>
      <p:sp>
        <p:nvSpPr>
          <p:cNvPr id="3" name="Content Placeholder 2"/>
          <p:cNvSpPr>
            <a:spLocks noGrp="1"/>
          </p:cNvSpPr>
          <p:nvPr>
            <p:ph idx="1"/>
          </p:nvPr>
        </p:nvSpPr>
        <p:spPr>
          <a:xfrm>
            <a:off x="2697593" y="313377"/>
            <a:ext cx="4482413" cy="455608"/>
          </a:xfrm>
        </p:spPr>
        <p:txBody>
          <a:bodyPr>
            <a:normAutofit lnSpcReduction="10000"/>
          </a:bodyPr>
          <a:lstStyle/>
          <a:p>
            <a:pPr marL="0" indent="0">
              <a:buNone/>
            </a:pPr>
            <a:r>
              <a:rPr lang="he-IL" sz="2400" dirty="0" smtClean="0"/>
              <a:t>אירועים אשר ה-</a:t>
            </a:r>
            <a:r>
              <a:rPr lang="en-US" sz="2400" dirty="0" smtClean="0"/>
              <a:t>Model</a:t>
            </a:r>
            <a:r>
              <a:rPr lang="he-IL" sz="2400" dirty="0" smtClean="0"/>
              <a:t> מטפל בהם</a:t>
            </a:r>
            <a:endParaRPr lang="en-US" sz="2400" dirty="0"/>
          </a:p>
        </p:txBody>
      </p:sp>
      <p:pic>
        <p:nvPicPr>
          <p:cNvPr id="5" name="Picture 4"/>
          <p:cNvPicPr>
            <a:picLocks noChangeAspect="1"/>
          </p:cNvPicPr>
          <p:nvPr/>
        </p:nvPicPr>
        <p:blipFill>
          <a:blip r:embed="rId2"/>
          <a:stretch>
            <a:fillRect/>
          </a:stretch>
        </p:blipFill>
        <p:spPr>
          <a:xfrm>
            <a:off x="304915" y="768985"/>
            <a:ext cx="5489229" cy="5419492"/>
          </a:xfrm>
          <a:prstGeom prst="rect">
            <a:avLst/>
          </a:prstGeom>
        </p:spPr>
      </p:pic>
      <p:pic>
        <p:nvPicPr>
          <p:cNvPr id="6" name="Picture 5"/>
          <p:cNvPicPr>
            <a:picLocks noChangeAspect="1"/>
          </p:cNvPicPr>
          <p:nvPr/>
        </p:nvPicPr>
        <p:blipFill>
          <a:blip r:embed="rId3"/>
          <a:stretch>
            <a:fillRect/>
          </a:stretch>
        </p:blipFill>
        <p:spPr>
          <a:xfrm>
            <a:off x="6339584" y="2198765"/>
            <a:ext cx="5400675" cy="4333875"/>
          </a:xfrm>
          <a:prstGeom prst="rect">
            <a:avLst/>
          </a:prstGeom>
        </p:spPr>
      </p:pic>
      <p:sp>
        <p:nvSpPr>
          <p:cNvPr id="7" name="Content Placeholder 2"/>
          <p:cNvSpPr txBox="1">
            <a:spLocks/>
          </p:cNvSpPr>
          <p:nvPr/>
        </p:nvSpPr>
        <p:spPr>
          <a:xfrm>
            <a:off x="7493619" y="1683834"/>
            <a:ext cx="4246640" cy="47961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accent1">
                    <a:lumMod val="20000"/>
                    <a:lumOff val="80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accent1">
                    <a:lumMod val="20000"/>
                    <a:lumOff val="80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accent1">
                    <a:lumMod val="20000"/>
                    <a:lumOff val="80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accent1">
                    <a:lumMod val="20000"/>
                    <a:lumOff val="80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accent1">
                    <a:lumMod val="20000"/>
                    <a:lumOff val="80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pitchFamily="18" charset="2"/>
              <a:buNone/>
            </a:pPr>
            <a:r>
              <a:rPr lang="he-IL" sz="2400" dirty="0" smtClean="0"/>
              <a:t>בדיקת תוצאה בשביל לעלות רמה</a:t>
            </a:r>
            <a:endParaRPr lang="en-US" sz="2400" dirty="0"/>
          </a:p>
        </p:txBody>
      </p:sp>
      <p:sp>
        <p:nvSpPr>
          <p:cNvPr id="8" name="Rectangle 7"/>
          <p:cNvSpPr/>
          <p:nvPr/>
        </p:nvSpPr>
        <p:spPr>
          <a:xfrm>
            <a:off x="1438507" y="5285678"/>
            <a:ext cx="1259086" cy="1672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8" idx="3"/>
          </p:cNvCxnSpPr>
          <p:nvPr/>
        </p:nvCxnSpPr>
        <p:spPr>
          <a:xfrm>
            <a:off x="2697593" y="5369312"/>
            <a:ext cx="337982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6077415" y="2286000"/>
            <a:ext cx="11152" cy="3083313"/>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6077415" y="2286000"/>
            <a:ext cx="73598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25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View</a:t>
            </a:r>
            <a:r>
              <a:rPr lang="he-IL" dirty="0" smtClean="0"/>
              <a:t> - ממשק</a:t>
            </a:r>
            <a:endParaRPr lang="en-US" dirty="0"/>
          </a:p>
        </p:txBody>
      </p:sp>
      <p:pic>
        <p:nvPicPr>
          <p:cNvPr id="4" name="Picture 3"/>
          <p:cNvPicPr>
            <a:picLocks noChangeAspect="1"/>
          </p:cNvPicPr>
          <p:nvPr/>
        </p:nvPicPr>
        <p:blipFill>
          <a:blip r:embed="rId2"/>
          <a:stretch>
            <a:fillRect/>
          </a:stretch>
        </p:blipFill>
        <p:spPr>
          <a:xfrm>
            <a:off x="3361628" y="1906858"/>
            <a:ext cx="6005396" cy="3347044"/>
          </a:xfrm>
          <a:prstGeom prst="rect">
            <a:avLst/>
          </a:prstGeom>
        </p:spPr>
      </p:pic>
    </p:spTree>
    <p:extLst>
      <p:ext uri="{BB962C8B-B14F-4D97-AF65-F5344CB8AC3E}">
        <p14:creationId xmlns:p14="http://schemas.microsoft.com/office/powerpoint/2010/main" val="113529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View</a:t>
            </a:r>
            <a:endParaRPr lang="en-US" dirty="0"/>
          </a:p>
        </p:txBody>
      </p:sp>
      <p:sp>
        <p:nvSpPr>
          <p:cNvPr id="3" name="Content Placeholder 2"/>
          <p:cNvSpPr>
            <a:spLocks noGrp="1"/>
          </p:cNvSpPr>
          <p:nvPr>
            <p:ph idx="1"/>
          </p:nvPr>
        </p:nvSpPr>
        <p:spPr>
          <a:xfrm>
            <a:off x="6423103" y="1795346"/>
            <a:ext cx="5189052" cy="3200400"/>
          </a:xfrm>
        </p:spPr>
        <p:txBody>
          <a:bodyPr>
            <a:normAutofit/>
          </a:bodyPr>
          <a:lstStyle/>
          <a:p>
            <a:pPr marL="0" indent="0">
              <a:buNone/>
            </a:pPr>
            <a:r>
              <a:rPr lang="he-IL" sz="2400" dirty="0" smtClean="0"/>
              <a:t>ב-</a:t>
            </a:r>
            <a:r>
              <a:rPr lang="en-US" sz="2400" dirty="0" smtClean="0"/>
              <a:t>View</a:t>
            </a:r>
            <a:r>
              <a:rPr lang="he-IL" sz="2400" dirty="0" smtClean="0"/>
              <a:t> ישנם כל השדות הקשורים </a:t>
            </a:r>
          </a:p>
          <a:p>
            <a:pPr marL="0" indent="0">
              <a:spcBef>
                <a:spcPts val="0"/>
              </a:spcBef>
              <a:buNone/>
            </a:pPr>
            <a:r>
              <a:rPr lang="he-IL" sz="2400" dirty="0" smtClean="0"/>
              <a:t>ל-</a:t>
            </a:r>
            <a:r>
              <a:rPr lang="en-US" sz="2400" dirty="0" smtClean="0"/>
              <a:t>GUI</a:t>
            </a:r>
            <a:r>
              <a:rPr lang="he-IL" sz="2400" dirty="0" smtClean="0"/>
              <a:t>, ובנוסף הוא מחזיק:</a:t>
            </a:r>
          </a:p>
          <a:p>
            <a:r>
              <a:rPr lang="he-IL" sz="2400" dirty="0" smtClean="0"/>
              <a:t>את ה-</a:t>
            </a:r>
            <a:r>
              <a:rPr lang="en-US" sz="2400" dirty="0" smtClean="0"/>
              <a:t>Controller</a:t>
            </a:r>
            <a:endParaRPr lang="he-IL" sz="2400" dirty="0" smtClean="0"/>
          </a:p>
          <a:p>
            <a:r>
              <a:rPr lang="en-US" sz="2400" dirty="0" smtClean="0"/>
              <a:t>Map</a:t>
            </a:r>
            <a:r>
              <a:rPr lang="he-IL" sz="2400" dirty="0" smtClean="0"/>
              <a:t> של ה-</a:t>
            </a:r>
            <a:r>
              <a:rPr lang="en-US" sz="2400" dirty="0" smtClean="0"/>
              <a:t>Listeners</a:t>
            </a:r>
            <a:r>
              <a:rPr lang="he-IL" sz="2400" dirty="0" smtClean="0"/>
              <a:t> של עצמו, בשביל שכאשר נסגור אותו, נבצע הסרה של ה-</a:t>
            </a:r>
            <a:r>
              <a:rPr lang="en-US" sz="2400" dirty="0" smtClean="0"/>
              <a:t>Listeners</a:t>
            </a:r>
            <a:r>
              <a:rPr lang="he-IL" sz="2400" dirty="0" smtClean="0"/>
              <a:t> </a:t>
            </a:r>
            <a:r>
              <a:rPr lang="he-IL" sz="2200" dirty="0" smtClean="0"/>
              <a:t>מה-</a:t>
            </a:r>
            <a:r>
              <a:rPr lang="en-US" sz="2200" dirty="0" smtClean="0"/>
              <a:t>Controller</a:t>
            </a:r>
            <a:r>
              <a:rPr lang="he-IL" sz="2200" dirty="0" smtClean="0"/>
              <a:t>.</a:t>
            </a:r>
            <a:endParaRPr lang="en-US" sz="2200" dirty="0"/>
          </a:p>
        </p:txBody>
      </p:sp>
      <p:pic>
        <p:nvPicPr>
          <p:cNvPr id="4" name="Picture 3"/>
          <p:cNvPicPr>
            <a:picLocks noChangeAspect="1"/>
          </p:cNvPicPr>
          <p:nvPr/>
        </p:nvPicPr>
        <p:blipFill>
          <a:blip r:embed="rId2"/>
          <a:stretch>
            <a:fillRect/>
          </a:stretch>
        </p:blipFill>
        <p:spPr>
          <a:xfrm>
            <a:off x="458709" y="869795"/>
            <a:ext cx="5743575" cy="5591175"/>
          </a:xfrm>
          <a:prstGeom prst="rect">
            <a:avLst/>
          </a:prstGeom>
        </p:spPr>
      </p:pic>
    </p:spTree>
    <p:extLst>
      <p:ext uri="{BB962C8B-B14F-4D97-AF65-F5344CB8AC3E}">
        <p14:creationId xmlns:p14="http://schemas.microsoft.com/office/powerpoint/2010/main" val="28763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View</a:t>
            </a:r>
            <a:endParaRPr lang="en-US" dirty="0"/>
          </a:p>
        </p:txBody>
      </p:sp>
      <p:sp>
        <p:nvSpPr>
          <p:cNvPr id="3" name="Content Placeholder 2"/>
          <p:cNvSpPr>
            <a:spLocks noGrp="1"/>
          </p:cNvSpPr>
          <p:nvPr>
            <p:ph idx="1"/>
          </p:nvPr>
        </p:nvSpPr>
        <p:spPr>
          <a:xfrm>
            <a:off x="7449016" y="1918011"/>
            <a:ext cx="4029324" cy="4054960"/>
          </a:xfrm>
        </p:spPr>
        <p:txBody>
          <a:bodyPr>
            <a:normAutofit/>
          </a:bodyPr>
          <a:lstStyle/>
          <a:p>
            <a:pPr marL="0" indent="0">
              <a:buNone/>
            </a:pPr>
            <a:r>
              <a:rPr lang="he-IL" sz="2400" dirty="0" smtClean="0"/>
              <a:t>הוספה והסרה של ה-</a:t>
            </a:r>
            <a:r>
              <a:rPr lang="en-US" sz="2400" dirty="0" smtClean="0"/>
              <a:t>Listeners</a:t>
            </a:r>
            <a:r>
              <a:rPr lang="he-IL" sz="2400" dirty="0" smtClean="0"/>
              <a:t> מה-</a:t>
            </a:r>
            <a:r>
              <a:rPr lang="en-US" sz="2400" dirty="0" smtClean="0"/>
              <a:t>Controller</a:t>
            </a:r>
            <a:r>
              <a:rPr lang="he-IL" sz="2400" dirty="0"/>
              <a:t>.</a:t>
            </a:r>
            <a:endParaRPr lang="en-US" sz="2400" dirty="0"/>
          </a:p>
        </p:txBody>
      </p:sp>
      <p:pic>
        <p:nvPicPr>
          <p:cNvPr id="4" name="Picture 3"/>
          <p:cNvPicPr>
            <a:picLocks noChangeAspect="1"/>
          </p:cNvPicPr>
          <p:nvPr/>
        </p:nvPicPr>
        <p:blipFill>
          <a:blip r:embed="rId2"/>
          <a:stretch>
            <a:fillRect/>
          </a:stretch>
        </p:blipFill>
        <p:spPr>
          <a:xfrm>
            <a:off x="528986" y="1795346"/>
            <a:ext cx="5848350" cy="1819275"/>
          </a:xfrm>
          <a:prstGeom prst="rect">
            <a:avLst/>
          </a:prstGeom>
        </p:spPr>
      </p:pic>
      <p:pic>
        <p:nvPicPr>
          <p:cNvPr id="5" name="Picture 4"/>
          <p:cNvPicPr>
            <a:picLocks noChangeAspect="1"/>
          </p:cNvPicPr>
          <p:nvPr/>
        </p:nvPicPr>
        <p:blipFill>
          <a:blip r:embed="rId3"/>
          <a:stretch>
            <a:fillRect/>
          </a:stretch>
        </p:blipFill>
        <p:spPr>
          <a:xfrm>
            <a:off x="528986" y="3851585"/>
            <a:ext cx="7077075" cy="1162050"/>
          </a:xfrm>
          <a:prstGeom prst="rect">
            <a:avLst/>
          </a:prstGeom>
        </p:spPr>
      </p:pic>
    </p:spTree>
    <p:extLst>
      <p:ext uri="{BB962C8B-B14F-4D97-AF65-F5344CB8AC3E}">
        <p14:creationId xmlns:p14="http://schemas.microsoft.com/office/powerpoint/2010/main" val="65570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View</a:t>
            </a:r>
            <a:endParaRPr lang="en-US" dirty="0"/>
          </a:p>
        </p:txBody>
      </p:sp>
      <p:sp>
        <p:nvSpPr>
          <p:cNvPr id="3" name="Content Placeholder 2"/>
          <p:cNvSpPr>
            <a:spLocks noGrp="1"/>
          </p:cNvSpPr>
          <p:nvPr>
            <p:ph idx="1"/>
          </p:nvPr>
        </p:nvSpPr>
        <p:spPr>
          <a:xfrm>
            <a:off x="6356196" y="1918011"/>
            <a:ext cx="5122144" cy="1126272"/>
          </a:xfrm>
        </p:spPr>
        <p:txBody>
          <a:bodyPr>
            <a:normAutofit/>
          </a:bodyPr>
          <a:lstStyle/>
          <a:p>
            <a:pPr marL="0" indent="0">
              <a:buNone/>
            </a:pPr>
            <a:r>
              <a:rPr lang="he-IL" sz="2400" dirty="0" smtClean="0"/>
              <a:t>התראה ל-</a:t>
            </a:r>
            <a:r>
              <a:rPr lang="en-US" sz="2400" dirty="0" smtClean="0"/>
              <a:t>Controller</a:t>
            </a:r>
            <a:r>
              <a:rPr lang="he-IL" sz="2400" dirty="0" smtClean="0"/>
              <a:t> על אירועים</a:t>
            </a:r>
            <a:endParaRPr lang="en-US" sz="2400" dirty="0"/>
          </a:p>
        </p:txBody>
      </p:sp>
      <p:pic>
        <p:nvPicPr>
          <p:cNvPr id="4" name="Picture 3"/>
          <p:cNvPicPr>
            <a:picLocks noChangeAspect="1"/>
          </p:cNvPicPr>
          <p:nvPr/>
        </p:nvPicPr>
        <p:blipFill>
          <a:blip r:embed="rId2"/>
          <a:stretch>
            <a:fillRect/>
          </a:stretch>
        </p:blipFill>
        <p:spPr>
          <a:xfrm>
            <a:off x="3514042" y="2916625"/>
            <a:ext cx="6172200" cy="2162175"/>
          </a:xfrm>
          <a:prstGeom prst="rect">
            <a:avLst/>
          </a:prstGeom>
        </p:spPr>
      </p:pic>
    </p:spTree>
    <p:extLst>
      <p:ext uri="{BB962C8B-B14F-4D97-AF65-F5344CB8AC3E}">
        <p14:creationId xmlns:p14="http://schemas.microsoft.com/office/powerpoint/2010/main" val="307708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View</a:t>
            </a:r>
            <a:endParaRPr lang="en-US" dirty="0"/>
          </a:p>
        </p:txBody>
      </p:sp>
      <p:sp>
        <p:nvSpPr>
          <p:cNvPr id="3" name="Content Placeholder 2"/>
          <p:cNvSpPr>
            <a:spLocks noGrp="1"/>
          </p:cNvSpPr>
          <p:nvPr>
            <p:ph idx="1"/>
          </p:nvPr>
        </p:nvSpPr>
        <p:spPr>
          <a:xfrm>
            <a:off x="2881672" y="1918011"/>
            <a:ext cx="8596668" cy="4054960"/>
          </a:xfrm>
        </p:spPr>
        <p:txBody>
          <a:bodyPr>
            <a:normAutofit/>
          </a:bodyPr>
          <a:lstStyle/>
          <a:p>
            <a:pPr marL="0" indent="0">
              <a:buNone/>
            </a:pPr>
            <a:r>
              <a:rPr lang="he-IL" sz="2400" dirty="0" smtClean="0"/>
              <a:t>טיפול באירועים</a:t>
            </a:r>
            <a:endParaRPr lang="en-US" sz="2400" dirty="0"/>
          </a:p>
        </p:txBody>
      </p:sp>
      <p:pic>
        <p:nvPicPr>
          <p:cNvPr id="5" name="Picture 4"/>
          <p:cNvPicPr>
            <a:picLocks noChangeAspect="1"/>
          </p:cNvPicPr>
          <p:nvPr/>
        </p:nvPicPr>
        <p:blipFill>
          <a:blip r:embed="rId2"/>
          <a:stretch>
            <a:fillRect/>
          </a:stretch>
        </p:blipFill>
        <p:spPr>
          <a:xfrm>
            <a:off x="3647610" y="770479"/>
            <a:ext cx="4629150" cy="5629275"/>
          </a:xfrm>
          <a:prstGeom prst="rect">
            <a:avLst/>
          </a:prstGeom>
        </p:spPr>
      </p:pic>
    </p:spTree>
    <p:extLst>
      <p:ext uri="{BB962C8B-B14F-4D97-AF65-F5344CB8AC3E}">
        <p14:creationId xmlns:p14="http://schemas.microsoft.com/office/powerpoint/2010/main" val="161524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Events</a:t>
            </a:r>
            <a:r>
              <a:rPr lang="he-IL" dirty="0" smtClean="0"/>
              <a:t> - ממשק</a:t>
            </a:r>
            <a:endParaRPr lang="en-US" dirty="0"/>
          </a:p>
        </p:txBody>
      </p:sp>
      <p:pic>
        <p:nvPicPr>
          <p:cNvPr id="4" name="Picture 3"/>
          <p:cNvPicPr>
            <a:picLocks noChangeAspect="1"/>
          </p:cNvPicPr>
          <p:nvPr/>
        </p:nvPicPr>
        <p:blipFill>
          <a:blip r:embed="rId2"/>
          <a:stretch>
            <a:fillRect/>
          </a:stretch>
        </p:blipFill>
        <p:spPr>
          <a:xfrm>
            <a:off x="2676988" y="2224552"/>
            <a:ext cx="8701497" cy="2157878"/>
          </a:xfrm>
          <a:prstGeom prst="rect">
            <a:avLst/>
          </a:prstGeom>
        </p:spPr>
      </p:pic>
    </p:spTree>
    <p:extLst>
      <p:ext uri="{BB962C8B-B14F-4D97-AF65-F5344CB8AC3E}">
        <p14:creationId xmlns:p14="http://schemas.microsoft.com/office/powerpoint/2010/main" val="42565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779" y="122664"/>
            <a:ext cx="8596668" cy="925551"/>
          </a:xfrm>
        </p:spPr>
        <p:txBody>
          <a:bodyPr/>
          <a:lstStyle/>
          <a:p>
            <a:r>
              <a:rPr lang="en-US" dirty="0" smtClean="0"/>
              <a:t>Class Diagram</a:t>
            </a:r>
            <a:r>
              <a:rPr lang="he-IL" dirty="0" smtClean="0"/>
              <a:t> - כולל</a:t>
            </a:r>
            <a:endParaRPr lang="en-US" dirty="0"/>
          </a:p>
        </p:txBody>
      </p:sp>
      <p:pic>
        <p:nvPicPr>
          <p:cNvPr id="4" name="Picture 3"/>
          <p:cNvPicPr>
            <a:picLocks noChangeAspect="1"/>
          </p:cNvPicPr>
          <p:nvPr/>
        </p:nvPicPr>
        <p:blipFill>
          <a:blip r:embed="rId2"/>
          <a:stretch>
            <a:fillRect/>
          </a:stretch>
        </p:blipFill>
        <p:spPr>
          <a:xfrm>
            <a:off x="957727" y="882340"/>
            <a:ext cx="10544175" cy="5829300"/>
          </a:xfrm>
          <a:prstGeom prst="rect">
            <a:avLst/>
          </a:prstGeom>
        </p:spPr>
      </p:pic>
    </p:spTree>
    <p:extLst>
      <p:ext uri="{BB962C8B-B14F-4D97-AF65-F5344CB8AC3E}">
        <p14:creationId xmlns:p14="http://schemas.microsoft.com/office/powerpoint/2010/main" val="198946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635619"/>
            <a:ext cx="8596668" cy="925551"/>
          </a:xfrm>
        </p:spPr>
        <p:txBody>
          <a:bodyPr/>
          <a:lstStyle/>
          <a:p>
            <a:r>
              <a:rPr lang="he-IL" dirty="0" smtClean="0"/>
              <a:t>סיכום: שימוש ב-</a:t>
            </a:r>
            <a:r>
              <a:rPr lang="en-US" dirty="0" smtClean="0"/>
              <a:t>MVC</a:t>
            </a:r>
            <a:endParaRPr lang="en-US" dirty="0"/>
          </a:p>
        </p:txBody>
      </p:sp>
      <p:sp>
        <p:nvSpPr>
          <p:cNvPr id="3" name="Content Placeholder 2"/>
          <p:cNvSpPr>
            <a:spLocks noGrp="1"/>
          </p:cNvSpPr>
          <p:nvPr>
            <p:ph idx="1"/>
          </p:nvPr>
        </p:nvSpPr>
        <p:spPr>
          <a:xfrm>
            <a:off x="2759009" y="1471959"/>
            <a:ext cx="8596668" cy="4795025"/>
          </a:xfrm>
        </p:spPr>
        <p:txBody>
          <a:bodyPr>
            <a:normAutofit/>
          </a:bodyPr>
          <a:lstStyle/>
          <a:p>
            <a:pPr marL="0" indent="0">
              <a:buNone/>
            </a:pPr>
            <a:r>
              <a:rPr lang="he-IL" sz="2400" dirty="0" smtClean="0"/>
              <a:t>יתרונות:</a:t>
            </a:r>
          </a:p>
          <a:p>
            <a:r>
              <a:rPr lang="he-IL" sz="2400" dirty="0" smtClean="0"/>
              <a:t>צימוד נמוך בין ה-</a:t>
            </a:r>
            <a:r>
              <a:rPr lang="en-US" sz="2400" dirty="0" smtClean="0"/>
              <a:t>Model</a:t>
            </a:r>
            <a:r>
              <a:rPr lang="he-IL" sz="2400" dirty="0" smtClean="0"/>
              <a:t> ל-</a:t>
            </a:r>
            <a:r>
              <a:rPr lang="en-US" sz="2400" dirty="0" smtClean="0"/>
              <a:t>View</a:t>
            </a:r>
            <a:endParaRPr lang="he-IL" sz="2400" dirty="0" smtClean="0"/>
          </a:p>
          <a:p>
            <a:r>
              <a:rPr lang="he-IL" sz="2400" dirty="0" smtClean="0"/>
              <a:t>עיצוב המערכת מובן וברור</a:t>
            </a:r>
          </a:p>
          <a:p>
            <a:r>
              <a:rPr lang="he-IL" sz="2400" dirty="0" smtClean="0"/>
              <a:t>יעילות מודולרית - אפשרות הוספה והחסרה של רכיבים ללא תלות</a:t>
            </a:r>
          </a:p>
          <a:p>
            <a:r>
              <a:rPr lang="he-IL" sz="2400" dirty="0" smtClean="0"/>
              <a:t>אפשרות פיתוח של שני החלקים בנפרד</a:t>
            </a:r>
          </a:p>
          <a:p>
            <a:r>
              <a:rPr lang="he-IL" sz="2400" dirty="0" smtClean="0"/>
              <a:t>אפשרות הצגה של מספר </a:t>
            </a:r>
            <a:r>
              <a:rPr lang="en-US" sz="2400" dirty="0" smtClean="0"/>
              <a:t>Views</a:t>
            </a:r>
            <a:r>
              <a:rPr lang="he-IL" sz="2400" dirty="0" smtClean="0"/>
              <a:t> בלתי תלויים</a:t>
            </a:r>
          </a:p>
          <a:p>
            <a:pPr marL="0" indent="0">
              <a:spcBef>
                <a:spcPts val="2400"/>
              </a:spcBef>
              <a:buNone/>
            </a:pPr>
            <a:r>
              <a:rPr lang="he-IL" sz="2400" dirty="0" smtClean="0"/>
              <a:t>חסרונות:</a:t>
            </a:r>
          </a:p>
          <a:p>
            <a:r>
              <a:rPr lang="he-IL" sz="2400" dirty="0" smtClean="0"/>
              <a:t>יותר מחלקות, יותר קוד</a:t>
            </a:r>
          </a:p>
          <a:p>
            <a:r>
              <a:rPr lang="he-IL" sz="2400" dirty="0" smtClean="0"/>
              <a:t>דורש הבנה גבוהה של המערכת</a:t>
            </a:r>
            <a:endParaRPr lang="en-US" sz="2400" dirty="0"/>
          </a:p>
        </p:txBody>
      </p:sp>
    </p:spTree>
    <p:extLst>
      <p:ext uri="{BB962C8B-B14F-4D97-AF65-F5344CB8AC3E}">
        <p14:creationId xmlns:p14="http://schemas.microsoft.com/office/powerpoint/2010/main" val="205396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he-IL" dirty="0" smtClean="0"/>
              <a:t>קצת על </a:t>
            </a:r>
            <a:r>
              <a:rPr lang="en-US" dirty="0" smtClean="0"/>
              <a:t>MVC</a:t>
            </a:r>
            <a:endParaRPr lang="en-US" dirty="0"/>
          </a:p>
        </p:txBody>
      </p:sp>
      <p:sp>
        <p:nvSpPr>
          <p:cNvPr id="3" name="Content Placeholder 2"/>
          <p:cNvSpPr>
            <a:spLocks noGrp="1"/>
          </p:cNvSpPr>
          <p:nvPr>
            <p:ph idx="1"/>
          </p:nvPr>
        </p:nvSpPr>
        <p:spPr>
          <a:xfrm>
            <a:off x="2881672" y="1918011"/>
            <a:ext cx="8596668" cy="4054960"/>
          </a:xfrm>
        </p:spPr>
        <p:txBody>
          <a:bodyPr>
            <a:normAutofit/>
          </a:bodyPr>
          <a:lstStyle/>
          <a:p>
            <a:pPr marL="0" indent="0">
              <a:buNone/>
            </a:pPr>
            <a:r>
              <a:rPr lang="he-IL" sz="2400" dirty="0" smtClean="0"/>
              <a:t>תבנית ה-</a:t>
            </a:r>
            <a:r>
              <a:rPr lang="en-US" sz="2400" dirty="0" smtClean="0"/>
              <a:t>Model-View-Controller</a:t>
            </a:r>
            <a:r>
              <a:rPr lang="he-IL" sz="2400" dirty="0" smtClean="0"/>
              <a:t> היא </a:t>
            </a:r>
            <a:r>
              <a:rPr lang="he-IL" sz="2400" dirty="0"/>
              <a:t>תבנית עיצוב בהנדסת תוכנה המשמשת להפשטת יישום כלשהו. התבנית מתארת טכניקה לחלוקת היישום לשלושה חלקים, מודל, מבט ובקר, המחוברים ביניהם בצימוד רפוי מונחה אירועים. בדרך זו, התלות הדדית בין ממשק המשתמש לשאר חלקי התוכנה פוחתת, ואת החלקים השונים ניתן לפתח באופן בלתי-תלוי. בנוסף, קל יותר לתחזק את התוכנה וכן לעשות שימוש חוזר בחלקי היישום שהופרדו.</a:t>
            </a:r>
            <a:endParaRPr lang="en-US" sz="2400" dirty="0"/>
          </a:p>
        </p:txBody>
      </p:sp>
    </p:spTree>
    <p:extLst>
      <p:ext uri="{BB962C8B-B14F-4D97-AF65-F5344CB8AC3E}">
        <p14:creationId xmlns:p14="http://schemas.microsoft.com/office/powerpoint/2010/main" val="74909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7789" y="407018"/>
            <a:ext cx="8596668" cy="925551"/>
          </a:xfrm>
        </p:spPr>
        <p:txBody>
          <a:bodyPr/>
          <a:lstStyle/>
          <a:p>
            <a:r>
              <a:rPr lang="he-IL" dirty="0" smtClean="0"/>
              <a:t>כך זה נראה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77" y="869793"/>
            <a:ext cx="4907359" cy="48501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499" y="256775"/>
            <a:ext cx="3001588" cy="1800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7230" y="1795346"/>
            <a:ext cx="2725252" cy="436421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9080" y="2306259"/>
            <a:ext cx="2782425" cy="4364214"/>
          </a:xfrm>
          <a:prstGeom prst="rect">
            <a:avLst/>
          </a:prstGeom>
        </p:spPr>
      </p:pic>
    </p:spTree>
    <p:extLst>
      <p:ext uri="{BB962C8B-B14F-4D97-AF65-F5344CB8AC3E}">
        <p14:creationId xmlns:p14="http://schemas.microsoft.com/office/powerpoint/2010/main" val="206881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normAutofit/>
          </a:bodyPr>
          <a:lstStyle/>
          <a:p>
            <a:r>
              <a:rPr lang="he-IL" dirty="0" smtClean="0"/>
              <a:t>מטרת הסמינר</a:t>
            </a:r>
            <a:endParaRPr lang="en-US" dirty="0"/>
          </a:p>
        </p:txBody>
      </p:sp>
      <p:sp>
        <p:nvSpPr>
          <p:cNvPr id="3" name="Content Placeholder 2"/>
          <p:cNvSpPr>
            <a:spLocks noGrp="1"/>
          </p:cNvSpPr>
          <p:nvPr>
            <p:ph idx="1"/>
          </p:nvPr>
        </p:nvSpPr>
        <p:spPr>
          <a:xfrm>
            <a:off x="3612995" y="1795346"/>
            <a:ext cx="7865345" cy="4505093"/>
          </a:xfrm>
        </p:spPr>
        <p:txBody>
          <a:bodyPr>
            <a:normAutofit/>
          </a:bodyPr>
          <a:lstStyle/>
          <a:p>
            <a:pPr marL="0" indent="0">
              <a:buNone/>
            </a:pPr>
            <a:r>
              <a:rPr lang="he-IL" sz="2400" dirty="0" smtClean="0"/>
              <a:t>המטרה היא לקחת משחק </a:t>
            </a:r>
            <a:r>
              <a:rPr lang="en-US" sz="2400" dirty="0" smtClean="0"/>
              <a:t>Pong</a:t>
            </a:r>
            <a:r>
              <a:rPr lang="he-IL" sz="2400" dirty="0" smtClean="0"/>
              <a:t> אשר בניתי בעבר ב-</a:t>
            </a:r>
            <a:r>
              <a:rPr lang="en-US" sz="2400" dirty="0" smtClean="0"/>
              <a:t>Java</a:t>
            </a:r>
            <a:r>
              <a:rPr lang="he-IL" sz="2400" dirty="0" smtClean="0"/>
              <a:t> באמצעות </a:t>
            </a:r>
            <a:r>
              <a:rPr lang="en-US" sz="2400" dirty="0" smtClean="0"/>
              <a:t>Swing</a:t>
            </a:r>
            <a:r>
              <a:rPr lang="he-IL" sz="2400" dirty="0" smtClean="0"/>
              <a:t>, ולהפוך את הממשק </a:t>
            </a:r>
            <a:r>
              <a:rPr lang="en-US" sz="2400" dirty="0" smtClean="0"/>
              <a:t>GUI</a:t>
            </a:r>
            <a:r>
              <a:rPr lang="he-IL" sz="2400" dirty="0" smtClean="0"/>
              <a:t> ל-</a:t>
            </a:r>
            <a:r>
              <a:rPr lang="en-US" sz="2400" dirty="0" smtClean="0"/>
              <a:t>JavaFX</a:t>
            </a:r>
            <a:r>
              <a:rPr lang="he-IL" sz="2400" dirty="0" smtClean="0"/>
              <a:t>, ולשלב בו </a:t>
            </a:r>
            <a:r>
              <a:rPr lang="en-US" sz="2400" dirty="0" smtClean="0"/>
              <a:t>Design Pattern</a:t>
            </a:r>
            <a:r>
              <a:rPr lang="he-IL" sz="2400" dirty="0" smtClean="0"/>
              <a:t> של </a:t>
            </a:r>
            <a:r>
              <a:rPr lang="en-US" sz="2400" dirty="0" smtClean="0"/>
              <a:t>MVC</a:t>
            </a:r>
            <a:r>
              <a:rPr lang="he-IL" sz="2400" dirty="0" smtClean="0"/>
              <a:t>.</a:t>
            </a:r>
          </a:p>
          <a:p>
            <a:pPr marL="0" indent="0">
              <a:buNone/>
            </a:pPr>
            <a:r>
              <a:rPr lang="he-IL" sz="2400" dirty="0" smtClean="0"/>
              <a:t>השימוש ב-</a:t>
            </a:r>
            <a:r>
              <a:rPr lang="en-US" sz="2400" dirty="0" smtClean="0"/>
              <a:t>MVC</a:t>
            </a:r>
            <a:r>
              <a:rPr lang="he-IL" sz="2400" dirty="0" smtClean="0"/>
              <a:t> אמור להעניק לתוכנית אפשרות להריץ </a:t>
            </a:r>
            <a:r>
              <a:rPr lang="he-IL" sz="2400" u="sng" dirty="0" smtClean="0"/>
              <a:t>מספר </a:t>
            </a:r>
            <a:r>
              <a:rPr lang="en-US" sz="2400" u="sng" dirty="0" smtClean="0"/>
              <a:t>Views</a:t>
            </a:r>
            <a:r>
              <a:rPr lang="he-IL" sz="2400" dirty="0" smtClean="0"/>
              <a:t> שרוצים במקביל, אשר אינם תלויים אחד בשני, ושיהיה </a:t>
            </a:r>
            <a:r>
              <a:rPr lang="en-US" sz="2400" u="sng" dirty="0" smtClean="0"/>
              <a:t>Model</a:t>
            </a:r>
            <a:r>
              <a:rPr lang="he-IL" sz="2400" u="sng" dirty="0" smtClean="0"/>
              <a:t> אחד</a:t>
            </a:r>
            <a:r>
              <a:rPr lang="he-IL" sz="2400" dirty="0" smtClean="0"/>
              <a:t> שישמור את הנתונים של כולם.</a:t>
            </a:r>
          </a:p>
          <a:p>
            <a:pPr marL="0" indent="0">
              <a:buNone/>
            </a:pPr>
            <a:r>
              <a:rPr lang="he-IL" sz="2400" u="sng" dirty="0" smtClean="0"/>
              <a:t>כל האירועים המתרחשים בין ה-</a:t>
            </a:r>
            <a:r>
              <a:rPr lang="en-US" sz="2400" u="sng" dirty="0" smtClean="0"/>
              <a:t>Model</a:t>
            </a:r>
            <a:r>
              <a:rPr lang="he-IL" sz="2400" u="sng" dirty="0" smtClean="0"/>
              <a:t> ל-</a:t>
            </a:r>
            <a:r>
              <a:rPr lang="en-US" sz="2400" u="sng" dirty="0" smtClean="0"/>
              <a:t>Views</a:t>
            </a:r>
            <a:r>
              <a:rPr lang="he-IL" sz="2400" u="sng" dirty="0" smtClean="0"/>
              <a:t> יעברו אך ורק דרך ה-</a:t>
            </a:r>
            <a:r>
              <a:rPr lang="en-US" sz="2400" u="sng" dirty="0" smtClean="0"/>
              <a:t>Controller</a:t>
            </a:r>
            <a:r>
              <a:rPr lang="he-IL" sz="2400" u="sng" dirty="0" smtClean="0"/>
              <a:t>, ולא יהיה ביניהם קשר ישיר.</a:t>
            </a:r>
          </a:p>
          <a:p>
            <a:pPr marL="0" indent="0">
              <a:buNone/>
            </a:pPr>
            <a:r>
              <a:rPr lang="he-IL" sz="2400" dirty="0" smtClean="0"/>
              <a:t>דרך זו תיצור צימוד נמוך בין ה-</a:t>
            </a:r>
            <a:r>
              <a:rPr lang="en-US" sz="2400" dirty="0" smtClean="0"/>
              <a:t>Model</a:t>
            </a:r>
            <a:r>
              <a:rPr lang="he-IL" sz="2400" dirty="0" smtClean="0"/>
              <a:t> ל-</a:t>
            </a:r>
            <a:r>
              <a:rPr lang="en-US" sz="2400" dirty="0" smtClean="0"/>
              <a:t>View</a:t>
            </a:r>
            <a:r>
              <a:rPr lang="he-IL" sz="2400" dirty="0" smtClean="0"/>
              <a:t>, ותאפשר גמישות בביצוע שינויים בכל אחד מהם, בלי שיגרום לשינויים באחר.</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68" y="2087857"/>
            <a:ext cx="2476846" cy="3715268"/>
          </a:xfrm>
          <a:prstGeom prst="rect">
            <a:avLst/>
          </a:prstGeom>
        </p:spPr>
      </p:pic>
    </p:spTree>
    <p:extLst>
      <p:ext uri="{BB962C8B-B14F-4D97-AF65-F5344CB8AC3E}">
        <p14:creationId xmlns:p14="http://schemas.microsoft.com/office/powerpoint/2010/main" val="52981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he-IL" dirty="0" smtClean="0"/>
              <a:t>מבנה כללי</a:t>
            </a:r>
            <a:endParaRPr lang="en-US" dirty="0"/>
          </a:p>
        </p:txBody>
      </p:sp>
      <p:sp>
        <p:nvSpPr>
          <p:cNvPr id="3" name="Content Placeholder 2"/>
          <p:cNvSpPr>
            <a:spLocks noGrp="1"/>
          </p:cNvSpPr>
          <p:nvPr>
            <p:ph idx="1"/>
          </p:nvPr>
        </p:nvSpPr>
        <p:spPr>
          <a:xfrm>
            <a:off x="2732049" y="1795346"/>
            <a:ext cx="8746291" cy="4438186"/>
          </a:xfrm>
        </p:spPr>
        <p:txBody>
          <a:bodyPr>
            <a:normAutofit/>
          </a:bodyPr>
          <a:lstStyle/>
          <a:p>
            <a:r>
              <a:rPr lang="en-US" sz="2400" dirty="0" smtClean="0"/>
              <a:t>PongMvcJavaFX</a:t>
            </a:r>
            <a:endParaRPr lang="he-IL" sz="2400" dirty="0"/>
          </a:p>
          <a:p>
            <a:pPr marL="800100" lvl="2" indent="0">
              <a:buNone/>
            </a:pPr>
            <a:r>
              <a:rPr lang="he-IL" sz="2000" dirty="0" smtClean="0"/>
              <a:t>המחלקה הראשית ממנה מריצים את התוכנית. ניתן להוסיף </a:t>
            </a:r>
            <a:r>
              <a:rPr lang="en-US" sz="2000" dirty="0" smtClean="0"/>
              <a:t>Model</a:t>
            </a:r>
            <a:r>
              <a:rPr lang="he-IL" sz="2000" dirty="0" smtClean="0"/>
              <a:t> אחד, ולאחר מכן כמה </a:t>
            </a:r>
            <a:r>
              <a:rPr lang="en-US" sz="2000" dirty="0" smtClean="0"/>
              <a:t>Views</a:t>
            </a:r>
            <a:r>
              <a:rPr lang="he-IL" sz="2000" dirty="0" smtClean="0"/>
              <a:t> שרוצים.</a:t>
            </a:r>
          </a:p>
          <a:p>
            <a:r>
              <a:rPr lang="en-US" sz="2400" dirty="0" smtClean="0"/>
              <a:t>PongEvents</a:t>
            </a:r>
            <a:endParaRPr lang="he-IL" sz="2200" dirty="0"/>
          </a:p>
          <a:p>
            <a:pPr marL="800100" lvl="2" indent="0">
              <a:buNone/>
            </a:pPr>
            <a:r>
              <a:rPr lang="he-IL" sz="2000" dirty="0" smtClean="0"/>
              <a:t>ממשק המכיל את סוגי האירועים שעלולים להתרחש בין ה-</a:t>
            </a:r>
            <a:r>
              <a:rPr lang="en-US" sz="2000" dirty="0" smtClean="0"/>
              <a:t>Model</a:t>
            </a:r>
            <a:r>
              <a:rPr lang="he-IL" sz="2000" dirty="0" smtClean="0"/>
              <a:t> ל-</a:t>
            </a:r>
            <a:r>
              <a:rPr lang="en-US" sz="2000" dirty="0" smtClean="0"/>
              <a:t>View</a:t>
            </a:r>
            <a:r>
              <a:rPr lang="he-IL" sz="2000" dirty="0" smtClean="0"/>
              <a:t>, ואת מצבי המשחק.</a:t>
            </a:r>
          </a:p>
          <a:p>
            <a:r>
              <a:rPr lang="en-US" sz="2400" dirty="0" smtClean="0"/>
              <a:t>PongModel</a:t>
            </a:r>
            <a:endParaRPr lang="he-IL" sz="2400" dirty="0" smtClean="0"/>
          </a:p>
          <a:p>
            <a:pPr marL="800100" lvl="2" indent="0">
              <a:buNone/>
            </a:pPr>
            <a:r>
              <a:rPr lang="he-IL" sz="2000" dirty="0" smtClean="0"/>
              <a:t>ה-</a:t>
            </a:r>
            <a:r>
              <a:rPr lang="en-US" sz="2000" dirty="0" smtClean="0"/>
              <a:t>Model</a:t>
            </a:r>
            <a:r>
              <a:rPr lang="he-IL" sz="2000" dirty="0" smtClean="0"/>
              <a:t> של התוכנית</a:t>
            </a:r>
            <a:endParaRPr lang="he-IL" sz="2000" dirty="0"/>
          </a:p>
          <a:p>
            <a:r>
              <a:rPr lang="en-US" sz="2400" dirty="0" smtClean="0"/>
              <a:t>PongModelUI</a:t>
            </a:r>
            <a:endParaRPr lang="he-IL" sz="2400" dirty="0" smtClean="0"/>
          </a:p>
          <a:p>
            <a:pPr marL="800100" lvl="2" indent="0">
              <a:buNone/>
            </a:pPr>
            <a:r>
              <a:rPr lang="he-IL" sz="2000" dirty="0" smtClean="0"/>
              <a:t>המחלקת </a:t>
            </a:r>
            <a:r>
              <a:rPr lang="en-US" sz="2000" dirty="0" smtClean="0"/>
              <a:t>GUI</a:t>
            </a:r>
            <a:r>
              <a:rPr lang="he-IL" sz="2000" dirty="0" smtClean="0"/>
              <a:t> של ה-</a:t>
            </a:r>
            <a:r>
              <a:rPr lang="en-US" sz="2000" dirty="0" smtClean="0"/>
              <a:t>Model</a:t>
            </a:r>
            <a:endParaRPr lang="he-IL"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58" y="1897220"/>
            <a:ext cx="2248214" cy="3286584"/>
          </a:xfrm>
          <a:prstGeom prst="rect">
            <a:avLst/>
          </a:prstGeom>
        </p:spPr>
      </p:pic>
    </p:spTree>
    <p:extLst>
      <p:ext uri="{BB962C8B-B14F-4D97-AF65-F5344CB8AC3E}">
        <p14:creationId xmlns:p14="http://schemas.microsoft.com/office/powerpoint/2010/main" val="62050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he-IL" dirty="0" smtClean="0"/>
              <a:t>מבנה כללי - המשך</a:t>
            </a:r>
            <a:endParaRPr lang="en-US" dirty="0"/>
          </a:p>
        </p:txBody>
      </p:sp>
      <p:sp>
        <p:nvSpPr>
          <p:cNvPr id="3" name="Content Placeholder 2"/>
          <p:cNvSpPr>
            <a:spLocks noGrp="1"/>
          </p:cNvSpPr>
          <p:nvPr>
            <p:ph idx="1"/>
          </p:nvPr>
        </p:nvSpPr>
        <p:spPr>
          <a:xfrm>
            <a:off x="2787805" y="1795346"/>
            <a:ext cx="8690536" cy="4438186"/>
          </a:xfrm>
        </p:spPr>
        <p:txBody>
          <a:bodyPr>
            <a:normAutofit/>
          </a:bodyPr>
          <a:lstStyle/>
          <a:p>
            <a:r>
              <a:rPr lang="en-US" sz="2400" dirty="0" smtClean="0"/>
              <a:t>PongController</a:t>
            </a:r>
            <a:endParaRPr lang="he-IL" sz="2400" dirty="0"/>
          </a:p>
          <a:p>
            <a:pPr marL="800100" lvl="2" indent="0">
              <a:buNone/>
            </a:pPr>
            <a:r>
              <a:rPr lang="he-IL" sz="2000" dirty="0" smtClean="0"/>
              <a:t>מחלקת ה-</a:t>
            </a:r>
            <a:r>
              <a:rPr lang="en-US" sz="2000" dirty="0" smtClean="0"/>
              <a:t>Controller</a:t>
            </a:r>
            <a:r>
              <a:rPr lang="he-IL" sz="2000" dirty="0" smtClean="0"/>
              <a:t>, ללא </a:t>
            </a:r>
            <a:r>
              <a:rPr lang="en-US" sz="2000" dirty="0" smtClean="0"/>
              <a:t>GUI</a:t>
            </a:r>
            <a:r>
              <a:rPr lang="he-IL" sz="2000" dirty="0" smtClean="0"/>
              <a:t>, המקשרת בין ה-</a:t>
            </a:r>
            <a:r>
              <a:rPr lang="en-US" sz="2000" dirty="0" smtClean="0"/>
              <a:t>Model</a:t>
            </a:r>
            <a:r>
              <a:rPr lang="he-IL" sz="2000" dirty="0" smtClean="0"/>
              <a:t> ל-</a:t>
            </a:r>
            <a:r>
              <a:rPr lang="en-US" sz="2000" dirty="0" smtClean="0"/>
              <a:t>View</a:t>
            </a:r>
            <a:endParaRPr lang="he-IL" sz="2000" dirty="0" smtClean="0"/>
          </a:p>
          <a:p>
            <a:r>
              <a:rPr lang="en-US" sz="2400" dirty="0" smtClean="0"/>
              <a:t>PongView</a:t>
            </a:r>
            <a:endParaRPr lang="he-IL" sz="2200" dirty="0"/>
          </a:p>
          <a:p>
            <a:pPr marL="800100" lvl="2" indent="0">
              <a:buNone/>
            </a:pPr>
            <a:r>
              <a:rPr lang="he-IL" sz="2000" dirty="0" smtClean="0"/>
              <a:t>ממשק ה-</a:t>
            </a:r>
            <a:r>
              <a:rPr lang="en-US" sz="2000" dirty="0" smtClean="0"/>
              <a:t>View</a:t>
            </a:r>
            <a:r>
              <a:rPr lang="he-IL" sz="2000" dirty="0" smtClean="0"/>
              <a:t> שמולו עובדים, המגדיר לכל </a:t>
            </a:r>
            <a:r>
              <a:rPr lang="en-US" sz="2000" dirty="0" smtClean="0"/>
              <a:t>View</a:t>
            </a:r>
            <a:r>
              <a:rPr lang="he-IL" sz="2000" dirty="0" smtClean="0"/>
              <a:t> מהן המטודות שעליו לממש</a:t>
            </a:r>
          </a:p>
          <a:p>
            <a:r>
              <a:rPr lang="en-US" sz="2400" dirty="0"/>
              <a:t>PongViewJavaFX</a:t>
            </a:r>
            <a:endParaRPr lang="he-IL" sz="2400" dirty="0" smtClean="0"/>
          </a:p>
          <a:p>
            <a:pPr marL="800100" lvl="2" indent="0">
              <a:buNone/>
            </a:pPr>
            <a:r>
              <a:rPr lang="he-IL" sz="2000" dirty="0" smtClean="0"/>
              <a:t>מחלקת ה-</a:t>
            </a:r>
            <a:r>
              <a:rPr lang="en-US" sz="2000" dirty="0" smtClean="0"/>
              <a:t>View</a:t>
            </a:r>
            <a:r>
              <a:rPr lang="he-IL" sz="2000" dirty="0" smtClean="0"/>
              <a:t> של ה-</a:t>
            </a:r>
            <a:r>
              <a:rPr lang="en-US" sz="2000" dirty="0" smtClean="0"/>
              <a:t>JavaFX</a:t>
            </a:r>
            <a:endParaRPr lang="he-IL" sz="2000" dirty="0"/>
          </a:p>
          <a:p>
            <a:r>
              <a:rPr lang="en-US" sz="2400" dirty="0" smtClean="0"/>
              <a:t>GameData</a:t>
            </a:r>
            <a:endParaRPr lang="he-IL" sz="2400" dirty="0" smtClean="0"/>
          </a:p>
          <a:p>
            <a:pPr marL="800100" lvl="2" indent="0">
              <a:buNone/>
            </a:pPr>
            <a:r>
              <a:rPr lang="he-IL" sz="2000" dirty="0" smtClean="0"/>
              <a:t>מחלקה המחזיקה את הנתונים של משחק בודד</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91" y="1897220"/>
            <a:ext cx="2248214" cy="3286584"/>
          </a:xfrm>
          <a:prstGeom prst="rect">
            <a:avLst/>
          </a:prstGeom>
        </p:spPr>
      </p:pic>
    </p:spTree>
    <p:extLst>
      <p:ext uri="{BB962C8B-B14F-4D97-AF65-F5344CB8AC3E}">
        <p14:creationId xmlns:p14="http://schemas.microsoft.com/office/powerpoint/2010/main" val="77618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he-IL" dirty="0" smtClean="0"/>
              <a:t>מבט על – </a:t>
            </a:r>
            <a:r>
              <a:rPr lang="en-US" dirty="0" smtClean="0"/>
              <a:t>Class Diagram</a:t>
            </a:r>
            <a:endParaRPr lang="en-US" dirty="0"/>
          </a:p>
        </p:txBody>
      </p:sp>
      <p:pic>
        <p:nvPicPr>
          <p:cNvPr id="9" name="Picture 8"/>
          <p:cNvPicPr>
            <a:picLocks noChangeAspect="1"/>
          </p:cNvPicPr>
          <p:nvPr/>
        </p:nvPicPr>
        <p:blipFill>
          <a:blip r:embed="rId2"/>
          <a:stretch>
            <a:fillRect/>
          </a:stretch>
        </p:blipFill>
        <p:spPr>
          <a:xfrm>
            <a:off x="749221" y="2018370"/>
            <a:ext cx="10861983" cy="3389971"/>
          </a:xfrm>
          <a:prstGeom prst="rect">
            <a:avLst/>
          </a:prstGeom>
        </p:spPr>
      </p:pic>
    </p:spTree>
    <p:extLst>
      <p:ext uri="{BB962C8B-B14F-4D97-AF65-F5344CB8AC3E}">
        <p14:creationId xmlns:p14="http://schemas.microsoft.com/office/powerpoint/2010/main" val="213817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smtClean="0"/>
              <a:t>Controller</a:t>
            </a:r>
            <a:endParaRPr lang="en-US" dirty="0"/>
          </a:p>
        </p:txBody>
      </p:sp>
      <p:sp>
        <p:nvSpPr>
          <p:cNvPr id="3" name="Content Placeholder 2"/>
          <p:cNvSpPr>
            <a:spLocks noGrp="1"/>
          </p:cNvSpPr>
          <p:nvPr>
            <p:ph idx="1"/>
          </p:nvPr>
        </p:nvSpPr>
        <p:spPr>
          <a:xfrm>
            <a:off x="7415561" y="1947655"/>
            <a:ext cx="3962418" cy="3739467"/>
          </a:xfrm>
        </p:spPr>
        <p:txBody>
          <a:bodyPr>
            <a:normAutofit/>
          </a:bodyPr>
          <a:lstStyle/>
          <a:p>
            <a:pPr marL="0" indent="0">
              <a:spcBef>
                <a:spcPts val="0"/>
              </a:spcBef>
              <a:buNone/>
            </a:pPr>
            <a:r>
              <a:rPr lang="he-IL" sz="2400" dirty="0" smtClean="0"/>
              <a:t>כאשר התוכנית מתחילה, </a:t>
            </a:r>
          </a:p>
          <a:p>
            <a:pPr marL="0" indent="0">
              <a:spcBef>
                <a:spcPts val="0"/>
              </a:spcBef>
              <a:buNone/>
            </a:pPr>
            <a:r>
              <a:rPr lang="he-IL" sz="2400" dirty="0" smtClean="0"/>
              <a:t>ה-</a:t>
            </a:r>
            <a:r>
              <a:rPr lang="en-US" sz="2400" dirty="0" smtClean="0"/>
              <a:t>Controller</a:t>
            </a:r>
            <a:r>
              <a:rPr lang="he-IL" sz="2400" dirty="0" smtClean="0"/>
              <a:t> נוצר אוטומטית.</a:t>
            </a:r>
          </a:p>
          <a:p>
            <a:pPr marL="0" indent="0">
              <a:buNone/>
            </a:pPr>
            <a:r>
              <a:rPr lang="he-IL" sz="2400" dirty="0" smtClean="0"/>
              <a:t>הוא מחזיק:</a:t>
            </a:r>
          </a:p>
          <a:p>
            <a:r>
              <a:rPr lang="he-IL" sz="2400" dirty="0" smtClean="0"/>
              <a:t>שדה של מודל אחד</a:t>
            </a:r>
          </a:p>
          <a:p>
            <a:r>
              <a:rPr lang="en-US" sz="2400" dirty="0" smtClean="0"/>
              <a:t>Map</a:t>
            </a:r>
            <a:r>
              <a:rPr lang="he-IL" sz="2400" dirty="0" smtClean="0"/>
              <a:t> של </a:t>
            </a:r>
            <a:r>
              <a:rPr lang="en-US" sz="2400" dirty="0" smtClean="0"/>
              <a:t>Views</a:t>
            </a:r>
            <a:endParaRPr lang="he-IL" sz="2400" dirty="0" smtClean="0"/>
          </a:p>
          <a:p>
            <a:r>
              <a:rPr lang="en-US" sz="2400" dirty="0" smtClean="0"/>
              <a:t>Map</a:t>
            </a:r>
            <a:r>
              <a:rPr lang="he-IL" sz="2400" dirty="0" smtClean="0"/>
              <a:t> של </a:t>
            </a:r>
            <a:r>
              <a:rPr lang="en-US" sz="2400" dirty="0" smtClean="0"/>
              <a:t>Listeners</a:t>
            </a:r>
            <a:endParaRPr lang="he-IL" sz="2400" dirty="0" smtClean="0"/>
          </a:p>
        </p:txBody>
      </p:sp>
      <p:pic>
        <p:nvPicPr>
          <p:cNvPr id="4" name="Picture 3"/>
          <p:cNvPicPr>
            <a:picLocks noChangeAspect="1"/>
          </p:cNvPicPr>
          <p:nvPr/>
        </p:nvPicPr>
        <p:blipFill>
          <a:blip r:embed="rId2"/>
          <a:stretch>
            <a:fillRect/>
          </a:stretch>
        </p:blipFill>
        <p:spPr>
          <a:xfrm>
            <a:off x="714838" y="1490729"/>
            <a:ext cx="6343538" cy="4523313"/>
          </a:xfrm>
          <a:prstGeom prst="rect">
            <a:avLst/>
          </a:prstGeom>
        </p:spPr>
      </p:pic>
    </p:spTree>
    <p:extLst>
      <p:ext uri="{BB962C8B-B14F-4D97-AF65-F5344CB8AC3E}">
        <p14:creationId xmlns:p14="http://schemas.microsoft.com/office/powerpoint/2010/main" val="369554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a:t>Controller</a:t>
            </a:r>
          </a:p>
        </p:txBody>
      </p:sp>
      <p:pic>
        <p:nvPicPr>
          <p:cNvPr id="4" name="Picture 3"/>
          <p:cNvPicPr>
            <a:picLocks noChangeAspect="1"/>
          </p:cNvPicPr>
          <p:nvPr/>
        </p:nvPicPr>
        <p:blipFill>
          <a:blip r:embed="rId2"/>
          <a:stretch>
            <a:fillRect/>
          </a:stretch>
        </p:blipFill>
        <p:spPr>
          <a:xfrm>
            <a:off x="786735" y="1332570"/>
            <a:ext cx="6761261" cy="4944172"/>
          </a:xfrm>
          <a:prstGeom prst="rect">
            <a:avLst/>
          </a:prstGeom>
        </p:spPr>
      </p:pic>
      <p:sp>
        <p:nvSpPr>
          <p:cNvPr id="5" name="Content Placeholder 2"/>
          <p:cNvSpPr>
            <a:spLocks noGrp="1"/>
          </p:cNvSpPr>
          <p:nvPr>
            <p:ph idx="1"/>
          </p:nvPr>
        </p:nvSpPr>
        <p:spPr>
          <a:xfrm>
            <a:off x="7347964" y="1795346"/>
            <a:ext cx="3962418" cy="3739467"/>
          </a:xfrm>
        </p:spPr>
        <p:txBody>
          <a:bodyPr>
            <a:normAutofit/>
          </a:bodyPr>
          <a:lstStyle/>
          <a:p>
            <a:pPr marL="0" indent="0">
              <a:spcBef>
                <a:spcPts val="0"/>
              </a:spcBef>
              <a:buNone/>
            </a:pPr>
            <a:r>
              <a:rPr lang="he-IL" sz="2400" dirty="0" smtClean="0"/>
              <a:t>הוספה, החסרה, וטיפול</a:t>
            </a:r>
          </a:p>
          <a:p>
            <a:pPr marL="0" indent="0">
              <a:spcBef>
                <a:spcPts val="0"/>
              </a:spcBef>
              <a:buNone/>
            </a:pPr>
            <a:r>
              <a:rPr lang="he-IL" sz="2400" dirty="0" smtClean="0"/>
              <a:t>ב-</a:t>
            </a:r>
            <a:r>
              <a:rPr lang="en-US" sz="2400" dirty="0" smtClean="0"/>
              <a:t> Listeners</a:t>
            </a:r>
            <a:endParaRPr lang="he-IL" sz="2400" dirty="0" smtClean="0"/>
          </a:p>
        </p:txBody>
      </p:sp>
    </p:spTree>
    <p:extLst>
      <p:ext uri="{BB962C8B-B14F-4D97-AF65-F5344CB8AC3E}">
        <p14:creationId xmlns:p14="http://schemas.microsoft.com/office/powerpoint/2010/main" val="159134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672" y="869795"/>
            <a:ext cx="8596668" cy="925551"/>
          </a:xfrm>
        </p:spPr>
        <p:txBody>
          <a:bodyPr/>
          <a:lstStyle/>
          <a:p>
            <a:r>
              <a:rPr lang="en-US" dirty="0"/>
              <a:t>Controller</a:t>
            </a:r>
          </a:p>
        </p:txBody>
      </p:sp>
      <p:sp>
        <p:nvSpPr>
          <p:cNvPr id="3" name="Content Placeholder 2"/>
          <p:cNvSpPr>
            <a:spLocks noGrp="1"/>
          </p:cNvSpPr>
          <p:nvPr>
            <p:ph idx="1"/>
          </p:nvPr>
        </p:nvSpPr>
        <p:spPr>
          <a:xfrm>
            <a:off x="2419815" y="1918011"/>
            <a:ext cx="9058525" cy="4054960"/>
          </a:xfrm>
        </p:spPr>
        <p:txBody>
          <a:bodyPr>
            <a:normAutofit/>
          </a:bodyPr>
          <a:lstStyle/>
          <a:p>
            <a:pPr marL="0" indent="0">
              <a:lnSpc>
                <a:spcPct val="150000"/>
              </a:lnSpc>
              <a:buNone/>
            </a:pPr>
            <a:r>
              <a:rPr lang="he-IL" sz="2400" dirty="0" smtClean="0"/>
              <a:t>בכל הנוגע ל-</a:t>
            </a:r>
            <a:r>
              <a:rPr lang="en-US" sz="2400" dirty="0" smtClean="0"/>
              <a:t>Views</a:t>
            </a:r>
            <a:r>
              <a:rPr lang="he-IL" sz="2400" dirty="0" smtClean="0"/>
              <a:t>, ה-</a:t>
            </a:r>
            <a:r>
              <a:rPr lang="en-US" sz="2400" dirty="0" smtClean="0"/>
              <a:t>Controller</a:t>
            </a:r>
            <a:r>
              <a:rPr lang="he-IL" sz="2400" dirty="0" smtClean="0"/>
              <a:t> עובד אך ורק מול ממשק</a:t>
            </a:r>
          </a:p>
          <a:p>
            <a:pPr marL="0" indent="0">
              <a:lnSpc>
                <a:spcPct val="150000"/>
              </a:lnSpc>
              <a:spcBef>
                <a:spcPts val="0"/>
              </a:spcBef>
              <a:buNone/>
            </a:pPr>
            <a:r>
              <a:rPr lang="he-IL" sz="2400" dirty="0" smtClean="0"/>
              <a:t>ה-</a:t>
            </a:r>
            <a:r>
              <a:rPr lang="en-US" sz="2400" dirty="0" smtClean="0"/>
              <a:t>PongView</a:t>
            </a:r>
            <a:r>
              <a:rPr lang="he-IL" sz="2400" dirty="0" smtClean="0"/>
              <a:t>, מה שלא מגביל אותנו לעבוד רק עם ה-</a:t>
            </a:r>
            <a:r>
              <a:rPr lang="en-US" sz="2400" dirty="0" smtClean="0"/>
              <a:t>View</a:t>
            </a:r>
            <a:r>
              <a:rPr lang="he-IL" sz="2400" dirty="0" smtClean="0"/>
              <a:t> של </a:t>
            </a:r>
            <a:r>
              <a:rPr lang="en-US" sz="2400" dirty="0" smtClean="0"/>
              <a:t>JavaFX</a:t>
            </a:r>
            <a:r>
              <a:rPr lang="he-IL" sz="2400" dirty="0" smtClean="0"/>
              <a:t>,</a:t>
            </a:r>
            <a:r>
              <a:rPr lang="he-IL" sz="2400" dirty="0"/>
              <a:t> </a:t>
            </a:r>
            <a:r>
              <a:rPr lang="he-IL" sz="2400" dirty="0" smtClean="0"/>
              <a:t>אלא נוכל לממש</a:t>
            </a:r>
            <a:r>
              <a:rPr lang="he-IL" sz="2400" dirty="0"/>
              <a:t> בעתיד</a:t>
            </a:r>
            <a:r>
              <a:rPr lang="he-IL" sz="2400" dirty="0" smtClean="0"/>
              <a:t> כל מחלקה של </a:t>
            </a:r>
            <a:r>
              <a:rPr lang="en-US" sz="2400" dirty="0" smtClean="0"/>
              <a:t>View</a:t>
            </a:r>
            <a:r>
              <a:rPr lang="he-IL" sz="2400" dirty="0" smtClean="0"/>
              <a:t> שנרצה בתוכנית, ואם נממש בו את ממשק ה-</a:t>
            </a:r>
            <a:r>
              <a:rPr lang="en-US" sz="2400" dirty="0" smtClean="0"/>
              <a:t>PongView</a:t>
            </a:r>
            <a:r>
              <a:rPr lang="he-IL" sz="2400" dirty="0" smtClean="0"/>
              <a:t>, הוא יתממשק אוטומטית עם ה-</a:t>
            </a:r>
            <a:r>
              <a:rPr lang="en-US" sz="2400" dirty="0" smtClean="0"/>
              <a:t>Controller</a:t>
            </a:r>
            <a:r>
              <a:rPr lang="he-IL" sz="2400" dirty="0"/>
              <a:t>.</a:t>
            </a:r>
          </a:p>
        </p:txBody>
      </p:sp>
    </p:spTree>
    <p:extLst>
      <p:ext uri="{BB962C8B-B14F-4D97-AF65-F5344CB8AC3E}">
        <p14:creationId xmlns:p14="http://schemas.microsoft.com/office/powerpoint/2010/main" val="180016570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309</TotalTime>
  <Words>538</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Gisha</vt:lpstr>
      <vt:lpstr>Trebuchet MS</vt:lpstr>
      <vt:lpstr>Wingdings 3</vt:lpstr>
      <vt:lpstr>Facet</vt:lpstr>
      <vt:lpstr>סמינר בהנדסת תוכנה</vt:lpstr>
      <vt:lpstr>קצת על MVC</vt:lpstr>
      <vt:lpstr>מטרת הסמינר</vt:lpstr>
      <vt:lpstr>מבנה כללי</vt:lpstr>
      <vt:lpstr>מבנה כללי - המשך</vt:lpstr>
      <vt:lpstr>מבט על – Class Diagram</vt:lpstr>
      <vt:lpstr>Controller</vt:lpstr>
      <vt:lpstr>Controller</vt:lpstr>
      <vt:lpstr>Controller</vt:lpstr>
      <vt:lpstr>Model</vt:lpstr>
      <vt:lpstr>Model</vt:lpstr>
      <vt:lpstr>View - ממשק</vt:lpstr>
      <vt:lpstr>View</vt:lpstr>
      <vt:lpstr>View</vt:lpstr>
      <vt:lpstr>View</vt:lpstr>
      <vt:lpstr>View</vt:lpstr>
      <vt:lpstr>Events - ממשק</vt:lpstr>
      <vt:lpstr>Class Diagram - כולל</vt:lpstr>
      <vt:lpstr>סיכום: שימוש ב-MVC</vt:lpstr>
      <vt:lpstr>כך זה נראה</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Ariel Levin</dc:creator>
  <cp:lastModifiedBy>Ariel Levin</cp:lastModifiedBy>
  <cp:revision>78</cp:revision>
  <dcterms:created xsi:type="dcterms:W3CDTF">2015-05-28T14:06:00Z</dcterms:created>
  <dcterms:modified xsi:type="dcterms:W3CDTF">2015-05-29T16:43:21Z</dcterms:modified>
</cp:coreProperties>
</file>