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  <p:sldMasterId id="2147483689" r:id="rId2"/>
  </p:sldMasterIdLst>
  <p:sldIdLst>
    <p:sldId id="272" r:id="rId3"/>
    <p:sldId id="258" r:id="rId4"/>
    <p:sldId id="311" r:id="rId5"/>
    <p:sldId id="299" r:id="rId6"/>
    <p:sldId id="302" r:id="rId7"/>
    <p:sldId id="300" r:id="rId8"/>
    <p:sldId id="314" r:id="rId9"/>
    <p:sldId id="303" r:id="rId10"/>
    <p:sldId id="315" r:id="rId11"/>
    <p:sldId id="319" r:id="rId12"/>
    <p:sldId id="318" r:id="rId13"/>
    <p:sldId id="316" r:id="rId14"/>
    <p:sldId id="320" r:id="rId15"/>
    <p:sldId id="321" r:id="rId16"/>
    <p:sldId id="322" r:id="rId17"/>
    <p:sldId id="317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1" autoAdjust="0"/>
    <p:restoredTop sz="94660"/>
  </p:normalViewPr>
  <p:slideViewPr>
    <p:cSldViewPr snapToGrid="0">
      <p:cViewPr>
        <p:scale>
          <a:sx n="75" d="100"/>
          <a:sy n="75" d="100"/>
        </p:scale>
        <p:origin x="1380" y="7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theme" Target="theme/them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2CAE8-F96C-2073-F240-58D203F6C5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1EB685-326D-BF42-9FA8-DBE7935C18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FF85AA-C6B6-0176-2899-9F67F75EF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2D2F7-C59B-439F-B03C-257D9A32161C}" type="datetimeFigureOut">
              <a:rPr lang="es-AR" smtClean="0"/>
              <a:t>16/9/2025</a:t>
            </a:fld>
            <a:endParaRPr lang="es-A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C410E-519D-A66F-8517-ECEA92DAA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178098-6905-38A5-2A92-7B8EF03C0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DB4EF-8AAB-4728-A203-8AC0BA1D2BE2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696016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2849B-77FF-B592-8B81-2ADB83092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D5CF35-3FFF-F18B-D276-F529BBA221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4BEB8B-6C04-26AB-F180-6CD7ECAA1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2D2F7-C59B-439F-B03C-257D9A32161C}" type="datetimeFigureOut">
              <a:rPr lang="es-AR" smtClean="0"/>
              <a:t>16/9/2025</a:t>
            </a:fld>
            <a:endParaRPr lang="es-A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2BCD26-286F-8DC9-43D7-33C5C590E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F0F16-7C99-D58C-332F-B187B34FE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DB4EF-8AAB-4728-A203-8AC0BA1D2BE2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1161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C04AE7-2DDE-AA65-7363-FAD6D319D7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DC4506-C37F-F669-CD59-B47698E4A0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A95F10-AFE3-C119-8A0A-9B2B6C9D1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2D2F7-C59B-439F-B03C-257D9A32161C}" type="datetimeFigureOut">
              <a:rPr lang="es-AR" smtClean="0"/>
              <a:t>16/9/2025</a:t>
            </a:fld>
            <a:endParaRPr lang="es-A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1FCA6-2B6E-5E0A-F23F-096416428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EADA82-AC26-4449-C984-042CD6089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DB4EF-8AAB-4728-A203-8AC0BA1D2BE2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433445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F2CAE8-F96C-2073-F240-58D203F6C5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1EB685-326D-BF42-9FA8-DBE7935C18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1655763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FF85AA-C6B6-0176-2899-9F67F75EF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2D2F7-C59B-439F-B03C-257D9A32161C}" type="datetimeFigureOut">
              <a:rPr lang="es-AR" smtClean="0"/>
              <a:t>16/9/2025</a:t>
            </a:fld>
            <a:endParaRPr lang="es-A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C410E-519D-A66F-8517-ECEA92DAA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178098-6905-38A5-2A92-7B8EF03C03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DB4EF-8AAB-4728-A203-8AC0BA1D2BE2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476636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6353A-37A7-58CF-A687-D1CF48A75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F41C46-B13F-16C2-3B05-07A88B8118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7FA4F7-2220-1A06-27AD-7ED8577E3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2D2F7-C59B-439F-B03C-257D9A32161C}" type="datetimeFigureOut">
              <a:rPr lang="es-AR" smtClean="0"/>
              <a:t>16/9/2025</a:t>
            </a:fld>
            <a:endParaRPr lang="es-A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A5E456-18D3-896F-C7F9-A488CF309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08697D-55E0-8496-47FD-7EA0985AE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DB4EF-8AAB-4728-A203-8AC0BA1D2BE2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722563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10602-D645-3AC9-9D19-3BAE5D284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E7C6A8-E18E-4D78-6829-F17C18A0E1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238FC0-3BC1-4B02-9BB8-9344FDF98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2D2F7-C59B-439F-B03C-257D9A32161C}" type="datetimeFigureOut">
              <a:rPr lang="es-AR" smtClean="0"/>
              <a:t>16/9/2025</a:t>
            </a:fld>
            <a:endParaRPr lang="es-A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02EE21-A18C-0927-6F02-94D3D8F12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4F4FC6-31D8-7275-D2E7-4F770DDE9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DB4EF-8AAB-4728-A203-8AC0BA1D2BE2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7990966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04C46-1B00-5B94-3721-63A4F4857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F03A7-B709-5735-AF7C-85D945817E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A1BB35-6E58-1F96-C5FE-D3A75FC399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216884-F52F-3F58-3B4D-49697AED0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2D2F7-C59B-439F-B03C-257D9A32161C}" type="datetimeFigureOut">
              <a:rPr lang="es-AR" smtClean="0"/>
              <a:t>16/9/2025</a:t>
            </a:fld>
            <a:endParaRPr lang="es-A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6616FB-FD18-83FB-7A68-1E8097CE1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EDD934-FB1E-FB03-E67F-9809309BE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DB4EF-8AAB-4728-A203-8AC0BA1D2BE2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3826335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5E958-2E17-5607-49A1-575BDD97F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B7E781-2C4F-F7B9-E5CA-A3DC8837AB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87D54C-D6D8-B2AE-02B4-26A098B648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4B8E0E-11D3-4D36-043D-B49B87F3FA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E35950-F75A-AA3A-4AF0-66F45AD694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91E08D-C26C-59A1-6FE9-AA8C8091C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2D2F7-C59B-439F-B03C-257D9A32161C}" type="datetimeFigureOut">
              <a:rPr lang="es-AR" smtClean="0"/>
              <a:t>16/9/2025</a:t>
            </a:fld>
            <a:endParaRPr lang="es-A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2C3A60-0BA8-FF38-B149-4F1F0F056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826058-518A-296C-918E-A0C41BD0A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DB4EF-8AAB-4728-A203-8AC0BA1D2BE2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3213211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C1B68-1736-5B50-9CCC-021213727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8465D7-CED5-23FB-E4F9-A65D3CFD6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2D2F7-C59B-439F-B03C-257D9A32161C}" type="datetimeFigureOut">
              <a:rPr lang="es-AR" smtClean="0"/>
              <a:t>16/9/2025</a:t>
            </a:fld>
            <a:endParaRPr lang="es-A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06A6FC-015A-BB34-E99A-AF820495D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D3C009-7EC5-4010-6B33-0B1850B5E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DB4EF-8AAB-4728-A203-8AC0BA1D2BE2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056189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77172F-3DC6-BD6D-96A2-D14D84D93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2D2F7-C59B-439F-B03C-257D9A32161C}" type="datetimeFigureOut">
              <a:rPr lang="es-AR" smtClean="0"/>
              <a:t>16/9/2025</a:t>
            </a:fld>
            <a:endParaRPr lang="es-A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C9EFAD-AACE-C45F-F625-CCB5E7C4F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32E250-4659-7CEF-132F-F775A0065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DB4EF-8AAB-4728-A203-8AC0BA1D2BE2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43213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42E55-49CC-5FEF-4CA5-E54436E27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EDB36-73A9-7816-73DA-2C1CF58DB6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ED33F-CFA9-7CBC-6BAA-C41B034DFA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F387B9-C74E-056C-22A8-21D6D776F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2D2F7-C59B-439F-B03C-257D9A32161C}" type="datetimeFigureOut">
              <a:rPr lang="es-AR" smtClean="0"/>
              <a:t>16/9/2025</a:t>
            </a:fld>
            <a:endParaRPr lang="es-A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1F53D4-B0C6-F375-1496-CD603553C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2992E1-5AB8-9249-1452-186F660E2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DB4EF-8AAB-4728-A203-8AC0BA1D2BE2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06148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6353A-37A7-58CF-A687-D1CF48A75F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F41C46-B13F-16C2-3B05-07A88B8118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7FA4F7-2220-1A06-27AD-7ED8577E3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2D2F7-C59B-439F-B03C-257D9A32161C}" type="datetimeFigureOut">
              <a:rPr lang="es-AR" smtClean="0"/>
              <a:t>16/9/2025</a:t>
            </a:fld>
            <a:endParaRPr lang="es-A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A5E456-18D3-896F-C7F9-A488CF309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08697D-55E0-8496-47FD-7EA0985AE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DB4EF-8AAB-4728-A203-8AC0BA1D2BE2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650768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9D1F9-6386-2F14-87DD-A02B226C8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39F339-3325-FC35-E15E-14B1384F65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847418-1674-C966-8EC8-CE0909B7B1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300F7E-4333-91A7-4EAD-F9235C297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2D2F7-C59B-439F-B03C-257D9A32161C}" type="datetimeFigureOut">
              <a:rPr lang="es-AR" smtClean="0"/>
              <a:t>16/9/2025</a:t>
            </a:fld>
            <a:endParaRPr lang="es-A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D98764-76BA-8E32-8021-B71FA568B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0DD4C3-603E-69BD-9424-87C09AE6D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DB4EF-8AAB-4728-A203-8AC0BA1D2BE2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8528319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2849B-77FF-B592-8B81-2ADB83092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D5CF35-3FFF-F18B-D276-F529BBA221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4BEB8B-6C04-26AB-F180-6CD7ECAA1A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2D2F7-C59B-439F-B03C-257D9A32161C}" type="datetimeFigureOut">
              <a:rPr lang="es-AR" smtClean="0"/>
              <a:t>16/9/2025</a:t>
            </a:fld>
            <a:endParaRPr lang="es-A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2BCD26-286F-8DC9-43D7-33C5C590E4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2F0F16-7C99-D58C-332F-B187B34FE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DB4EF-8AAB-4728-A203-8AC0BA1D2BE2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7034364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C04AE7-2DDE-AA65-7363-FAD6D319D70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6"/>
            <a:ext cx="2628900" cy="581183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DC4506-C37F-F669-CD59-B47698E4A0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6"/>
            <a:ext cx="7734300" cy="581183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A95F10-AFE3-C119-8A0A-9B2B6C9D15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2D2F7-C59B-439F-B03C-257D9A32161C}" type="datetimeFigureOut">
              <a:rPr lang="es-AR" smtClean="0"/>
              <a:t>16/9/2025</a:t>
            </a:fld>
            <a:endParaRPr lang="es-A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1FCA6-2B6E-5E0A-F23F-096416428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EADA82-AC26-4449-C984-042CD6089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DB4EF-8AAB-4728-A203-8AC0BA1D2BE2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583923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10602-D645-3AC9-9D19-3BAE5D2840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E7C6A8-E18E-4D78-6829-F17C18A0E1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238FC0-3BC1-4B02-9BB8-9344FDF98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2D2F7-C59B-439F-B03C-257D9A32161C}" type="datetimeFigureOut">
              <a:rPr lang="es-AR" smtClean="0"/>
              <a:t>16/9/2025</a:t>
            </a:fld>
            <a:endParaRPr lang="es-A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02EE21-A18C-0927-6F02-94D3D8F129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4F4FC6-31D8-7275-D2E7-4F770DDE9A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DB4EF-8AAB-4728-A203-8AC0BA1D2BE2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83695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04C46-1B00-5B94-3721-63A4F48578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7F03A7-B709-5735-AF7C-85D945817E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A1BB35-6E58-1F96-C5FE-D3A75FC399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216884-F52F-3F58-3B4D-49697AED00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2D2F7-C59B-439F-B03C-257D9A32161C}" type="datetimeFigureOut">
              <a:rPr lang="es-AR" smtClean="0"/>
              <a:t>16/9/2025</a:t>
            </a:fld>
            <a:endParaRPr lang="es-A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6616FB-FD18-83FB-7A68-1E8097CE1E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EDD934-FB1E-FB03-E67F-9809309BEB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DB4EF-8AAB-4728-A203-8AC0BA1D2BE2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245503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5E958-2E17-5607-49A1-575BDD97F5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B7E781-2C4F-F7B9-E5CA-A3DC8837AB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87D54C-D6D8-B2AE-02B4-26A098B648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4B8E0E-11D3-4D36-043D-B49B87F3FA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4E35950-F75A-AA3A-4AF0-66F45AD694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091E08D-C26C-59A1-6FE9-AA8C8091C5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2D2F7-C59B-439F-B03C-257D9A32161C}" type="datetimeFigureOut">
              <a:rPr lang="es-AR" smtClean="0"/>
              <a:t>16/9/2025</a:t>
            </a:fld>
            <a:endParaRPr lang="es-A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2C3A60-0BA8-FF38-B149-4F1F0F0560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826058-518A-296C-918E-A0C41BD0A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DB4EF-8AAB-4728-A203-8AC0BA1D2BE2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039568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CC1B68-1736-5B50-9CCC-021213727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A8465D7-CED5-23FB-E4F9-A65D3CFD6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2D2F7-C59B-439F-B03C-257D9A32161C}" type="datetimeFigureOut">
              <a:rPr lang="es-AR" smtClean="0"/>
              <a:t>16/9/2025</a:t>
            </a:fld>
            <a:endParaRPr lang="es-A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06A6FC-015A-BB34-E99A-AF820495D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D3C009-7EC5-4010-6B33-0B1850B5E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DB4EF-8AAB-4728-A203-8AC0BA1D2BE2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846342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77172F-3DC6-BD6D-96A2-D14D84D93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2D2F7-C59B-439F-B03C-257D9A32161C}" type="datetimeFigureOut">
              <a:rPr lang="es-AR" smtClean="0"/>
              <a:t>16/9/2025</a:t>
            </a:fld>
            <a:endParaRPr lang="es-A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C9EFAD-AACE-C45F-F625-CCB5E7C4F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32E250-4659-7CEF-132F-F775A0065C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DB4EF-8AAB-4728-A203-8AC0BA1D2BE2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75385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42E55-49CC-5FEF-4CA5-E54436E27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AEDB36-73A9-7816-73DA-2C1CF58DB6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ED33F-CFA9-7CBC-6BAA-C41B034DFA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F387B9-C74E-056C-22A8-21D6D776F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2D2F7-C59B-439F-B03C-257D9A32161C}" type="datetimeFigureOut">
              <a:rPr lang="es-AR" smtClean="0"/>
              <a:t>16/9/2025</a:t>
            </a:fld>
            <a:endParaRPr lang="es-A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1F53D4-B0C6-F375-1496-CD603553C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2992E1-5AB8-9249-1452-186F660E2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DB4EF-8AAB-4728-A203-8AC0BA1D2BE2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737219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29D1F9-6386-2F14-87DD-A02B226C8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39F339-3325-FC35-E15E-14B1384F65D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C847418-1674-C966-8EC8-CE0909B7B1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300F7E-4333-91A7-4EAD-F9235C297D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62D2F7-C59B-439F-B03C-257D9A32161C}" type="datetimeFigureOut">
              <a:rPr lang="es-AR" smtClean="0"/>
              <a:t>16/9/2025</a:t>
            </a:fld>
            <a:endParaRPr lang="es-A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D98764-76BA-8E32-8021-B71FA568B3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0DD4C3-603E-69BD-9424-87C09AE6D1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EDB4EF-8AAB-4728-A203-8AC0BA1D2BE2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401232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4060D5-61DB-3807-D335-042917A4F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D7D887-ECD3-E332-3382-46688822DE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36CF68-C4DE-14A6-FA5F-CEF08F20EC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562D2F7-C59B-439F-B03C-257D9A32161C}" type="datetimeFigureOut">
              <a:rPr lang="es-AR" smtClean="0"/>
              <a:t>16/9/2025</a:t>
            </a:fld>
            <a:endParaRPr lang="es-A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4DC3C9-B55F-9104-7762-E1D3C01F00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39A71E-2F9F-227A-46BD-3910CE8FE5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6EDB4EF-8AAB-4728-A203-8AC0BA1D2BE2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20984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04060D5-61DB-3807-D335-042917A4F0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D7D887-ECD3-E332-3382-46688822DE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36CF68-C4DE-14A6-FA5F-CEF08F20EC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562D2F7-C59B-439F-B03C-257D9A32161C}" type="datetimeFigureOut">
              <a:rPr lang="es-AR" smtClean="0"/>
              <a:t>16/9/2025</a:t>
            </a:fld>
            <a:endParaRPr lang="es-A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4DC3C9-B55F-9104-7762-E1D3C01F00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39A71E-2F9F-227A-46BD-3910CE8FE5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6EDB4EF-8AAB-4728-A203-8AC0BA1D2BE2}" type="slidenum">
              <a:rPr lang="es-AR" smtClean="0"/>
              <a:t>‹#›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192377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1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1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3.xml"/><Relationship Id="rId1" Type="http://schemas.openxmlformats.org/officeDocument/2006/relationships/themeOverride" Target="../theme/themeOverr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17199-DCBE-9F70-2952-EA73498C57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" y="2673689"/>
            <a:ext cx="12191999" cy="1107996"/>
          </a:xfrm>
          <a:noFill/>
          <a:ln>
            <a:noFill/>
          </a:ln>
        </p:spPr>
        <p:txBody>
          <a:bodyPr anchor="ctr">
            <a:normAutofit/>
          </a:bodyPr>
          <a:lstStyle/>
          <a:p>
            <a:pPr algn="ctr"/>
            <a:r>
              <a:rPr lang="es-AR" sz="7200" dirty="0">
                <a:solidFill>
                  <a:schemeClr val="tx1"/>
                </a:solidFill>
              </a:rPr>
              <a:t>Programación II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4300D4-6A6E-6317-2913-BFD93DC3C36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AR" noProof="0" dirty="0"/>
          </a:p>
        </p:txBody>
      </p:sp>
      <p:sp>
        <p:nvSpPr>
          <p:cNvPr id="4" name="object 6">
            <a:extLst>
              <a:ext uri="{FF2B5EF4-FFF2-40B4-BE49-F238E27FC236}">
                <a16:creationId xmlns:a16="http://schemas.microsoft.com/office/drawing/2014/main" id="{242B141A-8437-1B1D-92FD-AFF7934D0B4F}"/>
              </a:ext>
            </a:extLst>
          </p:cNvPr>
          <p:cNvSpPr txBox="1"/>
          <p:nvPr/>
        </p:nvSpPr>
        <p:spPr>
          <a:xfrm>
            <a:off x="2" y="3828981"/>
            <a:ext cx="12191999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ctr">
              <a:spcBef>
                <a:spcPts val="100"/>
              </a:spcBef>
            </a:pPr>
            <a:r>
              <a:rPr lang="es-ES" sz="2800" spc="-35" dirty="0">
                <a:latin typeface="Roboto"/>
                <a:cs typeface="Roboto"/>
              </a:rPr>
              <a:t>Herencia y Composición</a:t>
            </a:r>
            <a:endParaRPr lang="es-AR" sz="2800" dirty="0">
              <a:latin typeface="Roboto"/>
              <a:cs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28019885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>
          <a:extLst>
            <a:ext uri="{FF2B5EF4-FFF2-40B4-BE49-F238E27FC236}">
              <a16:creationId xmlns:a16="http://schemas.microsoft.com/office/drawing/2014/main" id="{F352A486-FFCC-112A-6F50-69336EBF02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7C5160-7079-8C81-698C-5FF5FB2ADD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67579"/>
            <a:ext cx="11430000" cy="520655"/>
          </a:xfrm>
        </p:spPr>
        <p:txBody>
          <a:bodyPr vert="horz" wrap="square" lIns="0" tIns="12700" rIns="0" bIns="0" rtlCol="0" anchor="ctr">
            <a:spAutoFit/>
          </a:bodyPr>
          <a:lstStyle/>
          <a:p>
            <a:pPr marL="889000" algn="ctr" defTabSz="685800">
              <a:lnSpc>
                <a:spcPct val="100000"/>
              </a:lnSpc>
              <a:spcBef>
                <a:spcPts val="100"/>
              </a:spcBef>
            </a:pPr>
            <a:r>
              <a:rPr lang="es-AR" sz="3300" spc="-50" dirty="0"/>
              <a:t>Herencia</a:t>
            </a:r>
            <a:r>
              <a:rPr lang="es-AR" sz="3300" spc="-50"/>
              <a:t>: ejemplos        </a:t>
            </a:r>
            <a:endParaRPr lang="es-AR" sz="3300" spc="-5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DDEDA5E-AC7D-E76B-A946-E6E3816F7A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6400" y="1775526"/>
            <a:ext cx="11430000" cy="4586250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s-ES" sz="2100" b="1" dirty="0">
                <a:latin typeface="Trebuchet MS" panose="020B0603020202020204" pitchFamily="34" charset="0"/>
              </a:rPr>
              <a:t>Ejemplos válidos</a:t>
            </a:r>
            <a:r>
              <a:rPr lang="es-ES" sz="2100" dirty="0">
                <a:latin typeface="Trebuchet MS" panose="020B0603020202020204" pitchFamily="34" charset="0"/>
              </a:rPr>
              <a:t>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s-ES" sz="2100" dirty="0">
                <a:latin typeface="Trebuchet MS" panose="020B0603020202020204" pitchFamily="34" charset="0"/>
              </a:rPr>
              <a:t>	Un Estudiante </a:t>
            </a:r>
            <a:r>
              <a:rPr lang="es-ES" sz="2100" b="1" dirty="0">
                <a:solidFill>
                  <a:srgbClr val="C00000"/>
                </a:solidFill>
                <a:latin typeface="Trebuchet MS" panose="020B0603020202020204" pitchFamily="34" charset="0"/>
              </a:rPr>
              <a:t>ES</a:t>
            </a:r>
            <a:r>
              <a:rPr lang="es-ES" sz="2100" dirty="0">
                <a:latin typeface="Trebuchet MS" panose="020B0603020202020204" pitchFamily="34" charset="0"/>
              </a:rPr>
              <a:t> una Persona </a:t>
            </a:r>
            <a:r>
              <a:rPr lang="es-ES" sz="2100" b="1" dirty="0">
                <a:solidFill>
                  <a:srgbClr val="00B050"/>
                </a:solidFill>
                <a:latin typeface="Trebuchet MS" panose="020B0603020202020204" pitchFamily="34" charset="0"/>
              </a:rPr>
              <a:t>✓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s-ES" sz="2100" dirty="0">
                <a:latin typeface="Trebuchet MS" panose="020B0603020202020204" pitchFamily="34" charset="0"/>
              </a:rPr>
              <a:t>	Un Perro </a:t>
            </a:r>
            <a:r>
              <a:rPr lang="es-ES" sz="2100" b="1" dirty="0">
                <a:solidFill>
                  <a:srgbClr val="C00000"/>
                </a:solidFill>
                <a:latin typeface="Trebuchet MS" panose="020B0603020202020204" pitchFamily="34" charset="0"/>
              </a:rPr>
              <a:t>ES</a:t>
            </a:r>
            <a:r>
              <a:rPr lang="es-ES" sz="2100" dirty="0">
                <a:latin typeface="Trebuchet MS" panose="020B0603020202020204" pitchFamily="34" charset="0"/>
              </a:rPr>
              <a:t> un Animal </a:t>
            </a:r>
            <a:r>
              <a:rPr lang="es-ES" sz="2100" b="1" dirty="0">
                <a:solidFill>
                  <a:srgbClr val="00B050"/>
                </a:solidFill>
                <a:latin typeface="Trebuchet MS" panose="020B0603020202020204" pitchFamily="34" charset="0"/>
              </a:rPr>
              <a:t>✓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s-ES" sz="2100" dirty="0">
                <a:latin typeface="Trebuchet MS" panose="020B0603020202020204" pitchFamily="34" charset="0"/>
              </a:rPr>
              <a:t>	Un Auto </a:t>
            </a:r>
            <a:r>
              <a:rPr lang="es-ES" sz="2100" b="1" dirty="0">
                <a:solidFill>
                  <a:srgbClr val="C00000"/>
                </a:solidFill>
                <a:latin typeface="Trebuchet MS" panose="020B0603020202020204" pitchFamily="34" charset="0"/>
              </a:rPr>
              <a:t>ES</a:t>
            </a:r>
            <a:r>
              <a:rPr lang="es-ES" sz="2100" dirty="0">
                <a:latin typeface="Trebuchet MS" panose="020B0603020202020204" pitchFamily="34" charset="0"/>
              </a:rPr>
              <a:t> un </a:t>
            </a:r>
            <a:r>
              <a:rPr lang="es-ES" sz="2100" dirty="0" err="1">
                <a:latin typeface="Trebuchet MS" panose="020B0603020202020204" pitchFamily="34" charset="0"/>
              </a:rPr>
              <a:t>Vehiculo</a:t>
            </a:r>
            <a:r>
              <a:rPr lang="es-ES" sz="2100" dirty="0">
                <a:latin typeface="Trebuchet MS" panose="020B0603020202020204" pitchFamily="34" charset="0"/>
              </a:rPr>
              <a:t> </a:t>
            </a:r>
            <a:r>
              <a:rPr lang="es-ES" sz="2100" b="1" dirty="0">
                <a:solidFill>
                  <a:srgbClr val="00B050"/>
                </a:solidFill>
                <a:latin typeface="Trebuchet MS" panose="020B0603020202020204" pitchFamily="34" charset="0"/>
              </a:rPr>
              <a:t>✓</a:t>
            </a:r>
          </a:p>
          <a:p>
            <a:pPr marL="0" indent="0">
              <a:lnSpc>
                <a:spcPct val="100000"/>
              </a:lnSpc>
              <a:buNone/>
            </a:pPr>
            <a:endParaRPr lang="es-ES" sz="2100" dirty="0">
              <a:latin typeface="Trebuchet MS" panose="020B0603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s-ES" sz="2100" b="1" dirty="0">
                <a:latin typeface="Trebuchet MS" panose="020B0603020202020204" pitchFamily="34" charset="0"/>
              </a:rPr>
              <a:t>Ejemplos no válidos</a:t>
            </a:r>
            <a:r>
              <a:rPr lang="es-ES" sz="2100" dirty="0">
                <a:latin typeface="Trebuchet MS" panose="020B0603020202020204" pitchFamily="34" charset="0"/>
              </a:rPr>
              <a:t>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s-ES" sz="2100" dirty="0">
                <a:latin typeface="Trebuchet MS" panose="020B0603020202020204" pitchFamily="34" charset="0"/>
              </a:rPr>
              <a:t>	Un Empleado ES una Empresa </a:t>
            </a:r>
            <a:r>
              <a:rPr lang="es-ES" sz="2100" b="1" dirty="0">
                <a:solidFill>
                  <a:srgbClr val="C00000"/>
                </a:solidFill>
                <a:latin typeface="Trebuchet MS" panose="020B0603020202020204" pitchFamily="34" charset="0"/>
              </a:rPr>
              <a:t>✗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s-ES" sz="2100" dirty="0">
                <a:latin typeface="Trebuchet MS" panose="020B0603020202020204" pitchFamily="34" charset="0"/>
              </a:rPr>
              <a:t>		</a:t>
            </a:r>
            <a:r>
              <a:rPr lang="es-ES" sz="2400" dirty="0"/>
              <a:t>(empleado pertenece a una empresa, pero no es un tipo de empresa)</a:t>
            </a:r>
            <a:endParaRPr lang="es-ES" sz="2100" dirty="0">
              <a:latin typeface="Trebuchet MS" panose="020B0603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s-ES" sz="2100" dirty="0">
                <a:latin typeface="Trebuchet MS" panose="020B0603020202020204" pitchFamily="34" charset="0"/>
              </a:rPr>
              <a:t>	Una Rueda ES un Auto </a:t>
            </a:r>
            <a:r>
              <a:rPr lang="es-ES" sz="2100" b="1" dirty="0">
                <a:solidFill>
                  <a:srgbClr val="C00000"/>
                </a:solidFill>
                <a:latin typeface="Trebuchet MS" panose="020B0603020202020204" pitchFamily="34" charset="0"/>
              </a:rPr>
              <a:t>✗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s-ES" sz="2100" dirty="0">
                <a:latin typeface="Trebuchet MS" panose="020B0603020202020204" pitchFamily="34" charset="0"/>
              </a:rPr>
              <a:t>		(una rueda es parte del auto, no un auto en sí)</a:t>
            </a:r>
          </a:p>
        </p:txBody>
      </p:sp>
    </p:spTree>
    <p:extLst>
      <p:ext uri="{BB962C8B-B14F-4D97-AF65-F5344CB8AC3E}">
        <p14:creationId xmlns:p14="http://schemas.microsoft.com/office/powerpoint/2010/main" val="26274337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>
          <a:extLst>
            <a:ext uri="{FF2B5EF4-FFF2-40B4-BE49-F238E27FC236}">
              <a16:creationId xmlns:a16="http://schemas.microsoft.com/office/drawing/2014/main" id="{75265CDF-563D-490A-527F-B72CE3689A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FFE389-6CBC-4694-8FF0-924290EF7F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67579"/>
            <a:ext cx="11430000" cy="520655"/>
          </a:xfrm>
        </p:spPr>
        <p:txBody>
          <a:bodyPr vert="horz" wrap="square" lIns="0" tIns="12700" rIns="0" bIns="0" rtlCol="0" anchor="ctr">
            <a:spAutoFit/>
          </a:bodyPr>
          <a:lstStyle/>
          <a:p>
            <a:pPr marL="889000" algn="ctr" defTabSz="685800">
              <a:lnSpc>
                <a:spcPct val="100000"/>
              </a:lnSpc>
              <a:spcBef>
                <a:spcPts val="100"/>
              </a:spcBef>
            </a:pPr>
            <a:r>
              <a:rPr lang="es-AR" sz="3300" spc="-50" dirty="0"/>
              <a:t>Composición       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E771F7E-D9F9-B36D-62C4-F25CC98728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300" y="1864426"/>
            <a:ext cx="10401300" cy="438751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s-ES" sz="2100" dirty="0">
                <a:latin typeface="Trebuchet MS" panose="020B0603020202020204" pitchFamily="34" charset="0"/>
              </a:rPr>
              <a:t>La </a:t>
            </a:r>
            <a:r>
              <a:rPr lang="es-ES" sz="2100" b="1" dirty="0">
                <a:solidFill>
                  <a:srgbClr val="0070C0"/>
                </a:solidFill>
                <a:latin typeface="Trebuchet MS" panose="020B0603020202020204" pitchFamily="34" charset="0"/>
              </a:rPr>
              <a:t>composición</a:t>
            </a:r>
            <a:r>
              <a:rPr lang="es-ES" sz="2100" dirty="0">
                <a:latin typeface="Trebuchet MS" panose="020B0603020202020204" pitchFamily="34" charset="0"/>
              </a:rPr>
              <a:t> es otro mecanismo de la Programación Orientada a Objetos que se utiliza para la construcción de clases.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s-ES" sz="2100" dirty="0">
                <a:latin typeface="Trebuchet MS" panose="020B0603020202020204" pitchFamily="34" charset="0"/>
              </a:rPr>
              <a:t>No reemplaza ni excluye a la </a:t>
            </a:r>
            <a:r>
              <a:rPr lang="es-ES" sz="2100" b="1" dirty="0">
                <a:latin typeface="Trebuchet MS" panose="020B0603020202020204" pitchFamily="34" charset="0"/>
              </a:rPr>
              <a:t>herencia</a:t>
            </a:r>
            <a:r>
              <a:rPr lang="es-ES" sz="2100" dirty="0">
                <a:latin typeface="Trebuchet MS" panose="020B0603020202020204" pitchFamily="34" charset="0"/>
              </a:rPr>
              <a:t>, ya que en muchos casos ambos mecanismos pueden emplearse de manera complementaria.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s-ES" sz="2100" dirty="0">
                <a:latin typeface="Trebuchet MS" panose="020B0603020202020204" pitchFamily="34" charset="0"/>
              </a:rPr>
              <a:t>La </a:t>
            </a:r>
            <a:r>
              <a:rPr lang="es-ES" sz="2100" b="1" dirty="0">
                <a:solidFill>
                  <a:srgbClr val="0070C0"/>
                </a:solidFill>
                <a:latin typeface="Trebuchet MS" panose="020B0603020202020204" pitchFamily="34" charset="0"/>
              </a:rPr>
              <a:t>composición</a:t>
            </a:r>
            <a:r>
              <a:rPr lang="es-ES" sz="2100" dirty="0">
                <a:latin typeface="Trebuchet MS" panose="020B0603020202020204" pitchFamily="34" charset="0"/>
              </a:rPr>
              <a:t> consiste en </a:t>
            </a:r>
            <a:r>
              <a:rPr lang="es-ES" sz="2100" b="1" dirty="0">
                <a:solidFill>
                  <a:srgbClr val="0070C0"/>
                </a:solidFill>
                <a:latin typeface="Trebuchet MS" panose="020B0603020202020204" pitchFamily="34" charset="0"/>
              </a:rPr>
              <a:t>incluir un objeto de una clase como propiedad dentro de otra clase</a:t>
            </a:r>
            <a:r>
              <a:rPr lang="es-ES" sz="2100" dirty="0">
                <a:latin typeface="Trebuchet MS" panose="020B0603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0597683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>
          <a:extLst>
            <a:ext uri="{FF2B5EF4-FFF2-40B4-BE49-F238E27FC236}">
              <a16:creationId xmlns:a16="http://schemas.microsoft.com/office/drawing/2014/main" id="{C6DB8F61-C96D-9CB6-0AA2-64FD34A047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28F1FD-03B0-18B7-6364-1CF44A51E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67579"/>
            <a:ext cx="11430000" cy="520655"/>
          </a:xfrm>
        </p:spPr>
        <p:txBody>
          <a:bodyPr vert="horz" wrap="square" lIns="0" tIns="12700" rIns="0" bIns="0" rtlCol="0" anchor="ctr">
            <a:spAutoFit/>
          </a:bodyPr>
          <a:lstStyle/>
          <a:p>
            <a:pPr marL="889000" algn="ctr" defTabSz="685800">
              <a:lnSpc>
                <a:spcPct val="100000"/>
              </a:lnSpc>
              <a:spcBef>
                <a:spcPts val="100"/>
              </a:spcBef>
            </a:pPr>
            <a:r>
              <a:rPr lang="es-AR" sz="3300" spc="-50" dirty="0"/>
              <a:t>Composición       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C042E18-EE4D-1648-3BE2-48159634AF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300" y="1739900"/>
            <a:ext cx="10401300" cy="4512044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s-ES" sz="2100" dirty="0">
                <a:latin typeface="Trebuchet MS" panose="020B0603020202020204" pitchFamily="34" charset="0"/>
              </a:rPr>
              <a:t>Ejemplo: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s-ES" sz="2100" dirty="0">
                <a:latin typeface="Trebuchet MS" panose="020B0603020202020204" pitchFamily="34" charset="0"/>
              </a:rPr>
              <a:t>• En la clase </a:t>
            </a:r>
            <a:r>
              <a:rPr lang="es-ES" sz="2100" dirty="0">
                <a:solidFill>
                  <a:srgbClr val="0070C0"/>
                </a:solidFill>
                <a:latin typeface="Trebuchet MS" panose="020B0603020202020204" pitchFamily="34" charset="0"/>
              </a:rPr>
              <a:t>Persona</a:t>
            </a:r>
            <a:r>
              <a:rPr lang="es-ES" sz="2100" dirty="0">
                <a:latin typeface="Trebuchet MS" panose="020B0603020202020204" pitchFamily="34" charset="0"/>
              </a:rPr>
              <a:t> puede definirse una fecha de nacimiento.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s-ES" sz="2100" dirty="0">
                <a:latin typeface="Trebuchet MS" panose="020B0603020202020204" pitchFamily="34" charset="0"/>
              </a:rPr>
              <a:t>• En lugar de guardar día, mes y año directamente, se crea una clase independiente </a:t>
            </a:r>
            <a:r>
              <a:rPr lang="es-ES" sz="2100" dirty="0">
                <a:solidFill>
                  <a:srgbClr val="0070C0"/>
                </a:solidFill>
                <a:latin typeface="Trebuchet MS" panose="020B0603020202020204" pitchFamily="34" charset="0"/>
              </a:rPr>
              <a:t>Fecha</a:t>
            </a:r>
            <a:r>
              <a:rPr lang="es-ES" sz="2100" dirty="0">
                <a:latin typeface="Trebuchet MS" panose="020B0603020202020204" pitchFamily="34" charset="0"/>
              </a:rPr>
              <a:t>.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s-ES" sz="2100" dirty="0">
                <a:latin typeface="Trebuchet MS" panose="020B0603020202020204" pitchFamily="34" charset="0"/>
              </a:rPr>
              <a:t>• </a:t>
            </a:r>
            <a:r>
              <a:rPr lang="es-ES" sz="2100" dirty="0">
                <a:solidFill>
                  <a:srgbClr val="0070C0"/>
                </a:solidFill>
                <a:latin typeface="Trebuchet MS" panose="020B0603020202020204" pitchFamily="34" charset="0"/>
              </a:rPr>
              <a:t>Persona incluirá un objeto de tipo Fecha </a:t>
            </a:r>
            <a:r>
              <a:rPr lang="es-ES" sz="2100" dirty="0">
                <a:latin typeface="Trebuchet MS" panose="020B0603020202020204" pitchFamily="34" charset="0"/>
              </a:rPr>
              <a:t>para representar la fecha de nacimiento.  </a:t>
            </a:r>
          </a:p>
          <a:p>
            <a:pPr marL="0" indent="0">
              <a:lnSpc>
                <a:spcPct val="100000"/>
              </a:lnSpc>
              <a:buNone/>
            </a:pPr>
            <a:endParaRPr lang="es-ES" sz="2100" dirty="0">
              <a:latin typeface="Trebuchet MS" panose="020B0603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s-ES" sz="2100" dirty="0">
                <a:latin typeface="Trebuchet MS" panose="020B0603020202020204" pitchFamily="34" charset="0"/>
              </a:rPr>
              <a:t>Ventajas: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s-ES" sz="2100" dirty="0">
                <a:latin typeface="Trebuchet MS" panose="020B0603020202020204" pitchFamily="34" charset="0"/>
              </a:rPr>
              <a:t>• </a:t>
            </a:r>
            <a:r>
              <a:rPr lang="es-ES" sz="2100" b="1" dirty="0">
                <a:latin typeface="Trebuchet MS" panose="020B0603020202020204" pitchFamily="34" charset="0"/>
              </a:rPr>
              <a:t>Modularidad</a:t>
            </a:r>
            <a:r>
              <a:rPr lang="es-ES" sz="2100" dirty="0">
                <a:latin typeface="Trebuchet MS" panose="020B0603020202020204" pitchFamily="34" charset="0"/>
              </a:rPr>
              <a:t>: cada clase resuelve una única responsabilidad. 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s-ES" sz="2100" dirty="0">
                <a:latin typeface="Trebuchet MS" panose="020B0603020202020204" pitchFamily="34" charset="0"/>
              </a:rPr>
              <a:t>• </a:t>
            </a:r>
            <a:r>
              <a:rPr lang="es-ES" sz="2100" b="1" dirty="0">
                <a:latin typeface="Trebuchet MS" panose="020B0603020202020204" pitchFamily="34" charset="0"/>
              </a:rPr>
              <a:t>Reutilización</a:t>
            </a:r>
            <a:r>
              <a:rPr lang="es-ES" sz="2100" dirty="0">
                <a:latin typeface="Trebuchet MS" panose="020B0603020202020204" pitchFamily="34" charset="0"/>
              </a:rPr>
              <a:t>: la clase Fecha puede usarse en otros contextos además de Persona.</a:t>
            </a:r>
          </a:p>
        </p:txBody>
      </p:sp>
    </p:spTree>
    <p:extLst>
      <p:ext uri="{BB962C8B-B14F-4D97-AF65-F5344CB8AC3E}">
        <p14:creationId xmlns:p14="http://schemas.microsoft.com/office/powerpoint/2010/main" val="27344103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>
          <a:extLst>
            <a:ext uri="{FF2B5EF4-FFF2-40B4-BE49-F238E27FC236}">
              <a16:creationId xmlns:a16="http://schemas.microsoft.com/office/drawing/2014/main" id="{0C0F42ED-A75F-8746-63B4-A70BF5AABA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452CFC-4D2D-3587-2205-9A3DBE04C9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67579"/>
            <a:ext cx="11430000" cy="520655"/>
          </a:xfrm>
        </p:spPr>
        <p:txBody>
          <a:bodyPr vert="horz" wrap="square" lIns="0" tIns="12700" rIns="0" bIns="0" rtlCol="0" anchor="ctr">
            <a:spAutoFit/>
          </a:bodyPr>
          <a:lstStyle/>
          <a:p>
            <a:pPr marL="889000" algn="ctr" defTabSz="685800">
              <a:lnSpc>
                <a:spcPct val="100000"/>
              </a:lnSpc>
              <a:spcBef>
                <a:spcPts val="100"/>
              </a:spcBef>
            </a:pPr>
            <a:r>
              <a:rPr lang="es-AR" sz="3300" spc="-50" dirty="0"/>
              <a:t>Composición        </a:t>
            </a:r>
          </a:p>
        </p:txBody>
      </p:sp>
      <p:sp>
        <p:nvSpPr>
          <p:cNvPr id="6" name="Marcador de contenido 2">
            <a:extLst>
              <a:ext uri="{FF2B5EF4-FFF2-40B4-BE49-F238E27FC236}">
                <a16:creationId xmlns:a16="http://schemas.microsoft.com/office/drawing/2014/main" id="{D07CFF89-448D-6B01-0ECC-CBBAA9159317}"/>
              </a:ext>
            </a:extLst>
          </p:cNvPr>
          <p:cNvSpPr txBox="1">
            <a:spLocks/>
          </p:cNvSpPr>
          <p:nvPr/>
        </p:nvSpPr>
        <p:spPr>
          <a:xfrm>
            <a:off x="3279506" y="2173474"/>
            <a:ext cx="5632988" cy="3472414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425"/>
              </a:lnSpc>
              <a:buNone/>
            </a:pPr>
            <a:r>
              <a:rPr lang="es-ES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s-E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Componente</a:t>
            </a:r>
            <a:r>
              <a:rPr lang="es-E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  <a:buNone/>
            </a:pPr>
            <a:r>
              <a:rPr lang="es-E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// Implementación del componente</a:t>
            </a:r>
            <a:endParaRPr lang="es-E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s-E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>
              <a:lnSpc>
                <a:spcPts val="1425"/>
              </a:lnSpc>
              <a:buNone/>
            </a:pPr>
            <a:endParaRPr lang="es-ES" sz="16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s-ES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s-E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s-ES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Contenedora</a:t>
            </a:r>
            <a:r>
              <a:rPr lang="es-E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  <a:buNone/>
            </a:pPr>
            <a:r>
              <a:rPr lang="es-ES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s-E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:</a:t>
            </a:r>
            <a:endParaRPr lang="es-E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s-E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Componente </a:t>
            </a:r>
            <a:r>
              <a:rPr lang="es-ES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miComponente</a:t>
            </a:r>
            <a:r>
              <a:rPr lang="es-E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s-E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 Composición</a:t>
            </a:r>
            <a:endParaRPr lang="es-E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s-ES" sz="16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s-E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:</a:t>
            </a:r>
            <a:endParaRPr lang="es-E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s-E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// Constructor que puede inicializar el componente</a:t>
            </a:r>
            <a:endParaRPr lang="es-E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s-E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>
              <a:lnSpc>
                <a:spcPts val="1425"/>
              </a:lnSpc>
              <a:buNone/>
            </a:pPr>
            <a:endParaRPr lang="en-US" sz="2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8ED51AE-38CB-87AC-B34E-42C2EB1358D9}"/>
              </a:ext>
            </a:extLst>
          </p:cNvPr>
          <p:cNvSpPr txBox="1"/>
          <p:nvPr/>
        </p:nvSpPr>
        <p:spPr>
          <a:xfrm>
            <a:off x="3279506" y="1546188"/>
            <a:ext cx="60977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dirty="0">
                <a:latin typeface="Trebuchet MS" panose="020B0603020202020204" pitchFamily="34" charset="0"/>
              </a:rPr>
              <a:t>Estructura típica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1330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>
          <a:extLst>
            <a:ext uri="{FF2B5EF4-FFF2-40B4-BE49-F238E27FC236}">
              <a16:creationId xmlns:a16="http://schemas.microsoft.com/office/drawing/2014/main" id="{03C525DF-0D3A-29C5-208B-38C86FDD5B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A432DC-A137-1624-7444-257417FDBD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67579"/>
            <a:ext cx="11430000" cy="520655"/>
          </a:xfrm>
        </p:spPr>
        <p:txBody>
          <a:bodyPr vert="horz" wrap="square" lIns="0" tIns="12700" rIns="0" bIns="0" rtlCol="0" anchor="ctr">
            <a:spAutoFit/>
          </a:bodyPr>
          <a:lstStyle/>
          <a:p>
            <a:pPr marL="889000" algn="ctr" defTabSz="685800">
              <a:lnSpc>
                <a:spcPct val="100000"/>
              </a:lnSpc>
              <a:spcBef>
                <a:spcPts val="100"/>
              </a:spcBef>
            </a:pPr>
            <a:r>
              <a:rPr lang="es-AR" sz="3300" spc="-50" dirty="0"/>
              <a:t>Composición        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13F8FE9-A0BE-61EC-7EFB-87AA6FF7EEE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6354" y="2255559"/>
            <a:ext cx="4059291" cy="1562732"/>
          </a:xfrm>
        </p:spPr>
      </p:pic>
    </p:spTree>
    <p:extLst>
      <p:ext uri="{BB962C8B-B14F-4D97-AF65-F5344CB8AC3E}">
        <p14:creationId xmlns:p14="http://schemas.microsoft.com/office/powerpoint/2010/main" val="28709094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5FC5EA-3B72-F55F-9BB5-24C44892B1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78A9C1C-E9B2-74E2-BE5B-3D8D2AF483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6512" y="1083268"/>
            <a:ext cx="4007388" cy="4691463"/>
          </a:xfrm>
          <a:solidFill>
            <a:schemeClr val="tx1"/>
          </a:solidFill>
        </p:spPr>
        <p:txBody>
          <a:bodyPr>
            <a:no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clsFecha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0000"/>
              </a:lnSpc>
              <a:buNone/>
            </a:pP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sz="16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buNone/>
            </a:pP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_</a:t>
            </a:r>
            <a:r>
              <a:rPr lang="en-US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dia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_</a:t>
            </a:r>
            <a:r>
              <a:rPr lang="en-US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mes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_</a:t>
            </a:r>
            <a:r>
              <a:rPr lang="en-US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anio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  <a:buNone/>
            </a:pP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sz="16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buNone/>
            </a:pP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Constructor</a:t>
            </a:r>
            <a:endParaRPr lang="en-US" sz="16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buNone/>
            </a:pP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Fecha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00000"/>
              </a:lnSpc>
              <a:buNone/>
            </a:pPr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// Getters y setters</a:t>
            </a:r>
            <a:endParaRPr 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buNone/>
            </a:pPr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// ... </a:t>
            </a:r>
            <a:r>
              <a:rPr lang="en-US" sz="16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otros</a:t>
            </a:r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métodos</a:t>
            </a:r>
            <a:endParaRPr 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buNone/>
            </a:pP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mostrar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</a:t>
            </a:r>
            <a:endParaRPr lang="en-US" sz="1600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  <a:buNone/>
            </a:pP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800"/>
              </a:spcAft>
              <a:buNone/>
            </a:pPr>
            <a:endParaRPr lang="es-ES" sz="4800" dirty="0">
              <a:latin typeface="Trebuchet MS" panose="020B0603020202020204" pitchFamily="34" charset="0"/>
            </a:endParaRP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C45CC066-FE95-618D-2385-D9FBC9408615}"/>
              </a:ext>
            </a:extLst>
          </p:cNvPr>
          <p:cNvSpPr txBox="1">
            <a:spLocks/>
          </p:cNvSpPr>
          <p:nvPr/>
        </p:nvSpPr>
        <p:spPr>
          <a:xfrm>
            <a:off x="4699000" y="1083268"/>
            <a:ext cx="7216742" cy="4691464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425"/>
              </a:lnSpc>
              <a:buNone/>
            </a:pPr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Clase base Persona</a:t>
            </a:r>
            <a:endParaRPr 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clsPersona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  <a:buNone/>
            </a:pP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string _</a:t>
            </a:r>
            <a:r>
              <a:rPr lang="en-US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nombre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  <a:buNone/>
            </a:pP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string _</a:t>
            </a:r>
            <a:r>
              <a:rPr lang="en-US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apellido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  <a:buNone/>
            </a:pP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Fecha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_</a:t>
            </a:r>
            <a:r>
              <a:rPr lang="en-US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fechaNacimiento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  <a:buNone/>
            </a:pP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string _</a:t>
            </a:r>
            <a:r>
              <a:rPr lang="en-US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estado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  <a:buNone/>
            </a:pPr>
            <a:b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// Getters</a:t>
            </a:r>
            <a:endParaRPr 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getNombre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{ 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_</a:t>
            </a:r>
            <a:r>
              <a:rPr lang="en-US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nombre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}</a:t>
            </a:r>
          </a:p>
          <a:p>
            <a:pPr>
              <a:lnSpc>
                <a:spcPts val="1425"/>
              </a:lnSpc>
              <a:buNone/>
            </a:pP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getApellido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{ 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_</a:t>
            </a:r>
            <a:r>
              <a:rPr lang="en-US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apellido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}</a:t>
            </a:r>
          </a:p>
          <a:p>
            <a:pPr>
              <a:lnSpc>
                <a:spcPts val="1425"/>
              </a:lnSpc>
              <a:buNone/>
            </a:pP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dirty="0" err="1">
                <a:solidFill>
                  <a:srgbClr val="DCDCAA"/>
                </a:solidFill>
                <a:latin typeface="Consolas" panose="020B0609020204030204" pitchFamily="49" charset="0"/>
              </a:rPr>
              <a:t>Fecha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getFechaNacimiento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{ 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_</a:t>
            </a:r>
            <a:r>
              <a:rPr lang="en-US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fechaNacimiento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}</a:t>
            </a:r>
          </a:p>
          <a:p>
            <a:pPr>
              <a:lnSpc>
                <a:spcPts val="1425"/>
              </a:lnSpc>
              <a:buNone/>
            </a:pP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getEstado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{ 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_</a:t>
            </a:r>
            <a:r>
              <a:rPr lang="en-US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estado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}</a:t>
            </a:r>
          </a:p>
          <a:p>
            <a:pPr>
              <a:lnSpc>
                <a:spcPts val="1425"/>
              </a:lnSpc>
              <a:buNone/>
            </a:pPr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   // ... </a:t>
            </a:r>
            <a:r>
              <a:rPr lang="en-US" sz="16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otros</a:t>
            </a:r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métodos</a:t>
            </a:r>
            <a:endParaRPr 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endParaRPr 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800"/>
              </a:spcAft>
              <a:buFont typeface="Arial" panose="020B0604020202020204" pitchFamily="34" charset="0"/>
              <a:buNone/>
            </a:pPr>
            <a:endParaRPr lang="es-ES" sz="18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50087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>
          <a:extLst>
            <a:ext uri="{FF2B5EF4-FFF2-40B4-BE49-F238E27FC236}">
              <a16:creationId xmlns:a16="http://schemas.microsoft.com/office/drawing/2014/main" id="{CE02FD8E-48D5-4B0D-69BF-476F45B282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B469A4-300A-00B1-A782-B8C42D89F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67579"/>
            <a:ext cx="11430000" cy="520655"/>
          </a:xfrm>
        </p:spPr>
        <p:txBody>
          <a:bodyPr vert="horz" wrap="square" lIns="0" tIns="12700" rIns="0" bIns="0" rtlCol="0" anchor="ctr">
            <a:spAutoFit/>
          </a:bodyPr>
          <a:lstStyle/>
          <a:p>
            <a:pPr marL="889000" algn="ctr" defTabSz="685800">
              <a:lnSpc>
                <a:spcPct val="100000"/>
              </a:lnSpc>
              <a:spcBef>
                <a:spcPts val="100"/>
              </a:spcBef>
            </a:pPr>
            <a:r>
              <a:rPr lang="es-AR" sz="3300" spc="-50" dirty="0"/>
              <a:t>Composición </a:t>
            </a:r>
            <a:r>
              <a:rPr lang="en-US" sz="3300" spc="-50" dirty="0"/>
              <a:t>(</a:t>
            </a:r>
            <a:r>
              <a:rPr lang="en-US" sz="3300" spc="-50" dirty="0" err="1"/>
              <a:t>criterio</a:t>
            </a:r>
            <a:r>
              <a:rPr lang="en-US" sz="3300" spc="-50" dirty="0"/>
              <a:t> de </a:t>
            </a:r>
            <a:r>
              <a:rPr lang="en-US" sz="3300" spc="-50" dirty="0" err="1"/>
              <a:t>uso</a:t>
            </a:r>
            <a:r>
              <a:rPr lang="en-US" sz="3300" spc="-50" dirty="0"/>
              <a:t>)</a:t>
            </a:r>
            <a:r>
              <a:rPr lang="es-AR" sz="3300" spc="-50" dirty="0"/>
              <a:t>       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3912627-E977-853D-0E04-613CF396EA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300" y="1864425"/>
            <a:ext cx="10401300" cy="4004747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s-ES" sz="2100" dirty="0">
                <a:latin typeface="Trebuchet MS" panose="020B0603020202020204" pitchFamily="34" charset="0"/>
              </a:rPr>
              <a:t>Para decidir si es adecuado aplicar el mecanismo de </a:t>
            </a:r>
            <a:r>
              <a:rPr lang="es-ES" sz="2100" b="1" dirty="0">
                <a:solidFill>
                  <a:srgbClr val="0070C0"/>
                </a:solidFill>
                <a:latin typeface="Trebuchet MS" panose="020B0603020202020204" pitchFamily="34" charset="0"/>
              </a:rPr>
              <a:t>composición</a:t>
            </a:r>
            <a:r>
              <a:rPr lang="es-ES" sz="2100" dirty="0">
                <a:latin typeface="Trebuchet MS" panose="020B0603020202020204" pitchFamily="34" charset="0"/>
              </a:rPr>
              <a:t>, puede utilizarse el siguiente criterio:</a:t>
            </a:r>
          </a:p>
          <a:p>
            <a:pPr marL="0" indent="0">
              <a:buNone/>
            </a:pPr>
            <a:endParaRPr lang="es-ES" sz="2100" b="1" dirty="0">
              <a:latin typeface="Trebuchet MS" panose="020B0603020202020204" pitchFamily="34" charset="0"/>
            </a:endParaRPr>
          </a:p>
          <a:p>
            <a:pPr marL="0" indent="0" algn="ctr">
              <a:buNone/>
            </a:pPr>
            <a:r>
              <a:rPr lang="es-ES" sz="2100" b="1" dirty="0">
                <a:latin typeface="Trebuchet MS" panose="020B0603020202020204" pitchFamily="34" charset="0"/>
              </a:rPr>
              <a:t>Usar composición cuando la relación entre clases sea del tipo </a:t>
            </a:r>
            <a:r>
              <a:rPr lang="es-ES" sz="2100" b="1" dirty="0">
                <a:solidFill>
                  <a:srgbClr val="C00000"/>
                </a:solidFill>
                <a:latin typeface="Trebuchet MS" panose="020B0603020202020204" pitchFamily="34" charset="0"/>
              </a:rPr>
              <a:t>TIENE</a:t>
            </a:r>
            <a:r>
              <a:rPr lang="es-ES" sz="2100" b="1" dirty="0">
                <a:latin typeface="Trebuchet MS" panose="020B0603020202020204" pitchFamily="34" charset="0"/>
              </a:rPr>
              <a:t> </a:t>
            </a:r>
          </a:p>
          <a:p>
            <a:pPr marL="0" indent="0">
              <a:buNone/>
            </a:pPr>
            <a:endParaRPr lang="es-ES" sz="2100" dirty="0">
              <a:latin typeface="Trebuchet MS" panose="020B0603020202020204" pitchFamily="34" charset="0"/>
            </a:endParaRPr>
          </a:p>
          <a:p>
            <a:pPr marL="0" indent="0">
              <a:buNone/>
            </a:pPr>
            <a:r>
              <a:rPr lang="es-ES" sz="2100" dirty="0">
                <a:latin typeface="Trebuchet MS" panose="020B0603020202020204" pitchFamily="34" charset="0"/>
              </a:rPr>
              <a:t>En nuestro ejemplo:</a:t>
            </a:r>
          </a:p>
          <a:p>
            <a:pPr marL="0" indent="0">
              <a:buNone/>
            </a:pPr>
            <a:r>
              <a:rPr lang="es-ES" sz="2100" b="1" dirty="0">
                <a:solidFill>
                  <a:srgbClr val="0070C0"/>
                </a:solidFill>
                <a:latin typeface="Trebuchet MS" panose="020B0603020202020204" pitchFamily="34" charset="0"/>
              </a:rPr>
              <a:t>Persona</a:t>
            </a:r>
            <a:r>
              <a:rPr lang="es-ES" sz="2100" dirty="0">
                <a:latin typeface="Trebuchet MS" panose="020B0603020202020204" pitchFamily="34" charset="0"/>
              </a:rPr>
              <a:t> </a:t>
            </a:r>
            <a:r>
              <a:rPr lang="es-ES" sz="2100" b="1" dirty="0">
                <a:solidFill>
                  <a:srgbClr val="C00000"/>
                </a:solidFill>
                <a:latin typeface="Trebuchet MS" panose="020B0603020202020204" pitchFamily="34" charset="0"/>
              </a:rPr>
              <a:t>TIENE</a:t>
            </a:r>
            <a:r>
              <a:rPr lang="es-ES" sz="2100" dirty="0">
                <a:latin typeface="Trebuchet MS" panose="020B0603020202020204" pitchFamily="34" charset="0"/>
              </a:rPr>
              <a:t> una </a:t>
            </a:r>
            <a:r>
              <a:rPr lang="es-ES" sz="2100" b="1" dirty="0">
                <a:solidFill>
                  <a:srgbClr val="0070C0"/>
                </a:solidFill>
                <a:latin typeface="Trebuchet MS" panose="020B0603020202020204" pitchFamily="34" charset="0"/>
              </a:rPr>
              <a:t>Fecha</a:t>
            </a:r>
            <a:r>
              <a:rPr lang="es-ES" sz="2100" dirty="0">
                <a:latin typeface="Trebuchet MS" panose="020B0603020202020204" pitchFamily="34" charset="0"/>
              </a:rPr>
              <a:t> de nacimiento.</a:t>
            </a:r>
          </a:p>
          <a:p>
            <a:pPr marL="0" indent="0">
              <a:buNone/>
            </a:pPr>
            <a:endParaRPr lang="es-ES" sz="2100" dirty="0">
              <a:latin typeface="Trebuchet MS" panose="020B0603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04111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EACB3DD-EE68-51D4-5512-CAC6BCAD45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67579"/>
            <a:ext cx="12192000" cy="520655"/>
          </a:xfrm>
        </p:spPr>
        <p:txBody>
          <a:bodyPr vert="horz" wrap="square" lIns="0" tIns="12700" rIns="0" bIns="0" rtlCol="0" anchor="ctr">
            <a:spAutoFit/>
          </a:bodyPr>
          <a:lstStyle/>
          <a:p>
            <a:pPr marL="889000" algn="ctr" defTabSz="685800">
              <a:lnSpc>
                <a:spcPct val="100000"/>
              </a:lnSpc>
              <a:spcBef>
                <a:spcPts val="100"/>
              </a:spcBef>
            </a:pPr>
            <a:r>
              <a:rPr lang="es-AR" sz="3300" spc="-50" dirty="0"/>
              <a:t>Introducción a la Herencia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9F8838A-F27D-3225-8E1A-B360292881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300" y="1681316"/>
            <a:ext cx="10401300" cy="4802611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s-ES" sz="2100" b="1" dirty="0">
                <a:latin typeface="Trebuchet MS" panose="020B0603020202020204" pitchFamily="34" charset="0"/>
              </a:rPr>
              <a:t>DEFINICIÓN</a:t>
            </a:r>
            <a:r>
              <a:rPr lang="es-ES" sz="2100" dirty="0">
                <a:latin typeface="Trebuchet MS" panose="020B0603020202020204" pitchFamily="34" charset="0"/>
              </a:rPr>
              <a:t>: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s-ES" sz="2100" dirty="0">
                <a:latin typeface="Trebuchet MS" panose="020B0603020202020204" pitchFamily="34" charset="0"/>
              </a:rPr>
              <a:t>En Programación Orientada a Objetos, la </a:t>
            </a:r>
            <a:r>
              <a:rPr lang="es-ES" sz="2100" b="1" dirty="0">
                <a:solidFill>
                  <a:srgbClr val="0070C0"/>
                </a:solidFill>
                <a:latin typeface="Trebuchet MS" panose="020B0603020202020204" pitchFamily="34" charset="0"/>
              </a:rPr>
              <a:t>herencia</a:t>
            </a:r>
            <a:r>
              <a:rPr lang="es-ES" sz="2100" dirty="0">
                <a:latin typeface="Trebuchet MS" panose="020B0603020202020204" pitchFamily="34" charset="0"/>
              </a:rPr>
              <a:t> permite que una clase (denominada </a:t>
            </a:r>
            <a:r>
              <a:rPr lang="es-ES" sz="2100" b="1" i="1" dirty="0">
                <a:solidFill>
                  <a:srgbClr val="0070C0"/>
                </a:solidFill>
                <a:latin typeface="Trebuchet MS" panose="020B0603020202020204" pitchFamily="34" charset="0"/>
              </a:rPr>
              <a:t>derivada</a:t>
            </a:r>
            <a:r>
              <a:rPr lang="es-ES" sz="2100" dirty="0">
                <a:latin typeface="Trebuchet MS" panose="020B0603020202020204" pitchFamily="34" charset="0"/>
              </a:rPr>
              <a:t> o </a:t>
            </a:r>
            <a:r>
              <a:rPr lang="es-ES" sz="2100" b="1" i="1" dirty="0">
                <a:solidFill>
                  <a:srgbClr val="0070C0"/>
                </a:solidFill>
                <a:latin typeface="Trebuchet MS" panose="020B0603020202020204" pitchFamily="34" charset="0"/>
              </a:rPr>
              <a:t>subclase</a:t>
            </a:r>
            <a:r>
              <a:rPr lang="es-ES" sz="2100" dirty="0">
                <a:latin typeface="Trebuchet MS" panose="020B0603020202020204" pitchFamily="34" charset="0"/>
              </a:rPr>
              <a:t>) adquiera las </a:t>
            </a:r>
            <a:r>
              <a:rPr lang="es-ES" sz="2100" b="1" i="1" dirty="0">
                <a:solidFill>
                  <a:srgbClr val="0070C0"/>
                </a:solidFill>
                <a:latin typeface="Trebuchet MS" panose="020B0603020202020204" pitchFamily="34" charset="0"/>
              </a:rPr>
              <a:t>propiedades</a:t>
            </a:r>
            <a:r>
              <a:rPr lang="es-ES" sz="2100" dirty="0">
                <a:latin typeface="Trebuchet MS" panose="020B0603020202020204" pitchFamily="34" charset="0"/>
              </a:rPr>
              <a:t> y </a:t>
            </a:r>
            <a:r>
              <a:rPr lang="es-ES" sz="2100" b="1" i="1" dirty="0">
                <a:solidFill>
                  <a:srgbClr val="0070C0"/>
                </a:solidFill>
                <a:latin typeface="Trebuchet MS" panose="020B0603020202020204" pitchFamily="34" charset="0"/>
              </a:rPr>
              <a:t>comportamientos</a:t>
            </a:r>
            <a:r>
              <a:rPr lang="es-ES" sz="2100" dirty="0">
                <a:latin typeface="Trebuchet MS" panose="020B0603020202020204" pitchFamily="34" charset="0"/>
              </a:rPr>
              <a:t> de otra clase (llamada </a:t>
            </a:r>
            <a:r>
              <a:rPr lang="es-ES" sz="2100" b="1" i="1" dirty="0">
                <a:solidFill>
                  <a:srgbClr val="0070C0"/>
                </a:solidFill>
                <a:latin typeface="Trebuchet MS" panose="020B0603020202020204" pitchFamily="34" charset="0"/>
              </a:rPr>
              <a:t>base</a:t>
            </a:r>
            <a:r>
              <a:rPr lang="es-ES" sz="2100" dirty="0">
                <a:latin typeface="Trebuchet MS" panose="020B0603020202020204" pitchFamily="34" charset="0"/>
              </a:rPr>
              <a:t> o </a:t>
            </a:r>
            <a:r>
              <a:rPr lang="es-ES" sz="2100" b="1" i="1" dirty="0">
                <a:solidFill>
                  <a:srgbClr val="0070C0"/>
                </a:solidFill>
                <a:latin typeface="Trebuchet MS" panose="020B0603020202020204" pitchFamily="34" charset="0"/>
              </a:rPr>
              <a:t>superclase</a:t>
            </a:r>
            <a:r>
              <a:rPr lang="es-ES" sz="2100" dirty="0">
                <a:latin typeface="Trebuchet MS" panose="020B0603020202020204" pitchFamily="34" charset="0"/>
              </a:rPr>
              <a:t>).</a:t>
            </a:r>
          </a:p>
          <a:p>
            <a:pPr marL="0" indent="0">
              <a:lnSpc>
                <a:spcPct val="100000"/>
              </a:lnSpc>
              <a:buNone/>
            </a:pPr>
            <a:endParaRPr lang="es-ES" sz="2100" dirty="0">
              <a:latin typeface="Trebuchet MS" panose="020B0603020202020204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s-ES" sz="2100" dirty="0">
                <a:latin typeface="Trebuchet MS" panose="020B0603020202020204" pitchFamily="34" charset="0"/>
              </a:rPr>
              <a:t>Ventajas: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s-ES" sz="2100" b="1" dirty="0">
                <a:latin typeface="Trebuchet MS" panose="020B0603020202020204" pitchFamily="34" charset="0"/>
              </a:rPr>
              <a:t>Reutilización de código</a:t>
            </a:r>
            <a:r>
              <a:rPr lang="es-ES" sz="2100" dirty="0">
                <a:latin typeface="Trebuchet MS" panose="020B0603020202020204" pitchFamily="34" charset="0"/>
              </a:rPr>
              <a:t>: Evita duplicación al compartir código común.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s-ES" sz="2100" b="1" dirty="0">
                <a:latin typeface="Trebuchet MS" panose="020B0603020202020204" pitchFamily="34" charset="0"/>
              </a:rPr>
              <a:t>Jerarquía lógica</a:t>
            </a:r>
            <a:r>
              <a:rPr lang="es-ES" sz="2100" dirty="0">
                <a:latin typeface="Trebuchet MS" panose="020B0603020202020204" pitchFamily="34" charset="0"/>
              </a:rPr>
              <a:t>: Organiza clases en relaciones de generalización-especialización.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s-ES" sz="2100" b="1" dirty="0">
                <a:latin typeface="Trebuchet MS" panose="020B0603020202020204" pitchFamily="34" charset="0"/>
              </a:rPr>
              <a:t>Mantenimiento</a:t>
            </a:r>
            <a:r>
              <a:rPr lang="es-ES" sz="2100" dirty="0">
                <a:latin typeface="Trebuchet MS" panose="020B0603020202020204" pitchFamily="34" charset="0"/>
              </a:rPr>
              <a:t>: Los cambios en la clase base se propagan automáticamente.</a:t>
            </a:r>
          </a:p>
          <a:p>
            <a:pPr>
              <a:lnSpc>
                <a:spcPct val="100000"/>
              </a:lnSpc>
              <a:buFont typeface="Wingdings" panose="05000000000000000000" pitchFamily="2" charset="2"/>
              <a:buChar char="ü"/>
            </a:pPr>
            <a:r>
              <a:rPr lang="es-ES" sz="2100" b="1" dirty="0">
                <a:latin typeface="Trebuchet MS" panose="020B0603020202020204" pitchFamily="34" charset="0"/>
              </a:rPr>
              <a:t>Extensibilidad</a:t>
            </a:r>
            <a:r>
              <a:rPr lang="es-ES" sz="2100" dirty="0">
                <a:latin typeface="Trebuchet MS" panose="020B0603020202020204" pitchFamily="34" charset="0"/>
              </a:rPr>
              <a:t>: Facilita añadir nuevas funcionalidades.</a:t>
            </a:r>
          </a:p>
        </p:txBody>
      </p:sp>
    </p:spTree>
    <p:extLst>
      <p:ext uri="{BB962C8B-B14F-4D97-AF65-F5344CB8AC3E}">
        <p14:creationId xmlns:p14="http://schemas.microsoft.com/office/powerpoint/2010/main" val="19533352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>
          <a:extLst>
            <a:ext uri="{FF2B5EF4-FFF2-40B4-BE49-F238E27FC236}">
              <a16:creationId xmlns:a16="http://schemas.microsoft.com/office/drawing/2014/main" id="{5A06AAF0-42F5-E3D0-F812-1E4FC8CFA8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734CDE-283F-7F9C-6DF0-F331DD952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67579"/>
            <a:ext cx="12192000" cy="520655"/>
          </a:xfrm>
        </p:spPr>
        <p:txBody>
          <a:bodyPr vert="horz" wrap="square" lIns="0" tIns="12700" rIns="0" bIns="0" rtlCol="0" anchor="ctr">
            <a:spAutoFit/>
          </a:bodyPr>
          <a:lstStyle/>
          <a:p>
            <a:pPr marL="889000" algn="ctr" defTabSz="685800">
              <a:lnSpc>
                <a:spcPct val="100000"/>
              </a:lnSpc>
              <a:spcBef>
                <a:spcPts val="100"/>
              </a:spcBef>
            </a:pPr>
            <a:r>
              <a:rPr lang="es-AR" sz="3300" spc="-50" dirty="0"/>
              <a:t>Herencia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0C9269A-78D4-6CC4-97DD-D9C70133B2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300" y="1681316"/>
            <a:ext cx="10401300" cy="399681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s-ES" sz="2100" dirty="0">
                <a:latin typeface="Trebuchet MS" panose="020B0603020202020204" pitchFamily="34" charset="0"/>
              </a:rPr>
              <a:t>Una </a:t>
            </a:r>
            <a:r>
              <a:rPr lang="es-ES" sz="2100" b="1" dirty="0">
                <a:solidFill>
                  <a:srgbClr val="0070C0"/>
                </a:solidFill>
                <a:latin typeface="Trebuchet MS" panose="020B0603020202020204" pitchFamily="34" charset="0"/>
              </a:rPr>
              <a:t>subclase</a:t>
            </a:r>
            <a:r>
              <a:rPr lang="es-ES" sz="2100" dirty="0">
                <a:latin typeface="Trebuchet MS" panose="020B0603020202020204" pitchFamily="34" charset="0"/>
              </a:rPr>
              <a:t> hereda atributos y métodos de su </a:t>
            </a:r>
            <a:r>
              <a:rPr lang="es-ES" sz="2100" b="1" dirty="0">
                <a:solidFill>
                  <a:srgbClr val="0070C0"/>
                </a:solidFill>
                <a:latin typeface="Trebuchet MS" panose="020B0603020202020204" pitchFamily="34" charset="0"/>
              </a:rPr>
              <a:t>superclase</a:t>
            </a:r>
            <a:r>
              <a:rPr lang="es-ES" sz="2100" dirty="0">
                <a:latin typeface="Trebuchet MS" panose="020B0603020202020204" pitchFamily="34" charset="0"/>
              </a:rPr>
              <a:t>.  </a:t>
            </a:r>
          </a:p>
          <a:p>
            <a:pPr>
              <a:lnSpc>
                <a:spcPct val="100000"/>
              </a:lnSpc>
            </a:pPr>
            <a:r>
              <a:rPr lang="es-ES" sz="2100" dirty="0">
                <a:latin typeface="Trebuchet MS" panose="020B0603020202020204" pitchFamily="34" charset="0"/>
              </a:rPr>
              <a:t>Una clase derivada también puede convertirse en base de otras clases, formando jerarquías.  </a:t>
            </a:r>
          </a:p>
          <a:p>
            <a:pPr>
              <a:lnSpc>
                <a:spcPct val="100000"/>
              </a:lnSpc>
            </a:pPr>
            <a:r>
              <a:rPr lang="es-ES" sz="2100" dirty="0">
                <a:latin typeface="Trebuchet MS" panose="020B0603020202020204" pitchFamily="34" charset="0"/>
              </a:rPr>
              <a:t>La herencia centraliza código común en una única clase, reduciendo duplicación y simplificando el mantenimiento.</a:t>
            </a:r>
          </a:p>
        </p:txBody>
      </p:sp>
    </p:spTree>
    <p:extLst>
      <p:ext uri="{BB962C8B-B14F-4D97-AF65-F5344CB8AC3E}">
        <p14:creationId xmlns:p14="http://schemas.microsoft.com/office/powerpoint/2010/main" val="236587429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>
          <a:extLst>
            <a:ext uri="{FF2B5EF4-FFF2-40B4-BE49-F238E27FC236}">
              <a16:creationId xmlns:a16="http://schemas.microsoft.com/office/drawing/2014/main" id="{DF37CF8B-181D-8E0B-B343-52D8162F15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278188-5552-C91B-A4CE-BE799431A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67579"/>
            <a:ext cx="12192000" cy="520655"/>
          </a:xfrm>
        </p:spPr>
        <p:txBody>
          <a:bodyPr vert="horz" wrap="square" lIns="0" tIns="12700" rIns="0" bIns="0" rtlCol="0" anchor="ctr">
            <a:spAutoFit/>
          </a:bodyPr>
          <a:lstStyle/>
          <a:p>
            <a:pPr marL="889000" algn="ctr" defTabSz="685800">
              <a:lnSpc>
                <a:spcPct val="100000"/>
              </a:lnSpc>
              <a:spcBef>
                <a:spcPts val="100"/>
              </a:spcBef>
            </a:pPr>
            <a:r>
              <a:rPr lang="es-AR" sz="3300" spc="-50" noProof="0" dirty="0"/>
              <a:t>Herencia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2AEDEB9-8710-409D-8380-BB9FA38E0DD6}"/>
              </a:ext>
            </a:extLst>
          </p:cNvPr>
          <p:cNvSpPr txBox="1"/>
          <p:nvPr/>
        </p:nvSpPr>
        <p:spPr>
          <a:xfrm>
            <a:off x="4464425" y="2196353"/>
            <a:ext cx="3962400" cy="46166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AR" sz="2400" noProof="0" dirty="0">
                <a:solidFill>
                  <a:schemeClr val="bg1"/>
                </a:solidFill>
              </a:rPr>
              <a:t>Persona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C036876-FD87-2B99-E4DE-5571FED0C17C}"/>
              </a:ext>
            </a:extLst>
          </p:cNvPr>
          <p:cNvSpPr txBox="1"/>
          <p:nvPr/>
        </p:nvSpPr>
        <p:spPr>
          <a:xfrm>
            <a:off x="2277036" y="3198167"/>
            <a:ext cx="3962400" cy="46166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AR" sz="2400" noProof="0" dirty="0">
                <a:solidFill>
                  <a:schemeClr val="bg1"/>
                </a:solidFill>
              </a:rPr>
              <a:t>Estudiante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B8F1350-5177-92A1-F92E-C663808B82BA}"/>
              </a:ext>
            </a:extLst>
          </p:cNvPr>
          <p:cNvSpPr txBox="1"/>
          <p:nvPr/>
        </p:nvSpPr>
        <p:spPr>
          <a:xfrm>
            <a:off x="6705601" y="3198167"/>
            <a:ext cx="3962400" cy="461665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AR" sz="2400" noProof="0" dirty="0">
                <a:solidFill>
                  <a:schemeClr val="bg1"/>
                </a:solidFill>
              </a:rPr>
              <a:t>Profesor</a:t>
            </a:r>
          </a:p>
        </p:txBody>
      </p: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B67C1E5C-B258-3D90-6DC2-00F806FDD175}"/>
              </a:ext>
            </a:extLst>
          </p:cNvPr>
          <p:cNvCxnSpPr>
            <a:cxnSpLocks/>
            <a:stCxn id="69" idx="0"/>
          </p:cNvCxnSpPr>
          <p:nvPr/>
        </p:nvCxnSpPr>
        <p:spPr>
          <a:xfrm flipV="1">
            <a:off x="4258236" y="2708275"/>
            <a:ext cx="2139389" cy="4898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9C5BE11D-46F5-47B5-61C6-83F114816CED}"/>
              </a:ext>
            </a:extLst>
          </p:cNvPr>
          <p:cNvCxnSpPr>
            <a:cxnSpLocks/>
            <a:stCxn id="70" idx="0"/>
          </p:cNvCxnSpPr>
          <p:nvPr/>
        </p:nvCxnSpPr>
        <p:spPr>
          <a:xfrm flipH="1" flipV="1">
            <a:off x="6472238" y="2708275"/>
            <a:ext cx="2214563" cy="48989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5A1FCB11-F11C-9618-680A-7F17ED4AACCE}"/>
              </a:ext>
            </a:extLst>
          </p:cNvPr>
          <p:cNvSpPr txBox="1"/>
          <p:nvPr/>
        </p:nvSpPr>
        <p:spPr>
          <a:xfrm>
            <a:off x="7579519" y="2704184"/>
            <a:ext cx="400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347318-B5ED-36C3-5118-054A6BF3144C}"/>
              </a:ext>
            </a:extLst>
          </p:cNvPr>
          <p:cNvSpPr txBox="1"/>
          <p:nvPr/>
        </p:nvSpPr>
        <p:spPr>
          <a:xfrm>
            <a:off x="4974431" y="2704184"/>
            <a:ext cx="400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ES</a:t>
            </a:r>
          </a:p>
        </p:txBody>
      </p:sp>
    </p:spTree>
    <p:extLst>
      <p:ext uri="{BB962C8B-B14F-4D97-AF65-F5344CB8AC3E}">
        <p14:creationId xmlns:p14="http://schemas.microsoft.com/office/powerpoint/2010/main" val="306008031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A57982-0066-BC35-58D2-4A18763B5E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5B64E5-657F-0A30-C1D1-996791182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67579"/>
            <a:ext cx="11394141" cy="520655"/>
          </a:xfrm>
        </p:spPr>
        <p:txBody>
          <a:bodyPr vert="horz" wrap="square" lIns="0" tIns="12700" rIns="0" bIns="0" rtlCol="0" anchor="ctr">
            <a:spAutoFit/>
          </a:bodyPr>
          <a:lstStyle/>
          <a:p>
            <a:pPr marL="889000" algn="ctr" defTabSz="685800">
              <a:lnSpc>
                <a:spcPct val="100000"/>
              </a:lnSpc>
              <a:spcBef>
                <a:spcPts val="100"/>
              </a:spcBef>
            </a:pPr>
            <a:r>
              <a:rPr lang="es-AR" sz="3300" spc="-50" dirty="0"/>
              <a:t>Herencia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46EE36CE-330D-F794-8ACB-706EFC53D3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28215" y="1448553"/>
            <a:ext cx="4135569" cy="4351338"/>
          </a:xfrm>
        </p:spPr>
      </p:pic>
    </p:spTree>
    <p:extLst>
      <p:ext uri="{BB962C8B-B14F-4D97-AF65-F5344CB8AC3E}">
        <p14:creationId xmlns:p14="http://schemas.microsoft.com/office/powerpoint/2010/main" val="11401092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>
          <a:extLst>
            <a:ext uri="{FF2B5EF4-FFF2-40B4-BE49-F238E27FC236}">
              <a16:creationId xmlns:a16="http://schemas.microsoft.com/office/drawing/2014/main" id="{9EF8BE6E-14E0-F1FC-2B8A-BEB34953C7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685ED2-2D4B-3888-020B-AF872F561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67579"/>
            <a:ext cx="11277600" cy="520655"/>
          </a:xfrm>
        </p:spPr>
        <p:txBody>
          <a:bodyPr vert="horz" wrap="square" lIns="0" tIns="12700" rIns="0" bIns="0" rtlCol="0" anchor="ctr">
            <a:spAutoFit/>
          </a:bodyPr>
          <a:lstStyle/>
          <a:p>
            <a:pPr marL="889000" algn="ctr" defTabSz="685800">
              <a:lnSpc>
                <a:spcPct val="100000"/>
              </a:lnSpc>
              <a:spcBef>
                <a:spcPts val="100"/>
              </a:spcBef>
            </a:pPr>
            <a:r>
              <a:rPr lang="es-AR" sz="3300" spc="-50" dirty="0"/>
              <a:t>Herencia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43CBE98-1C86-A547-6CED-ADA1B2E5FC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300" y="1396538"/>
            <a:ext cx="10401300" cy="5461462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800"/>
              </a:spcAft>
              <a:buNone/>
            </a:pPr>
            <a:endParaRPr lang="es-ES" sz="2100" dirty="0">
              <a:latin typeface="Trebuchet MS" panose="020B0603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s-ES" sz="2100" dirty="0">
                <a:latin typeface="Trebuchet MS" panose="020B0603020202020204" pitchFamily="34" charset="0"/>
              </a:rPr>
              <a:t>En el ejemplo anterior, todas las personas del sistema deben tener: DNI, nombre, apellido, fecha de nacimiento y estado (activo o no), junto con sus </a:t>
            </a:r>
            <a:r>
              <a:rPr lang="es-ES" sz="2100" dirty="0" err="1">
                <a:latin typeface="Trebuchet MS" panose="020B0603020202020204" pitchFamily="34" charset="0"/>
              </a:rPr>
              <a:t>getters</a:t>
            </a:r>
            <a:r>
              <a:rPr lang="es-ES" sz="2100" dirty="0">
                <a:latin typeface="Trebuchet MS" panose="020B0603020202020204" pitchFamily="34" charset="0"/>
              </a:rPr>
              <a:t> y </a:t>
            </a:r>
            <a:r>
              <a:rPr lang="es-ES" sz="2100" dirty="0" err="1">
                <a:latin typeface="Trebuchet MS" panose="020B0603020202020204" pitchFamily="34" charset="0"/>
              </a:rPr>
              <a:t>setters</a:t>
            </a:r>
            <a:r>
              <a:rPr lang="es-ES" sz="2100" dirty="0">
                <a:latin typeface="Trebuchet MS" panose="020B0603020202020204" pitchFamily="34" charset="0"/>
              </a:rPr>
              <a:t>.  </a:t>
            </a:r>
          </a:p>
          <a:p>
            <a:pPr>
              <a:lnSpc>
                <a:spcPct val="100000"/>
              </a:lnSpc>
            </a:pPr>
            <a:r>
              <a:rPr lang="es-ES" sz="2100" dirty="0">
                <a:latin typeface="Trebuchet MS" panose="020B0603020202020204" pitchFamily="34" charset="0"/>
              </a:rPr>
              <a:t>Estas propiedades se definen una sola vez en la </a:t>
            </a:r>
            <a:r>
              <a:rPr lang="es-ES" sz="2100" b="1" dirty="0">
                <a:solidFill>
                  <a:srgbClr val="0070C0"/>
                </a:solidFill>
                <a:latin typeface="Trebuchet MS" panose="020B0603020202020204" pitchFamily="34" charset="0"/>
              </a:rPr>
              <a:t>clase base Persona</a:t>
            </a:r>
            <a:r>
              <a:rPr lang="es-ES" sz="2100" dirty="0">
                <a:latin typeface="Trebuchet MS" panose="020B0603020202020204" pitchFamily="34" charset="0"/>
              </a:rPr>
              <a:t>.  </a:t>
            </a:r>
          </a:p>
          <a:p>
            <a:pPr>
              <a:lnSpc>
                <a:spcPct val="100000"/>
              </a:lnSpc>
            </a:pPr>
            <a:r>
              <a:rPr lang="es-ES" sz="2100" dirty="0">
                <a:latin typeface="Trebuchet MS" panose="020B0603020202020204" pitchFamily="34" charset="0"/>
              </a:rPr>
              <a:t>Las </a:t>
            </a:r>
            <a:r>
              <a:rPr lang="es-ES" sz="2100" b="1" dirty="0">
                <a:solidFill>
                  <a:srgbClr val="0070C0"/>
                </a:solidFill>
                <a:latin typeface="Trebuchet MS" panose="020B0603020202020204" pitchFamily="34" charset="0"/>
              </a:rPr>
              <a:t>subclases</a:t>
            </a:r>
            <a:r>
              <a:rPr lang="es-ES" sz="2100" dirty="0">
                <a:latin typeface="Trebuchet MS" panose="020B0603020202020204" pitchFamily="34" charset="0"/>
              </a:rPr>
              <a:t> (como </a:t>
            </a:r>
            <a:r>
              <a:rPr lang="es-ES" sz="2100" b="1" dirty="0">
                <a:solidFill>
                  <a:srgbClr val="0070C0"/>
                </a:solidFill>
                <a:latin typeface="Trebuchet MS" panose="020B0603020202020204" pitchFamily="34" charset="0"/>
              </a:rPr>
              <a:t>Estudiante</a:t>
            </a:r>
            <a:r>
              <a:rPr lang="es-ES" sz="2100" dirty="0">
                <a:latin typeface="Trebuchet MS" panose="020B0603020202020204" pitchFamily="34" charset="0"/>
              </a:rPr>
              <a:t> o </a:t>
            </a:r>
            <a:r>
              <a:rPr lang="es-ES" sz="2100" b="1" dirty="0">
                <a:solidFill>
                  <a:srgbClr val="0070C0"/>
                </a:solidFill>
                <a:latin typeface="Trebuchet MS" panose="020B0603020202020204" pitchFamily="34" charset="0"/>
              </a:rPr>
              <a:t>Profesor</a:t>
            </a:r>
            <a:r>
              <a:rPr lang="es-ES" sz="2100" dirty="0">
                <a:latin typeface="Trebuchet MS" panose="020B0603020202020204" pitchFamily="34" charset="0"/>
              </a:rPr>
              <a:t>) </a:t>
            </a:r>
            <a:r>
              <a:rPr lang="es-ES" sz="2100" b="1" dirty="0">
                <a:solidFill>
                  <a:srgbClr val="0070C0"/>
                </a:solidFill>
                <a:latin typeface="Trebuchet MS" panose="020B0603020202020204" pitchFamily="34" charset="0"/>
              </a:rPr>
              <a:t>heredan</a:t>
            </a:r>
            <a:r>
              <a:rPr lang="es-ES" sz="2100" dirty="0">
                <a:latin typeface="Trebuchet MS" panose="020B0603020202020204" pitchFamily="34" charset="0"/>
              </a:rPr>
              <a:t> automáticamente estos </a:t>
            </a:r>
            <a:r>
              <a:rPr lang="es-ES" sz="2100" dirty="0">
                <a:solidFill>
                  <a:srgbClr val="0070C0"/>
                </a:solidFill>
                <a:latin typeface="Trebuchet MS" panose="020B0603020202020204" pitchFamily="34" charset="0"/>
              </a:rPr>
              <a:t>atributos</a:t>
            </a:r>
            <a:r>
              <a:rPr lang="es-ES" sz="2100" dirty="0">
                <a:latin typeface="Trebuchet MS" panose="020B0603020202020204" pitchFamily="34" charset="0"/>
              </a:rPr>
              <a:t> y </a:t>
            </a:r>
            <a:r>
              <a:rPr lang="es-ES" sz="2100" dirty="0">
                <a:solidFill>
                  <a:srgbClr val="0070C0"/>
                </a:solidFill>
                <a:latin typeface="Trebuchet MS" panose="020B0603020202020204" pitchFamily="34" charset="0"/>
              </a:rPr>
              <a:t>métodos</a:t>
            </a:r>
            <a:r>
              <a:rPr lang="es-ES" sz="2100" dirty="0">
                <a:latin typeface="Trebuchet MS" panose="020B0603020202020204" pitchFamily="34" charset="0"/>
              </a:rPr>
              <a:t>.  </a:t>
            </a:r>
          </a:p>
          <a:p>
            <a:pPr>
              <a:lnSpc>
                <a:spcPct val="100000"/>
              </a:lnSpc>
            </a:pPr>
            <a:r>
              <a:rPr lang="es-ES" sz="2100" dirty="0">
                <a:latin typeface="Trebuchet MS" panose="020B0603020202020204" pitchFamily="34" charset="0"/>
              </a:rPr>
              <a:t>Cada </a:t>
            </a:r>
            <a:r>
              <a:rPr lang="es-ES" sz="2100" dirty="0">
                <a:solidFill>
                  <a:srgbClr val="0070C0"/>
                </a:solidFill>
                <a:latin typeface="Trebuchet MS" panose="020B0603020202020204" pitchFamily="34" charset="0"/>
              </a:rPr>
              <a:t>subclase</a:t>
            </a:r>
            <a:r>
              <a:rPr lang="es-ES" sz="2100" dirty="0">
                <a:latin typeface="Trebuchet MS" panose="020B0603020202020204" pitchFamily="34" charset="0"/>
              </a:rPr>
              <a:t> solo </a:t>
            </a:r>
            <a:r>
              <a:rPr lang="es-ES" sz="2100" dirty="0">
                <a:solidFill>
                  <a:srgbClr val="0070C0"/>
                </a:solidFill>
                <a:latin typeface="Trebuchet MS" panose="020B0603020202020204" pitchFamily="34" charset="0"/>
              </a:rPr>
              <a:t>agrega</a:t>
            </a:r>
            <a:r>
              <a:rPr lang="es-ES" sz="2100" dirty="0">
                <a:latin typeface="Trebuchet MS" panose="020B0603020202020204" pitchFamily="34" charset="0"/>
              </a:rPr>
              <a:t> </a:t>
            </a:r>
            <a:r>
              <a:rPr lang="es-ES" sz="2100" dirty="0">
                <a:solidFill>
                  <a:srgbClr val="0070C0"/>
                </a:solidFill>
                <a:latin typeface="Trebuchet MS" panose="020B0603020202020204" pitchFamily="34" charset="0"/>
              </a:rPr>
              <a:t>lo que la diferencia del resto</a:t>
            </a:r>
            <a:r>
              <a:rPr lang="es-ES" sz="2100" dirty="0">
                <a:latin typeface="Trebuchet MS" panose="020B0603020202020204" pitchFamily="34" charset="0"/>
              </a:rPr>
              <a:t>, manteniendo claridad y facilitando el mantenimiento.</a:t>
            </a:r>
          </a:p>
        </p:txBody>
      </p:sp>
    </p:spTree>
    <p:extLst>
      <p:ext uri="{BB962C8B-B14F-4D97-AF65-F5344CB8AC3E}">
        <p14:creationId xmlns:p14="http://schemas.microsoft.com/office/powerpoint/2010/main" val="28128391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>
          <a:extLst>
            <a:ext uri="{FF2B5EF4-FFF2-40B4-BE49-F238E27FC236}">
              <a16:creationId xmlns:a16="http://schemas.microsoft.com/office/drawing/2014/main" id="{94A90044-9404-F13D-F84F-46E0B60593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7D7AF63-D6D7-CCE8-9B2E-980E40103C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67579"/>
            <a:ext cx="11430000" cy="520655"/>
          </a:xfrm>
        </p:spPr>
        <p:txBody>
          <a:bodyPr vert="horz" wrap="square" lIns="0" tIns="12700" rIns="0" bIns="0" rtlCol="0" anchor="ctr">
            <a:spAutoFit/>
          </a:bodyPr>
          <a:lstStyle/>
          <a:p>
            <a:pPr marL="889000" algn="ctr" defTabSz="685800">
              <a:lnSpc>
                <a:spcPct val="100000"/>
              </a:lnSpc>
              <a:spcBef>
                <a:spcPts val="100"/>
              </a:spcBef>
            </a:pPr>
            <a:r>
              <a:rPr lang="es-AR" sz="3300" spc="-50" dirty="0"/>
              <a:t>Herencia       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DEB5328-424F-69C4-562C-0725C37B3D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300" y="1864426"/>
            <a:ext cx="10401300" cy="4993574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800"/>
              </a:spcAft>
              <a:buNone/>
            </a:pPr>
            <a:r>
              <a:rPr lang="es-ES" sz="2100" dirty="0">
                <a:latin typeface="Trebuchet MS" panose="020B0603020202020204" pitchFamily="34" charset="0"/>
              </a:rPr>
              <a:t>• Por ejemplo, la clase </a:t>
            </a:r>
            <a:r>
              <a:rPr lang="es-ES" sz="2100" b="1" dirty="0">
                <a:solidFill>
                  <a:srgbClr val="0070C0"/>
                </a:solidFill>
                <a:latin typeface="Trebuchet MS" panose="020B0603020202020204" pitchFamily="34" charset="0"/>
              </a:rPr>
              <a:t>Estudiante</a:t>
            </a:r>
            <a:r>
              <a:rPr lang="es-ES" sz="2100" dirty="0">
                <a:latin typeface="Trebuchet MS" panose="020B0603020202020204" pitchFamily="34" charset="0"/>
              </a:rPr>
              <a:t> puede incluir atributos adicionales como “Carrera” o “Cantidad de materias inscriptas”. 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800"/>
              </a:spcAft>
              <a:buNone/>
            </a:pPr>
            <a:r>
              <a:rPr lang="es-ES" sz="2100" dirty="0">
                <a:latin typeface="Trebuchet MS" panose="020B0603020202020204" pitchFamily="34" charset="0"/>
              </a:rPr>
              <a:t>• Del mismo modo, cada subclase puede tener características propias, además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800"/>
              </a:spcAft>
              <a:buNone/>
            </a:pPr>
            <a:r>
              <a:rPr lang="es-ES" sz="2100" dirty="0">
                <a:latin typeface="Trebuchet MS" panose="020B0603020202020204" pitchFamily="34" charset="0"/>
              </a:rPr>
              <a:t>de las heredadas.  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800"/>
              </a:spcAft>
              <a:buNone/>
            </a:pPr>
            <a:r>
              <a:rPr lang="es-ES" sz="2100" dirty="0">
                <a:latin typeface="Trebuchet MS" panose="020B0603020202020204" pitchFamily="34" charset="0"/>
              </a:rPr>
              <a:t>• Esto combina </a:t>
            </a:r>
            <a:r>
              <a:rPr lang="es-ES" sz="2100" b="1" dirty="0">
                <a:solidFill>
                  <a:srgbClr val="0070C0"/>
                </a:solidFill>
                <a:latin typeface="Trebuchet MS" panose="020B0603020202020204" pitchFamily="34" charset="0"/>
              </a:rPr>
              <a:t>reutilización</a:t>
            </a:r>
            <a:r>
              <a:rPr lang="es-ES" sz="2100" dirty="0">
                <a:latin typeface="Trebuchet MS" panose="020B0603020202020204" pitchFamily="34" charset="0"/>
              </a:rPr>
              <a:t> de código con </a:t>
            </a:r>
            <a:r>
              <a:rPr lang="es-ES" sz="2100" b="1" dirty="0">
                <a:solidFill>
                  <a:srgbClr val="0070C0"/>
                </a:solidFill>
                <a:latin typeface="Trebuchet MS" panose="020B0603020202020204" pitchFamily="34" charset="0"/>
              </a:rPr>
              <a:t>especialización</a:t>
            </a:r>
            <a:r>
              <a:rPr lang="es-ES" sz="2100" dirty="0">
                <a:latin typeface="Trebuchet MS" panose="020B0603020202020204" pitchFamily="34" charset="0"/>
              </a:rPr>
              <a:t> de cada tipo de objeto.</a:t>
            </a:r>
          </a:p>
        </p:txBody>
      </p:sp>
    </p:spTree>
    <p:extLst>
      <p:ext uri="{BB962C8B-B14F-4D97-AF65-F5344CB8AC3E}">
        <p14:creationId xmlns:p14="http://schemas.microsoft.com/office/powerpoint/2010/main" val="282136098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A46A0B-69B9-605A-6DF3-A35B2EBD8F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F6DF8C1-2BC3-F2EE-F067-5AF8DA6E79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012" y="490137"/>
            <a:ext cx="5632988" cy="3392438"/>
          </a:xfrm>
          <a:solidFill>
            <a:schemeClr val="tx1"/>
          </a:solidFill>
        </p:spPr>
        <p:txBody>
          <a:bodyPr>
            <a:normAutofit/>
          </a:bodyPr>
          <a:lstStyle/>
          <a:p>
            <a:pPr>
              <a:lnSpc>
                <a:spcPts val="1425"/>
              </a:lnSpc>
              <a:buNone/>
            </a:pPr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Clase base</a:t>
            </a:r>
            <a:endParaRPr 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clsPersona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  <a:buNone/>
            </a:pP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string </a:t>
            </a:r>
            <a:r>
              <a:rPr lang="en-US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dni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nombre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apellido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  <a:buNone/>
            </a:pP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activo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  <a:buNone/>
            </a:pP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// Getters y setters para </a:t>
            </a:r>
            <a:r>
              <a:rPr lang="en-US" sz="16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propiedades</a:t>
            </a:r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comunes</a:t>
            </a:r>
            <a:endParaRPr 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setNombre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n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 </a:t>
            </a:r>
            <a:r>
              <a:rPr lang="en-US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nombre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n; }</a:t>
            </a:r>
          </a:p>
          <a:p>
            <a:pPr>
              <a:lnSpc>
                <a:spcPts val="1425"/>
              </a:lnSpc>
              <a:buNone/>
            </a:pP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getNombre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{ 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nombre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}</a:t>
            </a:r>
          </a:p>
          <a:p>
            <a:pPr>
              <a:lnSpc>
                <a:spcPts val="1425"/>
              </a:lnSpc>
              <a:buNone/>
            </a:pPr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// ... </a:t>
            </a:r>
            <a:r>
              <a:rPr lang="en-US" sz="16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otros</a:t>
            </a:r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métodos</a:t>
            </a:r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comunes</a:t>
            </a:r>
            <a:endParaRPr 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800"/>
              </a:spcAft>
              <a:buNone/>
            </a:pPr>
            <a:endParaRPr lang="es-ES" sz="2100" dirty="0">
              <a:latin typeface="Trebuchet MS" panose="020B0603020202020204" pitchFamily="34" charset="0"/>
            </a:endParaRPr>
          </a:p>
        </p:txBody>
      </p:sp>
      <p:sp>
        <p:nvSpPr>
          <p:cNvPr id="4" name="Marcador de contenido 2">
            <a:extLst>
              <a:ext uri="{FF2B5EF4-FFF2-40B4-BE49-F238E27FC236}">
                <a16:creationId xmlns:a16="http://schemas.microsoft.com/office/drawing/2014/main" id="{DF046FDE-3C7F-23D5-AEA1-80CC68F1F2C0}"/>
              </a:ext>
            </a:extLst>
          </p:cNvPr>
          <p:cNvSpPr txBox="1">
            <a:spLocks/>
          </p:cNvSpPr>
          <p:nvPr/>
        </p:nvSpPr>
        <p:spPr>
          <a:xfrm>
            <a:off x="6257354" y="490137"/>
            <a:ext cx="5632988" cy="3392438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rm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425"/>
              </a:lnSpc>
              <a:buNone/>
            </a:pPr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Clase </a:t>
            </a:r>
            <a:r>
              <a:rPr lang="en-US" sz="16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derivada</a:t>
            </a:r>
            <a:endParaRPr 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clsEstudiante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: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clsPersona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>
              <a:lnSpc>
                <a:spcPts val="1425"/>
              </a:lnSpc>
              <a:buNone/>
            </a:pP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private:</a:t>
            </a:r>
            <a:endParaRPr 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string </a:t>
            </a:r>
            <a:r>
              <a:rPr lang="en-US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carrera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  <a:buNone/>
            </a:pP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materiasInscriptas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  <a:buNone/>
            </a:pP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public:</a:t>
            </a:r>
            <a:endParaRPr 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setCarrera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{ </a:t>
            </a:r>
            <a:r>
              <a:rPr lang="en-US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carrera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c; }</a:t>
            </a:r>
          </a:p>
          <a:p>
            <a:pPr>
              <a:lnSpc>
                <a:spcPts val="1425"/>
              </a:lnSpc>
              <a:buNone/>
            </a:pP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getCarrera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{ 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carrera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 }</a:t>
            </a:r>
          </a:p>
          <a:p>
            <a:pPr>
              <a:lnSpc>
                <a:spcPts val="1425"/>
              </a:lnSpc>
              <a:buNone/>
            </a:pPr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    // </a:t>
            </a:r>
            <a:r>
              <a:rPr lang="en-US" sz="16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Métodos</a:t>
            </a:r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específicos</a:t>
            </a:r>
            <a:endParaRPr 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pPr marL="0" indent="0">
              <a:lnSpc>
                <a:spcPct val="100000"/>
              </a:lnSpc>
              <a:spcBef>
                <a:spcPts val="600"/>
              </a:spcBef>
              <a:spcAft>
                <a:spcPts val="800"/>
              </a:spcAft>
              <a:buFont typeface="Arial" panose="020B0604020202020204" pitchFamily="34" charset="0"/>
              <a:buNone/>
            </a:pPr>
            <a:endParaRPr lang="es-ES" sz="2100" dirty="0">
              <a:latin typeface="Trebuchet MS" panose="020B0603020202020204" pitchFamily="34" charset="0"/>
            </a:endParaRPr>
          </a:p>
        </p:txBody>
      </p:sp>
      <p:sp>
        <p:nvSpPr>
          <p:cNvPr id="5" name="Marcador de contenido 2">
            <a:extLst>
              <a:ext uri="{FF2B5EF4-FFF2-40B4-BE49-F238E27FC236}">
                <a16:creationId xmlns:a16="http://schemas.microsoft.com/office/drawing/2014/main" id="{02E0C084-A802-E4AD-35BB-78AA8057F0A7}"/>
              </a:ext>
            </a:extLst>
          </p:cNvPr>
          <p:cNvSpPr txBox="1">
            <a:spLocks/>
          </p:cNvSpPr>
          <p:nvPr/>
        </p:nvSpPr>
        <p:spPr>
          <a:xfrm>
            <a:off x="2392681" y="4105314"/>
            <a:ext cx="7575626" cy="2129231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>
            <a:noAutofit/>
          </a:bodyPr>
          <a:lstStyle>
            <a:lvl1pPr marL="228594" indent="-228594" algn="l" defTabSz="914377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78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2971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160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349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425"/>
              </a:lnSpc>
              <a:buNone/>
            </a:pPr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Uso </a:t>
            </a:r>
            <a:r>
              <a:rPr lang="en-US" sz="16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en</a:t>
            </a:r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main()</a:t>
            </a:r>
            <a:endParaRPr 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>
              <a:lnSpc>
                <a:spcPts val="1425"/>
              </a:lnSpc>
              <a:buNone/>
            </a:pP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clsEstudiante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est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  <a:buNone/>
            </a:pP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est</a:t>
            </a:r>
            <a:r>
              <a:rPr lang="en-US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setNombre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"María García"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// </a:t>
            </a:r>
            <a:r>
              <a:rPr lang="en-US" sz="16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Heredado</a:t>
            </a:r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de </a:t>
            </a:r>
            <a:r>
              <a:rPr lang="en-US" sz="16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clsPersona</a:t>
            </a:r>
            <a:endParaRPr 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est</a:t>
            </a:r>
            <a:r>
              <a:rPr lang="en-US" sz="16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setCarrera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“</a:t>
            </a:r>
            <a:r>
              <a:rPr lang="en-US" sz="1600" dirty="0" err="1">
                <a:solidFill>
                  <a:srgbClr val="CE9178"/>
                </a:solidFill>
                <a:latin typeface="Consolas" panose="020B0609020204030204" pitchFamily="49" charset="0"/>
              </a:rPr>
              <a:t>Programación</a:t>
            </a:r>
            <a:r>
              <a:rPr lang="en-US" sz="16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 // </a:t>
            </a:r>
            <a:r>
              <a:rPr lang="en-US" sz="16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Propio</a:t>
            </a:r>
            <a:r>
              <a:rPr lang="en-US" sz="16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 de </a:t>
            </a:r>
            <a:r>
              <a:rPr lang="en-US" sz="1600" b="0" dirty="0" err="1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clsEstudiante</a:t>
            </a:r>
            <a:endParaRPr lang="en-US" sz="16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  <a:buNone/>
            </a:pP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6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ts val="1425"/>
              </a:lnSpc>
              <a:buNone/>
            </a:pPr>
            <a:r>
              <a:rPr lang="en-US" sz="16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265069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>
          <a:extLst>
            <a:ext uri="{FF2B5EF4-FFF2-40B4-BE49-F238E27FC236}">
              <a16:creationId xmlns:a16="http://schemas.microsoft.com/office/drawing/2014/main" id="{8148A7D9-C911-9DE3-9567-5C99789769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A5E9F0-2841-2E2B-27AE-7641798749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767579"/>
            <a:ext cx="11430000" cy="520655"/>
          </a:xfrm>
        </p:spPr>
        <p:txBody>
          <a:bodyPr vert="horz" wrap="square" lIns="0" tIns="12700" rIns="0" bIns="0" rtlCol="0" anchor="ctr">
            <a:spAutoFit/>
          </a:bodyPr>
          <a:lstStyle/>
          <a:p>
            <a:pPr marL="889000" algn="ctr" defTabSz="685800">
              <a:lnSpc>
                <a:spcPct val="100000"/>
              </a:lnSpc>
              <a:spcBef>
                <a:spcPts val="100"/>
              </a:spcBef>
            </a:pPr>
            <a:r>
              <a:rPr lang="es-AR" sz="3300" spc="-50" dirty="0"/>
              <a:t>Herencia </a:t>
            </a:r>
            <a:r>
              <a:rPr lang="en-US" sz="3300" spc="-50" dirty="0"/>
              <a:t>(</a:t>
            </a:r>
            <a:r>
              <a:rPr lang="en-US" sz="3300" spc="-50" dirty="0" err="1"/>
              <a:t>criterio</a:t>
            </a:r>
            <a:r>
              <a:rPr lang="en-US" sz="3300" spc="-50" dirty="0"/>
              <a:t> de </a:t>
            </a:r>
            <a:r>
              <a:rPr lang="en-US" sz="3300" spc="-50" dirty="0" err="1"/>
              <a:t>uso</a:t>
            </a:r>
            <a:r>
              <a:rPr lang="en-US" sz="3300" spc="-50" dirty="0"/>
              <a:t>)</a:t>
            </a:r>
            <a:r>
              <a:rPr lang="es-AR" sz="3300" spc="-50" dirty="0"/>
              <a:t>       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EAF1C02-70D5-9CC4-86AC-EAD3F70FF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300" y="1864426"/>
            <a:ext cx="10401300" cy="3571174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s-ES" sz="2100" dirty="0">
                <a:latin typeface="Trebuchet MS" panose="020B0603020202020204" pitchFamily="34" charset="0"/>
              </a:rPr>
              <a:t>Para decidir si es adecuado aplicar el mecanismo de </a:t>
            </a:r>
            <a:r>
              <a:rPr lang="es-ES" sz="2100" b="1" dirty="0">
                <a:solidFill>
                  <a:srgbClr val="0070C0"/>
                </a:solidFill>
                <a:latin typeface="Trebuchet MS" panose="020B0603020202020204" pitchFamily="34" charset="0"/>
              </a:rPr>
              <a:t>herencia</a:t>
            </a:r>
            <a:r>
              <a:rPr lang="es-ES" sz="2100" dirty="0">
                <a:latin typeface="Trebuchet MS" panose="020B0603020202020204" pitchFamily="34" charset="0"/>
              </a:rPr>
              <a:t>, puede utilizarse el siguiente criterio:</a:t>
            </a:r>
          </a:p>
          <a:p>
            <a:pPr marL="0" indent="0">
              <a:buNone/>
            </a:pPr>
            <a:endParaRPr lang="es-ES" sz="2100" b="1" dirty="0">
              <a:latin typeface="Trebuchet MS" panose="020B0603020202020204" pitchFamily="34" charset="0"/>
            </a:endParaRPr>
          </a:p>
          <a:p>
            <a:pPr marL="0" indent="0" algn="ctr">
              <a:buNone/>
            </a:pPr>
            <a:r>
              <a:rPr lang="es-ES" sz="2100" b="1" dirty="0">
                <a:latin typeface="Trebuchet MS" panose="020B0603020202020204" pitchFamily="34" charset="0"/>
              </a:rPr>
              <a:t>Usar </a:t>
            </a:r>
            <a:r>
              <a:rPr lang="es-ES" sz="2100" b="1" dirty="0">
                <a:solidFill>
                  <a:srgbClr val="0070C0"/>
                </a:solidFill>
                <a:latin typeface="Trebuchet MS" panose="020B0603020202020204" pitchFamily="34" charset="0"/>
              </a:rPr>
              <a:t>herencia</a:t>
            </a:r>
            <a:r>
              <a:rPr lang="es-ES" sz="2100" b="1" dirty="0">
                <a:latin typeface="Trebuchet MS" panose="020B0603020202020204" pitchFamily="34" charset="0"/>
              </a:rPr>
              <a:t> cuando la relación entre clases sea del tipo </a:t>
            </a:r>
            <a:r>
              <a:rPr lang="es-ES" sz="2100" b="1" dirty="0">
                <a:solidFill>
                  <a:srgbClr val="C00000"/>
                </a:solidFill>
                <a:latin typeface="Trebuchet MS" panose="020B0603020202020204" pitchFamily="34" charset="0"/>
              </a:rPr>
              <a:t>ES</a:t>
            </a:r>
          </a:p>
          <a:p>
            <a:pPr marL="0" indent="0" algn="ctr">
              <a:buNone/>
            </a:pPr>
            <a:endParaRPr lang="es-ES" sz="2100" b="1" i="1" dirty="0">
              <a:solidFill>
                <a:srgbClr val="C00000"/>
              </a:solidFill>
              <a:latin typeface="Trebuchet MS" panose="020B0603020202020204" pitchFamily="34" charset="0"/>
            </a:endParaRPr>
          </a:p>
          <a:p>
            <a:pPr marL="0" indent="0">
              <a:buNone/>
            </a:pPr>
            <a:r>
              <a:rPr lang="es-ES" sz="2100" dirty="0">
                <a:latin typeface="Trebuchet MS" panose="020B0603020202020204" pitchFamily="34" charset="0"/>
              </a:rPr>
              <a:t>En nuestro ejemplo:</a:t>
            </a:r>
          </a:p>
          <a:p>
            <a:pPr marL="0" indent="0">
              <a:buNone/>
            </a:pPr>
            <a:r>
              <a:rPr lang="es-ES" sz="2100" dirty="0">
                <a:latin typeface="Trebuchet MS" panose="020B0603020202020204" pitchFamily="34" charset="0"/>
              </a:rPr>
              <a:t>Un</a:t>
            </a:r>
            <a:r>
              <a:rPr lang="es-ES" sz="2100" b="1" dirty="0">
                <a:solidFill>
                  <a:srgbClr val="C00000"/>
                </a:solidFill>
                <a:latin typeface="Trebuchet MS" panose="020B0603020202020204" pitchFamily="34" charset="0"/>
              </a:rPr>
              <a:t> </a:t>
            </a:r>
            <a:r>
              <a:rPr lang="es-ES" sz="2100" b="1" dirty="0">
                <a:solidFill>
                  <a:srgbClr val="0070C0"/>
                </a:solidFill>
                <a:latin typeface="Trebuchet MS" panose="020B0603020202020204" pitchFamily="34" charset="0"/>
              </a:rPr>
              <a:t>Estudiante</a:t>
            </a:r>
            <a:r>
              <a:rPr lang="es-ES" sz="2100" b="1" dirty="0">
                <a:solidFill>
                  <a:srgbClr val="C00000"/>
                </a:solidFill>
                <a:latin typeface="Trebuchet MS" panose="020B0603020202020204" pitchFamily="34" charset="0"/>
              </a:rPr>
              <a:t> ES </a:t>
            </a:r>
            <a:r>
              <a:rPr lang="es-ES" sz="2100" dirty="0">
                <a:latin typeface="Trebuchet MS" panose="020B0603020202020204" pitchFamily="34" charset="0"/>
              </a:rPr>
              <a:t>una</a:t>
            </a:r>
            <a:r>
              <a:rPr lang="es-ES" sz="2100" b="1" dirty="0">
                <a:solidFill>
                  <a:srgbClr val="C00000"/>
                </a:solidFill>
                <a:latin typeface="Trebuchet MS" panose="020B0603020202020204" pitchFamily="34" charset="0"/>
              </a:rPr>
              <a:t> </a:t>
            </a:r>
            <a:r>
              <a:rPr lang="es-ES" sz="2100" b="1" dirty="0">
                <a:solidFill>
                  <a:srgbClr val="0070C0"/>
                </a:solidFill>
                <a:latin typeface="Trebuchet MS" panose="020B0603020202020204" pitchFamily="34" charset="0"/>
              </a:rPr>
              <a:t>Persona</a:t>
            </a:r>
          </a:p>
        </p:txBody>
      </p:sp>
    </p:spTree>
    <p:extLst>
      <p:ext uri="{BB962C8B-B14F-4D97-AF65-F5344CB8AC3E}">
        <p14:creationId xmlns:p14="http://schemas.microsoft.com/office/powerpoint/2010/main" val="7504821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1_Office Theme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2_Office Theme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Override1.xml><?xml version="1.0" encoding="utf-8"?>
<a:themeOverride xmlns:a="http://schemas.openxmlformats.org/drawingml/2006/main">
  <a:clrScheme name="Blue Green">
    <a:dk1>
      <a:sysClr val="windowText" lastClr="000000"/>
    </a:dk1>
    <a:lt1>
      <a:sysClr val="window" lastClr="FFFFFF"/>
    </a:lt1>
    <a:dk2>
      <a:srgbClr val="373545"/>
    </a:dk2>
    <a:lt2>
      <a:srgbClr val="CEDBE6"/>
    </a:lt2>
    <a:accent1>
      <a:srgbClr val="3494BA"/>
    </a:accent1>
    <a:accent2>
      <a:srgbClr val="58B6C0"/>
    </a:accent2>
    <a:accent3>
      <a:srgbClr val="75BDA7"/>
    </a:accent3>
    <a:accent4>
      <a:srgbClr val="7A8C8E"/>
    </a:accent4>
    <a:accent5>
      <a:srgbClr val="84ACB6"/>
    </a:accent5>
    <a:accent6>
      <a:srgbClr val="2683C6"/>
    </a:accent6>
    <a:hlink>
      <a:srgbClr val="6B9F25"/>
    </a:hlink>
    <a:folHlink>
      <a:srgbClr val="9F6715"/>
    </a:folHlink>
  </a:clrScheme>
</a:themeOverride>
</file>

<file path=ppt/theme/themeOverride10.xml><?xml version="1.0" encoding="utf-8"?>
<a:themeOverride xmlns:a="http://schemas.openxmlformats.org/drawingml/2006/main">
  <a:clrScheme name="Blue Green">
    <a:dk1>
      <a:sysClr val="windowText" lastClr="000000"/>
    </a:dk1>
    <a:lt1>
      <a:sysClr val="window" lastClr="FFFFFF"/>
    </a:lt1>
    <a:dk2>
      <a:srgbClr val="373545"/>
    </a:dk2>
    <a:lt2>
      <a:srgbClr val="CEDBE6"/>
    </a:lt2>
    <a:accent1>
      <a:srgbClr val="3494BA"/>
    </a:accent1>
    <a:accent2>
      <a:srgbClr val="58B6C0"/>
    </a:accent2>
    <a:accent3>
      <a:srgbClr val="75BDA7"/>
    </a:accent3>
    <a:accent4>
      <a:srgbClr val="7A8C8E"/>
    </a:accent4>
    <a:accent5>
      <a:srgbClr val="84ACB6"/>
    </a:accent5>
    <a:accent6>
      <a:srgbClr val="2683C6"/>
    </a:accent6>
    <a:hlink>
      <a:srgbClr val="6B9F25"/>
    </a:hlink>
    <a:folHlink>
      <a:srgbClr val="9F6715"/>
    </a:folHlink>
  </a:clrScheme>
</a:themeOverride>
</file>

<file path=ppt/theme/themeOverride11.xml><?xml version="1.0" encoding="utf-8"?>
<a:themeOverride xmlns:a="http://schemas.openxmlformats.org/drawingml/2006/main">
  <a:clrScheme name="Blue Green">
    <a:dk1>
      <a:sysClr val="windowText" lastClr="000000"/>
    </a:dk1>
    <a:lt1>
      <a:sysClr val="window" lastClr="FFFFFF"/>
    </a:lt1>
    <a:dk2>
      <a:srgbClr val="373545"/>
    </a:dk2>
    <a:lt2>
      <a:srgbClr val="CEDBE6"/>
    </a:lt2>
    <a:accent1>
      <a:srgbClr val="3494BA"/>
    </a:accent1>
    <a:accent2>
      <a:srgbClr val="58B6C0"/>
    </a:accent2>
    <a:accent3>
      <a:srgbClr val="75BDA7"/>
    </a:accent3>
    <a:accent4>
      <a:srgbClr val="7A8C8E"/>
    </a:accent4>
    <a:accent5>
      <a:srgbClr val="84ACB6"/>
    </a:accent5>
    <a:accent6>
      <a:srgbClr val="2683C6"/>
    </a:accent6>
    <a:hlink>
      <a:srgbClr val="6B9F25"/>
    </a:hlink>
    <a:folHlink>
      <a:srgbClr val="9F6715"/>
    </a:folHlink>
  </a:clrScheme>
</a:themeOverride>
</file>

<file path=ppt/theme/themeOverride12.xml><?xml version="1.0" encoding="utf-8"?>
<a:themeOverride xmlns:a="http://schemas.openxmlformats.org/drawingml/2006/main">
  <a:clrScheme name="Blue Green">
    <a:dk1>
      <a:sysClr val="windowText" lastClr="000000"/>
    </a:dk1>
    <a:lt1>
      <a:sysClr val="window" lastClr="FFFFFF"/>
    </a:lt1>
    <a:dk2>
      <a:srgbClr val="373545"/>
    </a:dk2>
    <a:lt2>
      <a:srgbClr val="CEDBE6"/>
    </a:lt2>
    <a:accent1>
      <a:srgbClr val="3494BA"/>
    </a:accent1>
    <a:accent2>
      <a:srgbClr val="58B6C0"/>
    </a:accent2>
    <a:accent3>
      <a:srgbClr val="75BDA7"/>
    </a:accent3>
    <a:accent4>
      <a:srgbClr val="7A8C8E"/>
    </a:accent4>
    <a:accent5>
      <a:srgbClr val="84ACB6"/>
    </a:accent5>
    <a:accent6>
      <a:srgbClr val="2683C6"/>
    </a:accent6>
    <a:hlink>
      <a:srgbClr val="6B9F25"/>
    </a:hlink>
    <a:folHlink>
      <a:srgbClr val="9F6715"/>
    </a:folHlink>
  </a:clrScheme>
</a:themeOverride>
</file>

<file path=ppt/theme/themeOverride13.xml><?xml version="1.0" encoding="utf-8"?>
<a:themeOverride xmlns:a="http://schemas.openxmlformats.org/drawingml/2006/main">
  <a:clrScheme name="Blue Green">
    <a:dk1>
      <a:sysClr val="windowText" lastClr="000000"/>
    </a:dk1>
    <a:lt1>
      <a:sysClr val="window" lastClr="FFFFFF"/>
    </a:lt1>
    <a:dk2>
      <a:srgbClr val="373545"/>
    </a:dk2>
    <a:lt2>
      <a:srgbClr val="CEDBE6"/>
    </a:lt2>
    <a:accent1>
      <a:srgbClr val="3494BA"/>
    </a:accent1>
    <a:accent2>
      <a:srgbClr val="58B6C0"/>
    </a:accent2>
    <a:accent3>
      <a:srgbClr val="75BDA7"/>
    </a:accent3>
    <a:accent4>
      <a:srgbClr val="7A8C8E"/>
    </a:accent4>
    <a:accent5>
      <a:srgbClr val="84ACB6"/>
    </a:accent5>
    <a:accent6>
      <a:srgbClr val="2683C6"/>
    </a:accent6>
    <a:hlink>
      <a:srgbClr val="6B9F25"/>
    </a:hlink>
    <a:folHlink>
      <a:srgbClr val="9F6715"/>
    </a:folHlink>
  </a:clrScheme>
</a:themeOverride>
</file>

<file path=ppt/theme/themeOverride2.xml><?xml version="1.0" encoding="utf-8"?>
<a:themeOverride xmlns:a="http://schemas.openxmlformats.org/drawingml/2006/main">
  <a:clrScheme name="Blue Green">
    <a:dk1>
      <a:sysClr val="windowText" lastClr="000000"/>
    </a:dk1>
    <a:lt1>
      <a:sysClr val="window" lastClr="FFFFFF"/>
    </a:lt1>
    <a:dk2>
      <a:srgbClr val="373545"/>
    </a:dk2>
    <a:lt2>
      <a:srgbClr val="CEDBE6"/>
    </a:lt2>
    <a:accent1>
      <a:srgbClr val="3494BA"/>
    </a:accent1>
    <a:accent2>
      <a:srgbClr val="58B6C0"/>
    </a:accent2>
    <a:accent3>
      <a:srgbClr val="75BDA7"/>
    </a:accent3>
    <a:accent4>
      <a:srgbClr val="7A8C8E"/>
    </a:accent4>
    <a:accent5>
      <a:srgbClr val="84ACB6"/>
    </a:accent5>
    <a:accent6>
      <a:srgbClr val="2683C6"/>
    </a:accent6>
    <a:hlink>
      <a:srgbClr val="6B9F25"/>
    </a:hlink>
    <a:folHlink>
      <a:srgbClr val="9F6715"/>
    </a:folHlink>
  </a:clrScheme>
</a:themeOverride>
</file>

<file path=ppt/theme/themeOverride3.xml><?xml version="1.0" encoding="utf-8"?>
<a:themeOverride xmlns:a="http://schemas.openxmlformats.org/drawingml/2006/main">
  <a:clrScheme name="Blue Green">
    <a:dk1>
      <a:sysClr val="windowText" lastClr="000000"/>
    </a:dk1>
    <a:lt1>
      <a:sysClr val="window" lastClr="FFFFFF"/>
    </a:lt1>
    <a:dk2>
      <a:srgbClr val="373545"/>
    </a:dk2>
    <a:lt2>
      <a:srgbClr val="CEDBE6"/>
    </a:lt2>
    <a:accent1>
      <a:srgbClr val="3494BA"/>
    </a:accent1>
    <a:accent2>
      <a:srgbClr val="58B6C0"/>
    </a:accent2>
    <a:accent3>
      <a:srgbClr val="75BDA7"/>
    </a:accent3>
    <a:accent4>
      <a:srgbClr val="7A8C8E"/>
    </a:accent4>
    <a:accent5>
      <a:srgbClr val="84ACB6"/>
    </a:accent5>
    <a:accent6>
      <a:srgbClr val="2683C6"/>
    </a:accent6>
    <a:hlink>
      <a:srgbClr val="6B9F25"/>
    </a:hlink>
    <a:folHlink>
      <a:srgbClr val="9F6715"/>
    </a:folHlink>
  </a:clrScheme>
</a:themeOverride>
</file>

<file path=ppt/theme/themeOverride4.xml><?xml version="1.0" encoding="utf-8"?>
<a:themeOverride xmlns:a="http://schemas.openxmlformats.org/drawingml/2006/main">
  <a:clrScheme name="Blue Green">
    <a:dk1>
      <a:sysClr val="windowText" lastClr="000000"/>
    </a:dk1>
    <a:lt1>
      <a:sysClr val="window" lastClr="FFFFFF"/>
    </a:lt1>
    <a:dk2>
      <a:srgbClr val="373545"/>
    </a:dk2>
    <a:lt2>
      <a:srgbClr val="CEDBE6"/>
    </a:lt2>
    <a:accent1>
      <a:srgbClr val="3494BA"/>
    </a:accent1>
    <a:accent2>
      <a:srgbClr val="58B6C0"/>
    </a:accent2>
    <a:accent3>
      <a:srgbClr val="75BDA7"/>
    </a:accent3>
    <a:accent4>
      <a:srgbClr val="7A8C8E"/>
    </a:accent4>
    <a:accent5>
      <a:srgbClr val="84ACB6"/>
    </a:accent5>
    <a:accent6>
      <a:srgbClr val="2683C6"/>
    </a:accent6>
    <a:hlink>
      <a:srgbClr val="6B9F25"/>
    </a:hlink>
    <a:folHlink>
      <a:srgbClr val="9F6715"/>
    </a:folHlink>
  </a:clrScheme>
</a:themeOverride>
</file>

<file path=ppt/theme/themeOverride5.xml><?xml version="1.0" encoding="utf-8"?>
<a:themeOverride xmlns:a="http://schemas.openxmlformats.org/drawingml/2006/main">
  <a:clrScheme name="Blue Green">
    <a:dk1>
      <a:sysClr val="windowText" lastClr="000000"/>
    </a:dk1>
    <a:lt1>
      <a:sysClr val="window" lastClr="FFFFFF"/>
    </a:lt1>
    <a:dk2>
      <a:srgbClr val="373545"/>
    </a:dk2>
    <a:lt2>
      <a:srgbClr val="CEDBE6"/>
    </a:lt2>
    <a:accent1>
      <a:srgbClr val="3494BA"/>
    </a:accent1>
    <a:accent2>
      <a:srgbClr val="58B6C0"/>
    </a:accent2>
    <a:accent3>
      <a:srgbClr val="75BDA7"/>
    </a:accent3>
    <a:accent4>
      <a:srgbClr val="7A8C8E"/>
    </a:accent4>
    <a:accent5>
      <a:srgbClr val="84ACB6"/>
    </a:accent5>
    <a:accent6>
      <a:srgbClr val="2683C6"/>
    </a:accent6>
    <a:hlink>
      <a:srgbClr val="6B9F25"/>
    </a:hlink>
    <a:folHlink>
      <a:srgbClr val="9F6715"/>
    </a:folHlink>
  </a:clrScheme>
</a:themeOverride>
</file>

<file path=ppt/theme/themeOverride6.xml><?xml version="1.0" encoding="utf-8"?>
<a:themeOverride xmlns:a="http://schemas.openxmlformats.org/drawingml/2006/main">
  <a:clrScheme name="Blue Green">
    <a:dk1>
      <a:sysClr val="windowText" lastClr="000000"/>
    </a:dk1>
    <a:lt1>
      <a:sysClr val="window" lastClr="FFFFFF"/>
    </a:lt1>
    <a:dk2>
      <a:srgbClr val="373545"/>
    </a:dk2>
    <a:lt2>
      <a:srgbClr val="CEDBE6"/>
    </a:lt2>
    <a:accent1>
      <a:srgbClr val="3494BA"/>
    </a:accent1>
    <a:accent2>
      <a:srgbClr val="58B6C0"/>
    </a:accent2>
    <a:accent3>
      <a:srgbClr val="75BDA7"/>
    </a:accent3>
    <a:accent4>
      <a:srgbClr val="7A8C8E"/>
    </a:accent4>
    <a:accent5>
      <a:srgbClr val="84ACB6"/>
    </a:accent5>
    <a:accent6>
      <a:srgbClr val="2683C6"/>
    </a:accent6>
    <a:hlink>
      <a:srgbClr val="6B9F25"/>
    </a:hlink>
    <a:folHlink>
      <a:srgbClr val="9F6715"/>
    </a:folHlink>
  </a:clrScheme>
</a:themeOverride>
</file>

<file path=ppt/theme/themeOverride7.xml><?xml version="1.0" encoding="utf-8"?>
<a:themeOverride xmlns:a="http://schemas.openxmlformats.org/drawingml/2006/main">
  <a:clrScheme name="Blue Green">
    <a:dk1>
      <a:sysClr val="windowText" lastClr="000000"/>
    </a:dk1>
    <a:lt1>
      <a:sysClr val="window" lastClr="FFFFFF"/>
    </a:lt1>
    <a:dk2>
      <a:srgbClr val="373545"/>
    </a:dk2>
    <a:lt2>
      <a:srgbClr val="CEDBE6"/>
    </a:lt2>
    <a:accent1>
      <a:srgbClr val="3494BA"/>
    </a:accent1>
    <a:accent2>
      <a:srgbClr val="58B6C0"/>
    </a:accent2>
    <a:accent3>
      <a:srgbClr val="75BDA7"/>
    </a:accent3>
    <a:accent4>
      <a:srgbClr val="7A8C8E"/>
    </a:accent4>
    <a:accent5>
      <a:srgbClr val="84ACB6"/>
    </a:accent5>
    <a:accent6>
      <a:srgbClr val="2683C6"/>
    </a:accent6>
    <a:hlink>
      <a:srgbClr val="6B9F25"/>
    </a:hlink>
    <a:folHlink>
      <a:srgbClr val="9F6715"/>
    </a:folHlink>
  </a:clrScheme>
</a:themeOverride>
</file>

<file path=ppt/theme/themeOverride8.xml><?xml version="1.0" encoding="utf-8"?>
<a:themeOverride xmlns:a="http://schemas.openxmlformats.org/drawingml/2006/main">
  <a:clrScheme name="Blue Green">
    <a:dk1>
      <a:sysClr val="windowText" lastClr="000000"/>
    </a:dk1>
    <a:lt1>
      <a:sysClr val="window" lastClr="FFFFFF"/>
    </a:lt1>
    <a:dk2>
      <a:srgbClr val="373545"/>
    </a:dk2>
    <a:lt2>
      <a:srgbClr val="CEDBE6"/>
    </a:lt2>
    <a:accent1>
      <a:srgbClr val="3494BA"/>
    </a:accent1>
    <a:accent2>
      <a:srgbClr val="58B6C0"/>
    </a:accent2>
    <a:accent3>
      <a:srgbClr val="75BDA7"/>
    </a:accent3>
    <a:accent4>
      <a:srgbClr val="7A8C8E"/>
    </a:accent4>
    <a:accent5>
      <a:srgbClr val="84ACB6"/>
    </a:accent5>
    <a:accent6>
      <a:srgbClr val="2683C6"/>
    </a:accent6>
    <a:hlink>
      <a:srgbClr val="6B9F25"/>
    </a:hlink>
    <a:folHlink>
      <a:srgbClr val="9F6715"/>
    </a:folHlink>
  </a:clrScheme>
</a:themeOverride>
</file>

<file path=ppt/theme/themeOverride9.xml><?xml version="1.0" encoding="utf-8"?>
<a:themeOverride xmlns:a="http://schemas.openxmlformats.org/drawingml/2006/main">
  <a:clrScheme name="Blue Green">
    <a:dk1>
      <a:sysClr val="windowText" lastClr="000000"/>
    </a:dk1>
    <a:lt1>
      <a:sysClr val="window" lastClr="FFFFFF"/>
    </a:lt1>
    <a:dk2>
      <a:srgbClr val="373545"/>
    </a:dk2>
    <a:lt2>
      <a:srgbClr val="CEDBE6"/>
    </a:lt2>
    <a:accent1>
      <a:srgbClr val="3494BA"/>
    </a:accent1>
    <a:accent2>
      <a:srgbClr val="58B6C0"/>
    </a:accent2>
    <a:accent3>
      <a:srgbClr val="75BDA7"/>
    </a:accent3>
    <a:accent4>
      <a:srgbClr val="7A8C8E"/>
    </a:accent4>
    <a:accent5>
      <a:srgbClr val="84ACB6"/>
    </a:accent5>
    <a:accent6>
      <a:srgbClr val="2683C6"/>
    </a:accent6>
    <a:hlink>
      <a:srgbClr val="6B9F25"/>
    </a:hlink>
    <a:folHlink>
      <a:srgbClr val="9F6715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1451</TotalTime>
  <Words>884</Words>
  <Application>Microsoft Office PowerPoint</Application>
  <PresentationFormat>Widescreen</PresentationFormat>
  <Paragraphs>136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16</vt:i4>
      </vt:variant>
    </vt:vector>
  </HeadingPairs>
  <TitlesOfParts>
    <vt:vector size="25" baseType="lpstr">
      <vt:lpstr>Aptos</vt:lpstr>
      <vt:lpstr>Aptos Display</vt:lpstr>
      <vt:lpstr>Arial</vt:lpstr>
      <vt:lpstr>Consolas</vt:lpstr>
      <vt:lpstr>Roboto</vt:lpstr>
      <vt:lpstr>Trebuchet MS</vt:lpstr>
      <vt:lpstr>Wingdings</vt:lpstr>
      <vt:lpstr>1_Office Theme</vt:lpstr>
      <vt:lpstr>2_Office Theme</vt:lpstr>
      <vt:lpstr>Programación II</vt:lpstr>
      <vt:lpstr>Introducción a la Herencia</vt:lpstr>
      <vt:lpstr>Herencia</vt:lpstr>
      <vt:lpstr>Herencia</vt:lpstr>
      <vt:lpstr>Herencia</vt:lpstr>
      <vt:lpstr>Herencia</vt:lpstr>
      <vt:lpstr>Herencia        </vt:lpstr>
      <vt:lpstr>PowerPoint Presentation</vt:lpstr>
      <vt:lpstr>Herencia (criterio de uso)        </vt:lpstr>
      <vt:lpstr>Herencia: ejemplos        </vt:lpstr>
      <vt:lpstr>Composición        </vt:lpstr>
      <vt:lpstr>Composición        </vt:lpstr>
      <vt:lpstr>Composición        </vt:lpstr>
      <vt:lpstr>Composición        </vt:lpstr>
      <vt:lpstr>PowerPoint Presentation</vt:lpstr>
      <vt:lpstr>Composición (criterio de uso)     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Programación II</dc:title>
  <dc:creator>Ariel Sebastian Tapia</dc:creator>
  <cp:lastModifiedBy>Ariel Sebastian Tapia</cp:lastModifiedBy>
  <cp:revision>68</cp:revision>
  <dcterms:created xsi:type="dcterms:W3CDTF">2023-07-31T19:13:11Z</dcterms:created>
  <dcterms:modified xsi:type="dcterms:W3CDTF">2025-09-16T12:50:52Z</dcterms:modified>
</cp:coreProperties>
</file>