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1047" y="2234251"/>
            <a:ext cx="156190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3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3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02075" y="796999"/>
            <a:ext cx="2978785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94096" y="869262"/>
            <a:ext cx="2110104" cy="317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3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2852" y="58801"/>
            <a:ext cx="185829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3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225" y="917657"/>
            <a:ext cx="8443549" cy="1640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3260237"/>
            <a:ext cx="3778250" cy="1887855"/>
            <a:chOff x="-4762" y="3260237"/>
            <a:chExt cx="3778250" cy="1887855"/>
          </a:xfrm>
        </p:grpSpPr>
        <p:sp>
          <p:nvSpPr>
            <p:cNvPr id="3" name="object 3"/>
            <p:cNvSpPr/>
            <p:nvPr/>
          </p:nvSpPr>
          <p:spPr>
            <a:xfrm>
              <a:off x="0" y="3264999"/>
              <a:ext cx="3768725" cy="1878330"/>
            </a:xfrm>
            <a:custGeom>
              <a:avLst/>
              <a:gdLst/>
              <a:ahLst/>
              <a:cxnLst/>
              <a:rect l="l" t="t" r="r" b="b"/>
              <a:pathLst>
                <a:path w="3768725" h="1878329">
                  <a:moveTo>
                    <a:pt x="3768299" y="1878299"/>
                  </a:moveTo>
                  <a:lnTo>
                    <a:pt x="0" y="1878299"/>
                  </a:lnTo>
                  <a:lnTo>
                    <a:pt x="0" y="0"/>
                  </a:lnTo>
                  <a:lnTo>
                    <a:pt x="3768299" y="18782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264999"/>
              <a:ext cx="3768725" cy="1878330"/>
            </a:xfrm>
            <a:custGeom>
              <a:avLst/>
              <a:gdLst/>
              <a:ahLst/>
              <a:cxnLst/>
              <a:rect l="l" t="t" r="r" b="b"/>
              <a:pathLst>
                <a:path w="3768725" h="1878329">
                  <a:moveTo>
                    <a:pt x="0" y="1878299"/>
                  </a:moveTo>
                  <a:lnTo>
                    <a:pt x="0" y="0"/>
                  </a:lnTo>
                  <a:lnTo>
                    <a:pt x="3768299" y="1878299"/>
                  </a:lnTo>
                  <a:lnTo>
                    <a:pt x="0" y="1878299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26678" y="1750372"/>
            <a:ext cx="4890220" cy="82137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1594" marR="5080" indent="-49530" algn="ctr">
              <a:lnSpc>
                <a:spcPts val="6230"/>
              </a:lnSpc>
              <a:spcBef>
                <a:spcPts val="204"/>
              </a:spcBef>
            </a:pPr>
            <a:r>
              <a:rPr lang="es-ES" sz="5200" spc="45" dirty="0">
                <a:latin typeface="Trebuchet MS"/>
                <a:cs typeface="Trebuchet MS"/>
              </a:rPr>
              <a:t>Programación I</a:t>
            </a:r>
            <a:endParaRPr sz="5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5335" y="2816278"/>
            <a:ext cx="165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595959"/>
                </a:solidFill>
                <a:latin typeface="Roboto"/>
                <a:cs typeface="Roboto"/>
              </a:rPr>
              <a:t>Funciones</a:t>
            </a:r>
            <a:endParaRPr sz="2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905" y="58801"/>
            <a:ext cx="3256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Ámbi</a:t>
            </a:r>
            <a:r>
              <a:rPr spc="-85" dirty="0"/>
              <a:t>t</a:t>
            </a:r>
            <a:r>
              <a:rPr spc="50" dirty="0"/>
              <a:t>o</a:t>
            </a:r>
            <a:r>
              <a:rPr spc="-180" dirty="0"/>
              <a:t> </a:t>
            </a:r>
            <a:r>
              <a:rPr spc="-5" dirty="0"/>
              <a:t>de</a:t>
            </a:r>
            <a:r>
              <a:rPr spc="-180" dirty="0"/>
              <a:t> </a:t>
            </a:r>
            <a:r>
              <a:rPr spc="-110" dirty="0"/>
              <a:t>v</a:t>
            </a:r>
            <a:r>
              <a:rPr dirty="0"/>
              <a:t>ariab</a:t>
            </a:r>
            <a:r>
              <a:rPr spc="-15" dirty="0"/>
              <a:t>l</a:t>
            </a:r>
            <a:r>
              <a:rPr spc="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632631"/>
            <a:ext cx="8322309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es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local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</a:t>
            </a:r>
            <a:r>
              <a:rPr sz="2100" spc="1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434343"/>
                </a:solidFill>
                <a:latin typeface="Trebuchet MS"/>
                <a:cs typeface="Trebuchet MS"/>
              </a:rPr>
              <a:t>ámbito</a:t>
            </a:r>
            <a:r>
              <a:rPr sz="2100" b="1" spc="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fue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declarada.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ámbito </a:t>
            </a:r>
            <a:r>
              <a:rPr sz="2100" spc="-6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está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dado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las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llaves.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Fuera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ellas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34343"/>
                </a:solidFill>
                <a:latin typeface="Trebuchet MS"/>
                <a:cs typeface="Trebuchet MS"/>
              </a:rPr>
              <a:t>no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434343"/>
                </a:solidFill>
                <a:latin typeface="Trebuchet MS"/>
                <a:cs typeface="Trebuchet MS"/>
              </a:rPr>
              <a:t>existe.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174" y="1534174"/>
            <a:ext cx="3260725" cy="17272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50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main(){</a:t>
            </a:r>
            <a:endParaRPr sz="1500">
              <a:latin typeface="Consolas"/>
              <a:cs typeface="Consolas"/>
            </a:endParaRPr>
          </a:p>
          <a:p>
            <a:pPr marL="266065" marR="996315">
              <a:lnSpc>
                <a:spcPct val="116700"/>
              </a:lnSpc>
            </a:pP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500" spc="-3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i=0,</a:t>
            </a:r>
            <a:r>
              <a:rPr sz="15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numero= </a:t>
            </a:r>
            <a:r>
              <a:rPr sz="1500" dirty="0">
                <a:solidFill>
                  <a:srgbClr val="B8D7A3"/>
                </a:solidFill>
                <a:latin typeface="Consolas"/>
                <a:cs typeface="Consolas"/>
              </a:rPr>
              <a:t>9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val;</a:t>
            </a:r>
            <a:endParaRPr sz="1500">
              <a:latin typeface="Consolas"/>
              <a:cs typeface="Consolas"/>
            </a:endParaRPr>
          </a:p>
          <a:p>
            <a:pPr marL="266065" marR="372745" indent="-635">
              <a:lnSpc>
                <a:spcPct val="116700"/>
              </a:lnSpc>
            </a:pP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val</a:t>
            </a:r>
            <a:r>
              <a:rPr sz="1500" spc="-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500" spc="-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mi_funcion(numero);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0;</a:t>
            </a:r>
            <a:endParaRPr sz="15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95"/>
              </a:spcBef>
            </a:pP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500" y="1534174"/>
            <a:ext cx="2978785" cy="17272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1430" rIns="0" bIns="0" rtlCol="0">
            <a:spAutoFit/>
          </a:bodyPr>
          <a:lstStyle/>
          <a:p>
            <a:pPr marL="266065" marR="86360" indent="-209550">
              <a:lnSpc>
                <a:spcPct val="116700"/>
              </a:lnSpc>
              <a:spcBef>
                <a:spcPts val="90"/>
              </a:spcBef>
            </a:pP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mi_funcion(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dato){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i;</a:t>
            </a:r>
            <a:endParaRPr sz="1500">
              <a:latin typeface="Consolas"/>
              <a:cs typeface="Consolas"/>
            </a:endParaRPr>
          </a:p>
          <a:p>
            <a:pPr marL="266065" marR="1345565" indent="-635">
              <a:lnSpc>
                <a:spcPct val="116700"/>
              </a:lnSpc>
            </a:pP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i</a:t>
            </a:r>
            <a:r>
              <a:rPr sz="15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5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dato</a:t>
            </a:r>
            <a:r>
              <a:rPr sz="15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/</a:t>
            </a:r>
            <a:r>
              <a:rPr sz="1500" spc="-2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2;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500" spc="-2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i;</a:t>
            </a:r>
            <a:endParaRPr sz="15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95"/>
              </a:spcBef>
            </a:pP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2412" y="3492112"/>
          <a:ext cx="2416174" cy="140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Variable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Valor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45187" y="3492112"/>
          <a:ext cx="2372994" cy="1051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Variable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Valor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905" y="58801"/>
            <a:ext cx="3256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Ámbi</a:t>
            </a:r>
            <a:r>
              <a:rPr spc="-85" dirty="0"/>
              <a:t>t</a:t>
            </a:r>
            <a:r>
              <a:rPr spc="50" dirty="0"/>
              <a:t>o</a:t>
            </a:r>
            <a:r>
              <a:rPr spc="-180" dirty="0"/>
              <a:t> </a:t>
            </a:r>
            <a:r>
              <a:rPr spc="-5" dirty="0"/>
              <a:t>de</a:t>
            </a:r>
            <a:r>
              <a:rPr spc="-180" dirty="0"/>
              <a:t> </a:t>
            </a:r>
            <a:r>
              <a:rPr spc="-110" dirty="0"/>
              <a:t>v</a:t>
            </a:r>
            <a:r>
              <a:rPr dirty="0"/>
              <a:t>ariab</a:t>
            </a:r>
            <a:r>
              <a:rPr spc="-15" dirty="0"/>
              <a:t>l</a:t>
            </a:r>
            <a:r>
              <a:rPr spc="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632631"/>
            <a:ext cx="8322309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es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local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</a:t>
            </a:r>
            <a:r>
              <a:rPr sz="2100" spc="1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434343"/>
                </a:solidFill>
                <a:latin typeface="Trebuchet MS"/>
                <a:cs typeface="Trebuchet MS"/>
              </a:rPr>
              <a:t>ámbito</a:t>
            </a:r>
            <a:r>
              <a:rPr sz="2100" b="1" spc="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fue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declarada.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ámbito </a:t>
            </a:r>
            <a:r>
              <a:rPr sz="2100" spc="-6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está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dado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las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llaves.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Fuera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ellas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34343"/>
                </a:solidFill>
                <a:latin typeface="Trebuchet MS"/>
                <a:cs typeface="Trebuchet MS"/>
              </a:rPr>
              <a:t>no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434343"/>
                </a:solidFill>
                <a:latin typeface="Trebuchet MS"/>
                <a:cs typeface="Trebuchet MS"/>
              </a:rPr>
              <a:t>existe.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174" y="1534174"/>
            <a:ext cx="3260725" cy="17272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50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main(){</a:t>
            </a:r>
            <a:endParaRPr sz="1500">
              <a:latin typeface="Consolas"/>
              <a:cs typeface="Consolas"/>
            </a:endParaRPr>
          </a:p>
          <a:p>
            <a:pPr marL="266065" marR="996315">
              <a:lnSpc>
                <a:spcPct val="116700"/>
              </a:lnSpc>
            </a:pP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500" spc="-2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i=</a:t>
            </a:r>
            <a:r>
              <a:rPr sz="1500" spc="-5" dirty="0">
                <a:solidFill>
                  <a:srgbClr val="B8D7A3"/>
                </a:solidFill>
                <a:latin typeface="Consolas"/>
                <a:cs typeface="Consolas"/>
              </a:rPr>
              <a:t>0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sz="15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numero=</a:t>
            </a:r>
            <a:r>
              <a:rPr sz="15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B8D7A3"/>
                </a:solidFill>
                <a:latin typeface="Consolas"/>
                <a:cs typeface="Consolas"/>
              </a:rPr>
              <a:t>9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val;</a:t>
            </a:r>
            <a:endParaRPr sz="1500">
              <a:latin typeface="Consolas"/>
              <a:cs typeface="Consolas"/>
            </a:endParaRPr>
          </a:p>
          <a:p>
            <a:pPr marL="266065" marR="372745" indent="-635">
              <a:lnSpc>
                <a:spcPct val="116700"/>
              </a:lnSpc>
            </a:pP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val</a:t>
            </a:r>
            <a:r>
              <a:rPr sz="1500" spc="-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500" spc="-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mi_funcion(numero);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B8D7A3"/>
                </a:solidFill>
                <a:latin typeface="Consolas"/>
                <a:cs typeface="Consolas"/>
              </a:rPr>
              <a:t>0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95"/>
              </a:spcBef>
            </a:pP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500" y="1534174"/>
            <a:ext cx="2978785" cy="17272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1430" rIns="0" bIns="0" rtlCol="0">
            <a:spAutoFit/>
          </a:bodyPr>
          <a:lstStyle/>
          <a:p>
            <a:pPr marL="266065" marR="86360" indent="-209550">
              <a:lnSpc>
                <a:spcPct val="116700"/>
              </a:lnSpc>
              <a:spcBef>
                <a:spcPts val="90"/>
              </a:spcBef>
            </a:pP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mi_funcion(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dato){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i;</a:t>
            </a:r>
            <a:endParaRPr sz="1500">
              <a:latin typeface="Consolas"/>
              <a:cs typeface="Consolas"/>
            </a:endParaRPr>
          </a:p>
          <a:p>
            <a:pPr marL="266065" marR="504190" indent="-635">
              <a:lnSpc>
                <a:spcPct val="116700"/>
              </a:lnSpc>
            </a:pP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i</a:t>
            </a:r>
            <a:r>
              <a:rPr sz="1500" spc="-2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5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float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sz="15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dato</a:t>
            </a:r>
            <a:r>
              <a:rPr sz="15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/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B8D7A3"/>
                </a:solidFill>
                <a:latin typeface="Consolas"/>
                <a:cs typeface="Consolas"/>
              </a:rPr>
              <a:t>2</a:t>
            </a: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500" spc="-8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5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DCDCDC"/>
                </a:solidFill>
                <a:latin typeface="Consolas"/>
                <a:cs typeface="Consolas"/>
              </a:rPr>
              <a:t>i;</a:t>
            </a:r>
            <a:endParaRPr sz="15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95"/>
              </a:spcBef>
            </a:pPr>
            <a:r>
              <a:rPr sz="15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2412" y="3492112"/>
          <a:ext cx="2416174" cy="140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Variable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Valor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Roboto"/>
                          <a:cs typeface="Roboto"/>
                        </a:rPr>
                        <a:t>i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Roboto"/>
                          <a:cs typeface="Roboto"/>
                        </a:rPr>
                        <a:t>0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5" dirty="0">
                          <a:latin typeface="Roboto"/>
                          <a:cs typeface="Roboto"/>
                        </a:rPr>
                        <a:t>numero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Roboto"/>
                          <a:cs typeface="Roboto"/>
                        </a:rPr>
                        <a:t>9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Roboto"/>
                          <a:cs typeface="Roboto"/>
                        </a:rPr>
                        <a:t>val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Roboto"/>
                          <a:cs typeface="Roboto"/>
                        </a:rPr>
                        <a:t>4.5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45187" y="3492112"/>
          <a:ext cx="2372994" cy="1051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Variable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5" dirty="0">
                          <a:latin typeface="Roboto"/>
                          <a:cs typeface="Roboto"/>
                        </a:rPr>
                        <a:t>Valor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5" dirty="0">
                          <a:latin typeface="Roboto"/>
                          <a:cs typeface="Roboto"/>
                        </a:rPr>
                        <a:t>dato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Roboto"/>
                          <a:cs typeface="Roboto"/>
                        </a:rPr>
                        <a:t>9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Roboto"/>
                          <a:cs typeface="Roboto"/>
                        </a:rPr>
                        <a:t>i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Roboto"/>
                          <a:cs typeface="Roboto"/>
                        </a:rPr>
                        <a:t>4.5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634" y="58801"/>
            <a:ext cx="272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</a:t>
            </a:r>
            <a:r>
              <a:rPr spc="-55" dirty="0"/>
              <a:t>e</a:t>
            </a:r>
            <a:r>
              <a:rPr spc="-95" dirty="0"/>
              <a:t>t</a:t>
            </a:r>
            <a:r>
              <a:rPr spc="-20" dirty="0"/>
              <a:t>ornar</a:t>
            </a:r>
            <a:r>
              <a:rPr spc="-180" dirty="0"/>
              <a:t> </a:t>
            </a:r>
            <a:r>
              <a:rPr spc="-110" dirty="0"/>
              <a:t>v</a:t>
            </a:r>
            <a:r>
              <a:rPr spc="10" dirty="0"/>
              <a:t>a</a:t>
            </a:r>
            <a:r>
              <a:rPr spc="-10" dirty="0"/>
              <a:t>l</a:t>
            </a:r>
            <a:r>
              <a:rPr spc="-15" dirty="0"/>
              <a:t>o</a:t>
            </a:r>
            <a:r>
              <a:rPr spc="-95" dirty="0"/>
              <a:t>r</a:t>
            </a:r>
            <a:r>
              <a:rPr spc="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785031"/>
            <a:ext cx="8366125" cy="3583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8100" algn="just">
              <a:lnSpc>
                <a:spcPct val="101200"/>
              </a:lnSpc>
              <a:spcBef>
                <a:spcPts val="70"/>
              </a:spcBef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retornar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34343"/>
                </a:solidFill>
                <a:latin typeface="Trebuchet MS"/>
                <a:cs typeface="Trebuchet MS"/>
              </a:rPr>
              <a:t>o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ninguno.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Esto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se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logra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mediante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palabra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reservada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434343"/>
                </a:solidFill>
                <a:latin typeface="Trebuchet MS"/>
                <a:cs typeface="Trebuchet MS"/>
              </a:rPr>
              <a:t>return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25400" algn="just">
              <a:lnSpc>
                <a:spcPct val="101200"/>
              </a:lnSpc>
            </a:pP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Si se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encuentra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return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función,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misma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ﬁnaliza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y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devuelve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indicado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10" dirty="0">
                <a:solidFill>
                  <a:srgbClr val="434343"/>
                </a:solidFill>
                <a:latin typeface="Trebuchet MS"/>
                <a:cs typeface="Trebuchet MS"/>
              </a:rPr>
              <a:t>quien</a:t>
            </a:r>
            <a:r>
              <a:rPr sz="2100" i="1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llamó.</a:t>
            </a:r>
            <a:endParaRPr sz="21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Ejemp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o: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140" dirty="0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sz="2100" i="1" spc="-30" dirty="0">
                <a:solidFill>
                  <a:srgbClr val="434343"/>
                </a:solidFill>
                <a:latin typeface="Trebuchet MS"/>
                <a:cs typeface="Trebuchet MS"/>
              </a:rPr>
              <a:t>eturn</a:t>
            </a:r>
            <a:r>
              <a:rPr sz="2100" i="1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20" dirty="0">
                <a:solidFill>
                  <a:srgbClr val="434343"/>
                </a:solidFill>
                <a:latin typeface="Trebuchet MS"/>
                <a:cs typeface="Trebuchet MS"/>
              </a:rPr>
              <a:t>v</a:t>
            </a:r>
            <a:r>
              <a:rPr sz="2100" i="1" spc="10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100" i="1" spc="-1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2100" i="1" spc="5" dirty="0">
                <a:solidFill>
                  <a:srgbClr val="434343"/>
                </a:solidFill>
                <a:latin typeface="Trebuchet MS"/>
                <a:cs typeface="Trebuchet MS"/>
              </a:rPr>
              <a:t>or</a:t>
            </a:r>
            <a:r>
              <a:rPr sz="2100" spc="-270" dirty="0">
                <a:solidFill>
                  <a:srgbClr val="434343"/>
                </a:solidFill>
                <a:latin typeface="Trebuchet MS"/>
                <a:cs typeface="Trebuchet MS"/>
              </a:rPr>
              <a:t>;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080" algn="just">
              <a:lnSpc>
                <a:spcPct val="101200"/>
              </a:lnSpc>
            </a:pP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434343"/>
                </a:solidFill>
                <a:latin typeface="Trebuchet MS"/>
                <a:cs typeface="Trebuchet MS"/>
              </a:rPr>
              <a:t>los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casos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funciones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34343"/>
                </a:solidFill>
                <a:latin typeface="Trebuchet MS"/>
                <a:cs typeface="Trebuchet MS"/>
              </a:rPr>
              <a:t>no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devuelven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nada.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funcionamiento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y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lógica </a:t>
            </a:r>
            <a:r>
              <a:rPr sz="2100" spc="100" dirty="0">
                <a:solidFill>
                  <a:srgbClr val="434343"/>
                </a:solidFill>
                <a:latin typeface="Trebuchet MS"/>
                <a:cs typeface="Trebuchet MS"/>
              </a:rPr>
              <a:t>son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iguales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sólo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90" dirty="0">
                <a:solidFill>
                  <a:srgbClr val="434343"/>
                </a:solidFill>
                <a:latin typeface="Trebuchet MS"/>
                <a:cs typeface="Trebuchet MS"/>
              </a:rPr>
              <a:t>no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hay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indicar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ningún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llamar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return.</a:t>
            </a:r>
            <a:endParaRPr sz="21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Ejemplo:</a:t>
            </a:r>
            <a:r>
              <a:rPr sz="2100" spc="-114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80" dirty="0">
                <a:solidFill>
                  <a:srgbClr val="434343"/>
                </a:solidFill>
                <a:latin typeface="Trebuchet MS"/>
                <a:cs typeface="Trebuchet MS"/>
              </a:rPr>
              <a:t>return;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408" y="58801"/>
            <a:ext cx="1885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</a:t>
            </a:r>
            <a:r>
              <a:rPr spc="-20" dirty="0"/>
              <a:t>a</a:t>
            </a:r>
            <a:r>
              <a:rPr spc="-114" dirty="0"/>
              <a:t>r</a:t>
            </a:r>
            <a:r>
              <a:rPr spc="-35" dirty="0"/>
              <a:t>ámet</a:t>
            </a:r>
            <a:r>
              <a:rPr spc="-114" dirty="0"/>
              <a:t>r</a:t>
            </a:r>
            <a:r>
              <a:rPr spc="9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917657"/>
            <a:ext cx="8331200" cy="16408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0"/>
              </a:spcBef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recibir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ninguno, </a:t>
            </a:r>
            <a:r>
              <a:rPr sz="2100" spc="85" dirty="0">
                <a:solidFill>
                  <a:srgbClr val="434343"/>
                </a:solidFill>
                <a:latin typeface="Trebuchet MS"/>
                <a:cs typeface="Trebuchet MS"/>
              </a:rPr>
              <a:t>uno </a:t>
            </a:r>
            <a:r>
              <a:rPr sz="2100" spc="95" dirty="0">
                <a:solidFill>
                  <a:srgbClr val="434343"/>
                </a:solidFill>
                <a:latin typeface="Trebuchet MS"/>
                <a:cs typeface="Trebuchet MS"/>
              </a:rPr>
              <a:t>o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varios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parámetros.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Los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parámetros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recibidos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deben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permitir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a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procesarlos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y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asistir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tarea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debe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434343"/>
                </a:solidFill>
                <a:latin typeface="Trebuchet MS"/>
                <a:cs typeface="Trebuchet MS"/>
              </a:rPr>
              <a:t>realizar.</a:t>
            </a:r>
            <a:endParaRPr sz="2100">
              <a:latin typeface="Trebuchet MS"/>
              <a:cs typeface="Trebuchet MS"/>
            </a:endParaRPr>
          </a:p>
          <a:p>
            <a:pPr marL="12700" marR="17780" algn="just">
              <a:lnSpc>
                <a:spcPct val="101200"/>
              </a:lnSpc>
            </a:pP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Un</a:t>
            </a:r>
            <a:r>
              <a:rPr sz="2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parámetro</a:t>
            </a:r>
            <a:r>
              <a:rPr sz="2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</a:t>
            </a:r>
            <a:r>
              <a:rPr sz="2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</a:t>
            </a:r>
            <a:r>
              <a:rPr sz="2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ser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recibido</a:t>
            </a:r>
            <a:r>
              <a:rPr sz="2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0B5394"/>
                </a:solidFill>
                <a:latin typeface="Trebuchet MS"/>
                <a:cs typeface="Trebuchet MS"/>
              </a:rPr>
              <a:t>valor</a:t>
            </a:r>
            <a:r>
              <a:rPr sz="2100" spc="-35" dirty="0">
                <a:solidFill>
                  <a:srgbClr val="434343"/>
                </a:solidFill>
                <a:latin typeface="Trebuchet MS"/>
                <a:cs typeface="Trebuchet MS"/>
              </a:rPr>
              <a:t>,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0B5394"/>
                </a:solidFill>
                <a:latin typeface="Trebuchet MS"/>
                <a:cs typeface="Trebuchet MS"/>
              </a:rPr>
              <a:t>referencia </a:t>
            </a:r>
            <a:r>
              <a:rPr sz="2100" spc="-620" dirty="0">
                <a:solidFill>
                  <a:srgbClr val="0B539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0B5394"/>
                </a:solidFill>
                <a:latin typeface="Trebuchet MS"/>
                <a:cs typeface="Trebuchet MS"/>
              </a:rPr>
              <a:t>dirección</a:t>
            </a: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51" y="58801"/>
            <a:ext cx="3437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</a:t>
            </a:r>
            <a:r>
              <a:rPr spc="-20" dirty="0"/>
              <a:t>a</a:t>
            </a:r>
            <a:r>
              <a:rPr spc="-114" dirty="0"/>
              <a:t>r</a:t>
            </a:r>
            <a:r>
              <a:rPr spc="-35" dirty="0"/>
              <a:t>ámet</a:t>
            </a:r>
            <a:r>
              <a:rPr spc="-114" dirty="0"/>
              <a:t>r</a:t>
            </a:r>
            <a:r>
              <a:rPr spc="95" dirty="0"/>
              <a:t>os</a:t>
            </a:r>
            <a:r>
              <a:rPr spc="-180" dirty="0"/>
              <a:t> </a:t>
            </a:r>
            <a:r>
              <a:rPr spc="5" dirty="0"/>
              <a:t>por</a:t>
            </a:r>
            <a:r>
              <a:rPr spc="-180" dirty="0"/>
              <a:t> </a:t>
            </a:r>
            <a:r>
              <a:rPr spc="-105" dirty="0"/>
              <a:t>v</a:t>
            </a:r>
            <a:r>
              <a:rPr spc="10" dirty="0"/>
              <a:t>a</a:t>
            </a:r>
            <a:r>
              <a:rPr spc="-10" dirty="0"/>
              <a:t>l</a:t>
            </a:r>
            <a:r>
              <a:rPr spc="-1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593807"/>
            <a:ext cx="8327390" cy="16408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0"/>
              </a:spcBef>
            </a:pP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parámetro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enviado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permite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reciba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copia del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variable/constante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original </a:t>
            </a:r>
            <a:r>
              <a:rPr sz="2100" spc="95" dirty="0">
                <a:solidFill>
                  <a:srgbClr val="434343"/>
                </a:solidFill>
                <a:latin typeface="Trebuchet MS"/>
                <a:cs typeface="Trebuchet MS"/>
              </a:rPr>
              <a:t>o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bien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 constante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434343"/>
                </a:solidFill>
                <a:latin typeface="Trebuchet MS"/>
                <a:cs typeface="Trebuchet MS"/>
              </a:rPr>
              <a:t>explícito.</a:t>
            </a:r>
            <a:endParaRPr sz="2100">
              <a:latin typeface="Trebuchet MS"/>
              <a:cs typeface="Trebuchet MS"/>
            </a:endParaRPr>
          </a:p>
          <a:p>
            <a:pPr marL="12700" marR="31115" algn="just">
              <a:lnSpc>
                <a:spcPct val="101200"/>
              </a:lnSpc>
            </a:pP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Al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ser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copia del </a:t>
            </a:r>
            <a:r>
              <a:rPr sz="2100" spc="-65" dirty="0">
                <a:solidFill>
                  <a:srgbClr val="434343"/>
                </a:solidFill>
                <a:latin typeface="Trebuchet MS"/>
                <a:cs typeface="Trebuchet MS"/>
              </a:rPr>
              <a:t>valor,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cualquier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cambio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realizado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contenido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recibida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34343"/>
                </a:solidFill>
                <a:latin typeface="Trebuchet MS"/>
                <a:cs typeface="Trebuchet MS"/>
              </a:rPr>
              <a:t>no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afectará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original.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699" y="2527000"/>
            <a:ext cx="3446779" cy="1442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main(){</a:t>
            </a:r>
            <a:endParaRPr sz="1300">
              <a:latin typeface="Consolas"/>
              <a:cs typeface="Consolas"/>
            </a:endParaRPr>
          </a:p>
          <a:p>
            <a:pPr marL="238125" marR="1659255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1000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mi_funcion(bart);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bart;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1000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900" y="2527000"/>
            <a:ext cx="3446779" cy="1442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void</a:t>
            </a:r>
            <a:r>
              <a:rPr sz="1300" spc="-3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mi_funcion(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-3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bort){</a:t>
            </a:r>
            <a:endParaRPr sz="1300">
              <a:latin typeface="Consolas"/>
              <a:cs typeface="Consolas"/>
            </a:endParaRPr>
          </a:p>
          <a:p>
            <a:pPr marL="238125" marR="480695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cout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 bort;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 Mostrará 1000 </a:t>
            </a:r>
            <a:r>
              <a:rPr sz="1300" spc="-70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</a:t>
            </a:r>
            <a:r>
              <a:rPr sz="13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300" spc="-5" dirty="0">
                <a:solidFill>
                  <a:srgbClr val="D4A6BD"/>
                </a:solidFill>
                <a:latin typeface="Consolas"/>
                <a:cs typeface="Consolas"/>
              </a:rPr>
              <a:t>10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bort;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801" y="58801"/>
            <a:ext cx="4264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</a:t>
            </a:r>
            <a:r>
              <a:rPr spc="-20" dirty="0"/>
              <a:t>a</a:t>
            </a:r>
            <a:r>
              <a:rPr spc="-114" dirty="0"/>
              <a:t>r</a:t>
            </a:r>
            <a:r>
              <a:rPr spc="-35" dirty="0"/>
              <a:t>ámet</a:t>
            </a:r>
            <a:r>
              <a:rPr spc="-114" dirty="0"/>
              <a:t>r</a:t>
            </a:r>
            <a:r>
              <a:rPr spc="95" dirty="0"/>
              <a:t>os</a:t>
            </a:r>
            <a:r>
              <a:rPr spc="-180" dirty="0"/>
              <a:t> </a:t>
            </a:r>
            <a:r>
              <a:rPr spc="5" dirty="0"/>
              <a:t>por</a:t>
            </a:r>
            <a:r>
              <a:rPr spc="-180" dirty="0"/>
              <a:t> </a:t>
            </a:r>
            <a:r>
              <a:rPr spc="-160" dirty="0"/>
              <a:t>r</a:t>
            </a:r>
            <a:r>
              <a:rPr spc="-65" dirty="0"/>
              <a:t>e</a:t>
            </a:r>
            <a:r>
              <a:rPr spc="-70" dirty="0"/>
              <a:t>f</a:t>
            </a:r>
            <a:r>
              <a:rPr spc="-80" dirty="0"/>
              <a:t>e</a:t>
            </a:r>
            <a:r>
              <a:rPr spc="-145" dirty="0"/>
              <a:t>r</a:t>
            </a:r>
            <a:r>
              <a:rPr spc="-40" dirty="0"/>
              <a:t>encia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593807"/>
            <a:ext cx="8329295" cy="16408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0"/>
              </a:spcBef>
            </a:pP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parámetro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enviado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 </a:t>
            </a: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referencia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permite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reciba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variable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original.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Es </a:t>
            </a:r>
            <a:r>
              <a:rPr sz="2100" spc="-70" dirty="0">
                <a:solidFill>
                  <a:srgbClr val="434343"/>
                </a:solidFill>
                <a:latin typeface="Trebuchet MS"/>
                <a:cs typeface="Trebuchet MS"/>
              </a:rPr>
              <a:t>decir,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alias </a:t>
            </a:r>
            <a:r>
              <a:rPr sz="2100" spc="95" dirty="0">
                <a:solidFill>
                  <a:srgbClr val="434343"/>
                </a:solidFill>
                <a:latin typeface="Trebuchet MS"/>
                <a:cs typeface="Trebuchet MS"/>
              </a:rPr>
              <a:t>o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sinónimo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variable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original.</a:t>
            </a:r>
            <a:endParaRPr sz="2100">
              <a:latin typeface="Trebuchet MS"/>
              <a:cs typeface="Trebuchet MS"/>
            </a:endParaRPr>
          </a:p>
          <a:p>
            <a:pPr marL="12700" marR="17780" algn="just">
              <a:lnSpc>
                <a:spcPct val="101200"/>
              </a:lnSpc>
            </a:pP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Al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ser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-40" dirty="0">
                <a:solidFill>
                  <a:srgbClr val="434343"/>
                </a:solidFill>
                <a:latin typeface="Trebuchet MS"/>
                <a:cs typeface="Trebuchet MS"/>
              </a:rPr>
              <a:t>referencia,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cualquier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cambio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realizado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contenido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recibida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afectará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original.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699" y="2571750"/>
            <a:ext cx="3446779" cy="1442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main(){</a:t>
            </a:r>
            <a:endParaRPr sz="1300">
              <a:latin typeface="Consolas"/>
              <a:cs typeface="Consolas"/>
            </a:endParaRPr>
          </a:p>
          <a:p>
            <a:pPr marL="238125" marR="1659255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1000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mi_funcion(bart);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bart;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900" y="2571750"/>
            <a:ext cx="3446779" cy="1442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9685" rIns="0" bIns="0" rtlCol="0">
            <a:spAutoFit/>
          </a:bodyPr>
          <a:lstStyle/>
          <a:p>
            <a:pPr marL="238125" marR="480695" indent="-181610">
              <a:lnSpc>
                <a:spcPct val="115399"/>
              </a:lnSpc>
              <a:spcBef>
                <a:spcPts val="15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void</a:t>
            </a:r>
            <a:r>
              <a:rPr sz="1300" spc="70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mi_funcion(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70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C17AA0"/>
                </a:solidFill>
                <a:latin typeface="Consolas"/>
                <a:cs typeface="Consolas"/>
              </a:rPr>
              <a:t>&amp;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bort){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cout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 bort;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 Mostrará 1000 </a:t>
            </a:r>
            <a:r>
              <a:rPr sz="1300" spc="-70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</a:t>
            </a:r>
            <a:r>
              <a:rPr sz="13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300" spc="-5" dirty="0">
                <a:solidFill>
                  <a:srgbClr val="D4A6BD"/>
                </a:solidFill>
                <a:latin typeface="Consolas"/>
                <a:cs typeface="Consolas"/>
              </a:rPr>
              <a:t>10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bort;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733" y="58801"/>
            <a:ext cx="4105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</a:t>
            </a:r>
            <a:r>
              <a:rPr spc="-20" dirty="0"/>
              <a:t>a</a:t>
            </a:r>
            <a:r>
              <a:rPr spc="-114" dirty="0"/>
              <a:t>r</a:t>
            </a:r>
            <a:r>
              <a:rPr spc="-35" dirty="0"/>
              <a:t>ámet</a:t>
            </a:r>
            <a:r>
              <a:rPr spc="-114" dirty="0"/>
              <a:t>r</a:t>
            </a:r>
            <a:r>
              <a:rPr spc="95" dirty="0"/>
              <a:t>os</a:t>
            </a:r>
            <a:r>
              <a:rPr spc="-180" dirty="0"/>
              <a:t> </a:t>
            </a:r>
            <a:r>
              <a:rPr spc="5" dirty="0"/>
              <a:t>por</a:t>
            </a:r>
            <a:r>
              <a:rPr spc="-180" dirty="0"/>
              <a:t> </a:t>
            </a:r>
            <a:r>
              <a:rPr spc="-25" dirty="0"/>
              <a:t>di</a:t>
            </a:r>
            <a:r>
              <a:rPr spc="-110" dirty="0"/>
              <a:t>r</a:t>
            </a:r>
            <a:r>
              <a:rPr spc="-85" dirty="0"/>
              <a:t>e</a:t>
            </a:r>
            <a:r>
              <a:rPr spc="-130" dirty="0"/>
              <a:t>c</a:t>
            </a:r>
            <a:r>
              <a:rPr spc="-35" dirty="0"/>
              <a:t>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593807"/>
            <a:ext cx="8332470" cy="19646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0"/>
              </a:spcBef>
            </a:pP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Un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parámetro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enviado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dirección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permite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reciba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dirección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memoria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variable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original.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Es </a:t>
            </a:r>
            <a:r>
              <a:rPr sz="2100" spc="-70" dirty="0">
                <a:solidFill>
                  <a:srgbClr val="434343"/>
                </a:solidFill>
                <a:latin typeface="Trebuchet MS"/>
                <a:cs typeface="Trebuchet MS"/>
              </a:rPr>
              <a:t>decir,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dirección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física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memoria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variable.</a:t>
            </a:r>
            <a:endParaRPr sz="2100">
              <a:latin typeface="Trebuchet MS"/>
              <a:cs typeface="Trebuchet MS"/>
            </a:endParaRPr>
          </a:p>
          <a:p>
            <a:pPr marL="12700" marR="17145" algn="just">
              <a:lnSpc>
                <a:spcPct val="101200"/>
              </a:lnSpc>
            </a:pP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Al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ser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dirección,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cualquier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cambio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realizado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contenido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esa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dirección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variable recibida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afectará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al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variable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original.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699" y="2746924"/>
            <a:ext cx="3446779" cy="1442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main(){</a:t>
            </a:r>
            <a:endParaRPr sz="1300">
              <a:latin typeface="Consolas"/>
              <a:cs typeface="Consolas"/>
            </a:endParaRPr>
          </a:p>
          <a:p>
            <a:pPr marL="238125" marR="1567180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1000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mi_funcion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C17AA0"/>
                </a:solidFill>
                <a:latin typeface="Consolas"/>
                <a:cs typeface="Consolas"/>
              </a:rPr>
              <a:t>&amp;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bart);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bart;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900" y="2746924"/>
            <a:ext cx="3446779" cy="1442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void</a:t>
            </a:r>
            <a:r>
              <a:rPr sz="1300" spc="-3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mi_funcion(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-3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C17AA0"/>
                </a:solidFill>
                <a:latin typeface="Consolas"/>
                <a:cs typeface="Consolas"/>
              </a:rPr>
              <a:t>*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bort){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cout</a:t>
            </a:r>
            <a:r>
              <a:rPr sz="13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C17AA0"/>
                </a:solidFill>
                <a:latin typeface="Consolas"/>
                <a:cs typeface="Consolas"/>
              </a:rPr>
              <a:t>*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bort;</a:t>
            </a:r>
            <a:r>
              <a:rPr sz="13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1000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C17AA0"/>
                </a:solidFill>
                <a:latin typeface="Consolas"/>
                <a:cs typeface="Consolas"/>
              </a:rPr>
              <a:t>*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</a:t>
            </a:r>
            <a:r>
              <a:rPr sz="1300" spc="-4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3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4A6BD"/>
                </a:solidFill>
                <a:latin typeface="Consolas"/>
                <a:cs typeface="Consolas"/>
              </a:rPr>
              <a:t>10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 </a:t>
            </a:r>
            <a:r>
              <a:rPr sz="1300" spc="-5" dirty="0">
                <a:solidFill>
                  <a:srgbClr val="C17AA0"/>
                </a:solidFill>
                <a:latin typeface="Consolas"/>
                <a:cs typeface="Consolas"/>
              </a:rPr>
              <a:t>*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bort;</a:t>
            </a:r>
            <a:r>
              <a:rPr sz="13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//</a:t>
            </a:r>
            <a:r>
              <a:rPr sz="1300" spc="-1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Mostrará</a:t>
            </a:r>
            <a:r>
              <a:rPr sz="1300" spc="-2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6AA84F"/>
                </a:solidFill>
                <a:latin typeface="Consolas"/>
                <a:cs typeface="Consolas"/>
              </a:rPr>
              <a:t>10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424" y="4378638"/>
            <a:ext cx="80175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rebuchet MS"/>
                <a:cs typeface="Trebuchet MS"/>
              </a:rPr>
              <a:t>NOTA: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Los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parámetros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por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dirección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requieren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el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uso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de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punteros.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Este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tipo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de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parámetro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junto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con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uso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de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punteros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los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aprenderemos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detalle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materia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Laboratorio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II.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616" y="58801"/>
            <a:ext cx="3384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F</a:t>
            </a:r>
            <a:r>
              <a:rPr spc="-20" dirty="0"/>
              <a:t>unciones</a:t>
            </a:r>
            <a:r>
              <a:rPr spc="-180" dirty="0"/>
              <a:t> </a:t>
            </a:r>
            <a:r>
              <a:rPr spc="-45" dirty="0"/>
              <a:t>y</a:t>
            </a:r>
            <a:r>
              <a:rPr spc="-180" dirty="0"/>
              <a:t> </a:t>
            </a:r>
            <a:r>
              <a:rPr spc="-70" dirty="0"/>
              <a:t>vec</a:t>
            </a:r>
            <a:r>
              <a:rPr spc="-100" dirty="0"/>
              <a:t>t</a:t>
            </a:r>
            <a:r>
              <a:rPr spc="-15" dirty="0"/>
              <a:t>o</a:t>
            </a:r>
            <a:r>
              <a:rPr spc="-95" dirty="0"/>
              <a:t>r</a:t>
            </a:r>
            <a:r>
              <a:rPr spc="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5" y="556431"/>
            <a:ext cx="8359775" cy="4231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2225" algn="just">
              <a:lnSpc>
                <a:spcPct val="101200"/>
              </a:lnSpc>
              <a:spcBef>
                <a:spcPts val="70"/>
              </a:spcBef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recibir </a:t>
            </a:r>
            <a:r>
              <a:rPr sz="2100" spc="85" dirty="0">
                <a:solidFill>
                  <a:srgbClr val="434343"/>
                </a:solidFill>
                <a:latin typeface="Trebuchet MS"/>
                <a:cs typeface="Trebuchet MS"/>
              </a:rPr>
              <a:t>uno </a:t>
            </a:r>
            <a:r>
              <a:rPr sz="2100" spc="95" dirty="0">
                <a:solidFill>
                  <a:srgbClr val="434343"/>
                </a:solidFill>
                <a:latin typeface="Trebuchet MS"/>
                <a:cs typeface="Trebuchet MS"/>
              </a:rPr>
              <a:t>o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varios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vectores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como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parámetros.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Lo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hacer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indicando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tipo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-35" dirty="0">
                <a:solidFill>
                  <a:srgbClr val="434343"/>
                </a:solidFill>
                <a:latin typeface="Trebuchet MS"/>
                <a:cs typeface="Trebuchet MS"/>
              </a:rPr>
              <a:t>dato,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nombre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y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par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corchetes.</a:t>
            </a:r>
            <a:endParaRPr sz="21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Ejemplo:</a:t>
            </a:r>
            <a:r>
              <a:rPr sz="21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15" dirty="0">
                <a:solidFill>
                  <a:srgbClr val="434343"/>
                </a:solidFill>
                <a:latin typeface="Trebuchet MS"/>
                <a:cs typeface="Trebuchet MS"/>
              </a:rPr>
              <a:t>void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15" dirty="0">
                <a:solidFill>
                  <a:srgbClr val="434343"/>
                </a:solidFill>
                <a:latin typeface="Trebuchet MS"/>
                <a:cs typeface="Trebuchet MS"/>
              </a:rPr>
              <a:t>mi_funcion(int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70" dirty="0">
                <a:solidFill>
                  <a:srgbClr val="434343"/>
                </a:solidFill>
                <a:latin typeface="Trebuchet MS"/>
                <a:cs typeface="Trebuchet MS"/>
              </a:rPr>
              <a:t>mi_vector[],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45" dirty="0">
                <a:solidFill>
                  <a:srgbClr val="434343"/>
                </a:solidFill>
                <a:latin typeface="Trebuchet MS"/>
                <a:cs typeface="Trebuchet MS"/>
              </a:rPr>
              <a:t>fioat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55" dirty="0">
                <a:solidFill>
                  <a:srgbClr val="434343"/>
                </a:solidFill>
                <a:latin typeface="Trebuchet MS"/>
                <a:cs typeface="Trebuchet MS"/>
              </a:rPr>
              <a:t>mi_otro_vector[])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080" algn="just">
              <a:lnSpc>
                <a:spcPct val="101200"/>
              </a:lnSpc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recibir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también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-50" dirty="0">
                <a:solidFill>
                  <a:srgbClr val="434343"/>
                </a:solidFill>
                <a:latin typeface="Trebuchet MS"/>
                <a:cs typeface="Trebuchet MS"/>
              </a:rPr>
              <a:t>matriz.</a:t>
            </a:r>
            <a:r>
              <a:rPr sz="2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Es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similar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a </a:t>
            </a:r>
            <a:r>
              <a:rPr sz="2100" spc="70" dirty="0">
                <a:solidFill>
                  <a:srgbClr val="434343"/>
                </a:solidFill>
                <a:latin typeface="Trebuchet MS"/>
                <a:cs typeface="Trebuchet MS"/>
              </a:rPr>
              <a:t>los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vectores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pero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indicando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tamaño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todas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las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dimensiones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434343"/>
                </a:solidFill>
                <a:latin typeface="Trebuchet MS"/>
                <a:cs typeface="Trebuchet MS"/>
              </a:rPr>
              <a:t>menos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primera.</a:t>
            </a:r>
            <a:endParaRPr sz="21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2100" i="1" spc="15" dirty="0">
                <a:solidFill>
                  <a:srgbClr val="434343"/>
                </a:solidFill>
                <a:latin typeface="Trebuchet MS"/>
                <a:cs typeface="Trebuchet MS"/>
              </a:rPr>
              <a:t>void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15" dirty="0">
                <a:solidFill>
                  <a:srgbClr val="434343"/>
                </a:solidFill>
                <a:latin typeface="Trebuchet MS"/>
                <a:cs typeface="Trebuchet MS"/>
              </a:rPr>
              <a:t>mi_funcion(int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70" dirty="0">
                <a:solidFill>
                  <a:srgbClr val="434343"/>
                </a:solidFill>
                <a:latin typeface="Trebuchet MS"/>
                <a:cs typeface="Trebuchet MS"/>
              </a:rPr>
              <a:t>mi_matriz[][5],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45" dirty="0">
                <a:solidFill>
                  <a:srgbClr val="434343"/>
                </a:solidFill>
                <a:latin typeface="Trebuchet MS"/>
                <a:cs typeface="Trebuchet MS"/>
              </a:rPr>
              <a:t>fioat</a:t>
            </a:r>
            <a:r>
              <a:rPr sz="2100" i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i="1" spc="-60" dirty="0">
                <a:solidFill>
                  <a:srgbClr val="434343"/>
                </a:solidFill>
                <a:latin typeface="Trebuchet MS"/>
                <a:cs typeface="Trebuchet MS"/>
              </a:rPr>
              <a:t>mi_otra_matriz[][10])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0800" algn="just">
              <a:lnSpc>
                <a:spcPct val="101200"/>
              </a:lnSpc>
            </a:pP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Siempre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se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reciba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vector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como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parámetro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ser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recibe </a:t>
            </a:r>
            <a:r>
              <a:rPr sz="2100" b="1" dirty="0">
                <a:solidFill>
                  <a:srgbClr val="434343"/>
                </a:solidFill>
                <a:latin typeface="Trebuchet MS"/>
                <a:cs typeface="Trebuchet MS"/>
              </a:rPr>
              <a:t>por </a:t>
            </a:r>
            <a:r>
              <a:rPr sz="2100" b="1" spc="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b="1" spc="-65" dirty="0">
                <a:solidFill>
                  <a:srgbClr val="434343"/>
                </a:solidFill>
                <a:latin typeface="Trebuchet MS"/>
                <a:cs typeface="Trebuchet MS"/>
              </a:rPr>
              <a:t>dirección</a:t>
            </a:r>
            <a:r>
              <a:rPr sz="2100" spc="-65" dirty="0">
                <a:solidFill>
                  <a:srgbClr val="434343"/>
                </a:solidFill>
                <a:latin typeface="Trebuchet MS"/>
                <a:cs typeface="Trebuchet MS"/>
              </a:rPr>
              <a:t>.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Esto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determina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si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modiﬁco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el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vector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también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lo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modiﬁcaré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434343"/>
                </a:solidFill>
                <a:latin typeface="Trebuchet MS"/>
                <a:cs typeface="Trebuchet MS"/>
              </a:rPr>
              <a:t>llama.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882812"/>
            <a:ext cx="9153525" cy="265430"/>
            <a:chOff x="-4762" y="4882812"/>
            <a:chExt cx="9153525" cy="265430"/>
          </a:xfrm>
        </p:grpSpPr>
        <p:sp>
          <p:nvSpPr>
            <p:cNvPr id="5" name="object 5"/>
            <p:cNvSpPr/>
            <p:nvPr/>
          </p:nvSpPr>
          <p:spPr>
            <a:xfrm>
              <a:off x="0" y="4887574"/>
              <a:ext cx="9144000" cy="255904"/>
            </a:xfrm>
            <a:custGeom>
              <a:avLst/>
              <a:gdLst/>
              <a:ahLst/>
              <a:cxnLst/>
              <a:rect l="l" t="t" r="r" b="b"/>
              <a:pathLst>
                <a:path w="9144000" h="255904">
                  <a:moveTo>
                    <a:pt x="9143999" y="255899"/>
                  </a:moveTo>
                  <a:lnTo>
                    <a:pt x="0" y="2558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58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87574"/>
              <a:ext cx="9144000" cy="255904"/>
            </a:xfrm>
            <a:custGeom>
              <a:avLst/>
              <a:gdLst/>
              <a:ahLst/>
              <a:cxnLst/>
              <a:rect l="l" t="t" r="r" b="b"/>
              <a:pathLst>
                <a:path w="9144000" h="255904">
                  <a:moveTo>
                    <a:pt x="0" y="0"/>
                  </a:moveTo>
                  <a:lnTo>
                    <a:pt x="9143999" y="0"/>
                  </a:lnTo>
                  <a:lnTo>
                    <a:pt x="9143999" y="255899"/>
                  </a:lnTo>
                  <a:lnTo>
                    <a:pt x="0" y="255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966" y="58801"/>
            <a:ext cx="3384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F</a:t>
            </a:r>
            <a:r>
              <a:rPr spc="-20" dirty="0"/>
              <a:t>unciones</a:t>
            </a:r>
            <a:r>
              <a:rPr spc="-180" dirty="0"/>
              <a:t> </a:t>
            </a:r>
            <a:r>
              <a:rPr spc="-45" dirty="0"/>
              <a:t>y</a:t>
            </a:r>
            <a:r>
              <a:rPr spc="-180" dirty="0"/>
              <a:t> </a:t>
            </a:r>
            <a:r>
              <a:rPr spc="-70" dirty="0"/>
              <a:t>vec</a:t>
            </a:r>
            <a:r>
              <a:rPr spc="-100" dirty="0"/>
              <a:t>t</a:t>
            </a:r>
            <a:r>
              <a:rPr spc="-15" dirty="0"/>
              <a:t>o</a:t>
            </a:r>
            <a:r>
              <a:rPr spc="-95" dirty="0"/>
              <a:t>r</a:t>
            </a:r>
            <a:r>
              <a:rPr spc="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925" y="792599"/>
            <a:ext cx="4050029" cy="22593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5240" rIns="0" bIns="0" rtlCol="0">
            <a:spAutoFit/>
          </a:bodyPr>
          <a:lstStyle/>
          <a:p>
            <a:pPr marL="252095" marR="174625" indent="-195580">
              <a:lnSpc>
                <a:spcPct val="116100"/>
              </a:lnSpc>
              <a:spcBef>
                <a:spcPts val="120"/>
              </a:spcBef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void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cargar_vector(</a:t>
            </a: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vec[], </a:t>
            </a: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tam){ </a:t>
            </a:r>
            <a:r>
              <a:rPr sz="1400" spc="-75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i;</a:t>
            </a:r>
            <a:endParaRPr sz="1400">
              <a:latin typeface="Consolas"/>
              <a:cs typeface="Consolas"/>
            </a:endParaRPr>
          </a:p>
          <a:p>
            <a:pPr marL="2520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for</a:t>
            </a:r>
            <a:r>
              <a:rPr sz="1400" spc="-2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(i=0;</a:t>
            </a:r>
            <a:r>
              <a:rPr sz="14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i&lt;tam;</a:t>
            </a:r>
            <a:r>
              <a:rPr sz="14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i++){</a:t>
            </a:r>
            <a:endParaRPr sz="1400">
              <a:latin typeface="Consolas"/>
              <a:cs typeface="Consolas"/>
            </a:endParaRPr>
          </a:p>
          <a:p>
            <a:pPr marL="447675" marR="955675">
              <a:lnSpc>
                <a:spcPct val="116100"/>
              </a:lnSpc>
            </a:pPr>
            <a:r>
              <a:rPr sz="1400" spc="-5" dirty="0">
                <a:solidFill>
                  <a:srgbClr val="4EC9B0"/>
                </a:solidFill>
                <a:latin typeface="Consolas"/>
                <a:cs typeface="Consolas"/>
              </a:rPr>
              <a:t>cout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&lt;&lt; </a:t>
            </a:r>
            <a:r>
              <a:rPr sz="1400" spc="-5" dirty="0">
                <a:solidFill>
                  <a:srgbClr val="D69D85"/>
                </a:solidFill>
                <a:latin typeface="Consolas"/>
                <a:cs typeface="Consolas"/>
              </a:rPr>
              <a:t>"Ingresar valor: </a:t>
            </a:r>
            <a:r>
              <a:rPr sz="1400" spc="10" dirty="0">
                <a:solidFill>
                  <a:srgbClr val="D69D85"/>
                </a:solidFill>
                <a:latin typeface="Consolas"/>
                <a:cs typeface="Consolas"/>
              </a:rPr>
              <a:t>"</a:t>
            </a:r>
            <a:r>
              <a:rPr sz="1400" spc="10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400" spc="-76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4EC9B0"/>
                </a:solidFill>
                <a:latin typeface="Consolas"/>
                <a:cs typeface="Consolas"/>
              </a:rPr>
              <a:t>cin</a:t>
            </a:r>
            <a:r>
              <a:rPr sz="1400" spc="-1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&gt;&gt;</a:t>
            </a:r>
            <a:r>
              <a:rPr sz="14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vec[i];</a:t>
            </a:r>
            <a:endParaRPr sz="1400">
              <a:latin typeface="Consolas"/>
              <a:cs typeface="Consolas"/>
            </a:endParaRPr>
          </a:p>
          <a:p>
            <a:pPr marL="25209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520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524" y="792599"/>
            <a:ext cx="4197985" cy="23558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5240" rIns="0" bIns="0" rtlCol="0">
            <a:spAutoFit/>
          </a:bodyPr>
          <a:lstStyle/>
          <a:p>
            <a:pPr marL="252095" marR="908685" indent="-195580">
              <a:lnSpc>
                <a:spcPct val="116100"/>
              </a:lnSpc>
              <a:spcBef>
                <a:spcPts val="120"/>
              </a:spcBef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void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poner_cero(</a:t>
            </a: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float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v[4][100]){ </a:t>
            </a:r>
            <a:r>
              <a:rPr sz="1400" spc="-75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i,</a:t>
            </a:r>
            <a:r>
              <a:rPr sz="14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j;</a:t>
            </a:r>
            <a:endParaRPr sz="1400">
              <a:latin typeface="Consolas"/>
              <a:cs typeface="Consolas"/>
            </a:endParaRPr>
          </a:p>
          <a:p>
            <a:pPr marL="2520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for</a:t>
            </a:r>
            <a:r>
              <a:rPr sz="1400" spc="-2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(i=0;</a:t>
            </a:r>
            <a:r>
              <a:rPr sz="14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i&lt;4;</a:t>
            </a:r>
            <a:r>
              <a:rPr sz="14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i++){</a:t>
            </a:r>
            <a:endParaRPr sz="1400">
              <a:latin typeface="Consolas"/>
              <a:cs typeface="Consolas"/>
            </a:endParaRPr>
          </a:p>
          <a:p>
            <a:pPr marL="837565" marR="1497965" indent="-293370">
              <a:lnSpc>
                <a:spcPct val="116100"/>
              </a:lnSpc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for</a:t>
            </a:r>
            <a:r>
              <a:rPr sz="1400" spc="-2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(j=0;</a:t>
            </a:r>
            <a:r>
              <a:rPr sz="14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j&lt;100;</a:t>
            </a:r>
            <a:r>
              <a:rPr sz="1400" spc="-3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j++){ </a:t>
            </a:r>
            <a:r>
              <a:rPr sz="1400" spc="-75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v[i][j]</a:t>
            </a:r>
            <a:r>
              <a:rPr sz="14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4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CDCDC"/>
                </a:solidFill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  <a:p>
            <a:pPr marL="54483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5209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520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400" spc="-5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Funciones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2987" y="1199637"/>
            <a:ext cx="266700" cy="488315"/>
            <a:chOff x="412987" y="1199637"/>
            <a:chExt cx="266700" cy="488315"/>
          </a:xfrm>
        </p:grpSpPr>
        <p:sp>
          <p:nvSpPr>
            <p:cNvPr id="4" name="object 4"/>
            <p:cNvSpPr/>
            <p:nvPr/>
          </p:nvSpPr>
          <p:spPr>
            <a:xfrm>
              <a:off x="417749" y="120440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749" y="120440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2987" y="1961637"/>
            <a:ext cx="266700" cy="488315"/>
            <a:chOff x="412987" y="1961637"/>
            <a:chExt cx="266700" cy="488315"/>
          </a:xfrm>
        </p:grpSpPr>
        <p:sp>
          <p:nvSpPr>
            <p:cNvPr id="7" name="object 7"/>
            <p:cNvSpPr/>
            <p:nvPr/>
          </p:nvSpPr>
          <p:spPr>
            <a:xfrm>
              <a:off x="417749" y="196639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749" y="196639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2987" y="2702037"/>
            <a:ext cx="266700" cy="488315"/>
            <a:chOff x="412987" y="2702037"/>
            <a:chExt cx="266700" cy="488315"/>
          </a:xfrm>
        </p:grpSpPr>
        <p:sp>
          <p:nvSpPr>
            <p:cNvPr id="10" name="object 10"/>
            <p:cNvSpPr/>
            <p:nvPr/>
          </p:nvSpPr>
          <p:spPr>
            <a:xfrm>
              <a:off x="417749" y="270679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749" y="270679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2987" y="3409437"/>
            <a:ext cx="266700" cy="488315"/>
            <a:chOff x="412987" y="3409437"/>
            <a:chExt cx="266700" cy="488315"/>
          </a:xfrm>
        </p:grpSpPr>
        <p:sp>
          <p:nvSpPr>
            <p:cNvPr id="13" name="object 13"/>
            <p:cNvSpPr/>
            <p:nvPr/>
          </p:nvSpPr>
          <p:spPr>
            <a:xfrm>
              <a:off x="417749" y="341420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749" y="341420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2987" y="4149837"/>
            <a:ext cx="266700" cy="488315"/>
            <a:chOff x="412987" y="4149837"/>
            <a:chExt cx="266700" cy="488315"/>
          </a:xfrm>
        </p:grpSpPr>
        <p:sp>
          <p:nvSpPr>
            <p:cNvPr id="16" name="object 16"/>
            <p:cNvSpPr/>
            <p:nvPr/>
          </p:nvSpPr>
          <p:spPr>
            <a:xfrm>
              <a:off x="417749" y="415459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749" y="415459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4725" y="693030"/>
            <a:ext cx="8220709" cy="398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rebuchet MS"/>
                <a:cs typeface="Trebuchet MS"/>
              </a:rPr>
              <a:t>V</a:t>
            </a:r>
            <a:r>
              <a:rPr sz="1800" b="1" spc="-35" dirty="0">
                <a:latin typeface="Trebuchet MS"/>
                <a:cs typeface="Trebuchet MS"/>
              </a:rPr>
              <a:t>en</a:t>
            </a:r>
            <a:r>
              <a:rPr sz="1800" b="1" spc="-50" dirty="0">
                <a:latin typeface="Trebuchet MS"/>
                <a:cs typeface="Trebuchet MS"/>
              </a:rPr>
              <a:t>t</a:t>
            </a:r>
            <a:r>
              <a:rPr sz="1800" b="1" spc="5" dirty="0">
                <a:latin typeface="Trebuchet MS"/>
                <a:cs typeface="Trebuchet MS"/>
              </a:rPr>
              <a:t>a</a:t>
            </a:r>
            <a:r>
              <a:rPr sz="1800" b="1" spc="-55" dirty="0">
                <a:latin typeface="Trebuchet MS"/>
                <a:cs typeface="Trebuchet MS"/>
              </a:rPr>
              <a:t>j</a:t>
            </a:r>
            <a:r>
              <a:rPr sz="1800" b="1" spc="-100" dirty="0">
                <a:latin typeface="Trebuchet MS"/>
                <a:cs typeface="Trebuchet MS"/>
              </a:rPr>
              <a:t>a</a:t>
            </a:r>
            <a:r>
              <a:rPr sz="1800" b="1" spc="90" dirty="0">
                <a:latin typeface="Trebuchet MS"/>
                <a:cs typeface="Trebuchet MS"/>
              </a:rPr>
              <a:t>s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de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utili</a:t>
            </a:r>
            <a:r>
              <a:rPr sz="1800" b="1" spc="-85" dirty="0">
                <a:latin typeface="Trebuchet MS"/>
                <a:cs typeface="Trebuchet MS"/>
              </a:rPr>
              <a:t>z</a:t>
            </a:r>
            <a:r>
              <a:rPr sz="1800" b="1" spc="-10" dirty="0">
                <a:latin typeface="Trebuchet MS"/>
                <a:cs typeface="Trebuchet MS"/>
              </a:rPr>
              <a:t>ar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funciones:</a:t>
            </a:r>
            <a:endParaRPr sz="1800">
              <a:latin typeface="Trebuchet MS"/>
              <a:cs typeface="Trebuchet MS"/>
            </a:endParaRPr>
          </a:p>
          <a:p>
            <a:pPr marL="375285" marR="1169035">
              <a:lnSpc>
                <a:spcPct val="100699"/>
              </a:lnSpc>
              <a:spcBef>
                <a:spcPts val="1400"/>
              </a:spcBef>
            </a:pPr>
            <a:r>
              <a:rPr sz="1800" spc="15" dirty="0">
                <a:latin typeface="Trebuchet MS"/>
                <a:cs typeface="Trebuchet MS"/>
              </a:rPr>
              <a:t>Dividir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un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problema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grande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pequeños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problemas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más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chicos.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Abstrayendo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esa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tarea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del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problema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resolver.</a:t>
            </a:r>
            <a:endParaRPr sz="1800">
              <a:latin typeface="Trebuchet MS"/>
              <a:cs typeface="Trebuchet MS"/>
            </a:endParaRPr>
          </a:p>
          <a:p>
            <a:pPr marL="375285" marR="358775">
              <a:lnSpc>
                <a:spcPct val="100699"/>
              </a:lnSpc>
              <a:spcBef>
                <a:spcPts val="1650"/>
              </a:spcBef>
            </a:pPr>
            <a:r>
              <a:rPr sz="1800" spc="20" dirty="0">
                <a:latin typeface="Trebuchet MS"/>
                <a:cs typeface="Trebuchet MS"/>
              </a:rPr>
              <a:t>Dar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legibilidad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código,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haciendo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algoritmos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más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fáciles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entender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mantener.</a:t>
            </a:r>
            <a:endParaRPr sz="1800">
              <a:latin typeface="Trebuchet MS"/>
              <a:cs typeface="Trebuchet MS"/>
            </a:endParaRPr>
          </a:p>
          <a:p>
            <a:pPr marL="375285" marR="5080">
              <a:lnSpc>
                <a:spcPct val="100699"/>
              </a:lnSpc>
              <a:spcBef>
                <a:spcPts val="1480"/>
              </a:spcBef>
            </a:pPr>
            <a:r>
              <a:rPr sz="1800" spc="20" dirty="0">
                <a:latin typeface="Trebuchet MS"/>
                <a:cs typeface="Trebuchet MS"/>
              </a:rPr>
              <a:t>Dar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capacidad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reutilización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código.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Haciendo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funciones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resuelven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tareas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únicas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aumenta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posibilidad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poder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utilizarlas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nuevamente.</a:t>
            </a:r>
            <a:endParaRPr sz="1800">
              <a:latin typeface="Trebuchet MS"/>
              <a:cs typeface="Trebuchet MS"/>
            </a:endParaRPr>
          </a:p>
          <a:p>
            <a:pPr marL="375285" marR="72390">
              <a:lnSpc>
                <a:spcPct val="100699"/>
              </a:lnSpc>
              <a:spcBef>
                <a:spcPts val="1220"/>
              </a:spcBef>
            </a:pPr>
            <a:r>
              <a:rPr sz="1800" spc="-20" dirty="0">
                <a:latin typeface="Trebuchet MS"/>
                <a:cs typeface="Trebuchet MS"/>
              </a:rPr>
              <a:t>Evita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repetición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código.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Cada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vez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necesito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realizar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misma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tarea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puedo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llamar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nuevamente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función.</a:t>
            </a:r>
            <a:endParaRPr sz="1800">
              <a:latin typeface="Trebuchet MS"/>
              <a:cs typeface="Trebuchet MS"/>
            </a:endParaRPr>
          </a:p>
          <a:p>
            <a:pPr marL="375285" marR="375920">
              <a:lnSpc>
                <a:spcPct val="100699"/>
              </a:lnSpc>
              <a:spcBef>
                <a:spcPts val="1480"/>
              </a:spcBef>
            </a:pPr>
            <a:r>
              <a:rPr sz="1800" spc="30" dirty="0">
                <a:latin typeface="Trebuchet MS"/>
                <a:cs typeface="Trebuchet MS"/>
              </a:rPr>
              <a:t>Modiﬁcar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funcionamiento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un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programa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encontrar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errores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más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fácil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si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tenemos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lógica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separada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funciones.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Funciones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2987" y="2088587"/>
            <a:ext cx="266700" cy="488315"/>
            <a:chOff x="412987" y="2088587"/>
            <a:chExt cx="266700" cy="488315"/>
          </a:xfrm>
        </p:grpSpPr>
        <p:sp>
          <p:nvSpPr>
            <p:cNvPr id="4" name="object 4"/>
            <p:cNvSpPr/>
            <p:nvPr/>
          </p:nvSpPr>
          <p:spPr>
            <a:xfrm>
              <a:off x="417749" y="20933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749" y="20933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2987" y="2774387"/>
            <a:ext cx="266700" cy="488315"/>
            <a:chOff x="412987" y="2774387"/>
            <a:chExt cx="266700" cy="488315"/>
          </a:xfrm>
        </p:grpSpPr>
        <p:sp>
          <p:nvSpPr>
            <p:cNvPr id="7" name="object 7"/>
            <p:cNvSpPr/>
            <p:nvPr/>
          </p:nvSpPr>
          <p:spPr>
            <a:xfrm>
              <a:off x="417749" y="27791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749" y="27791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2987" y="3460187"/>
            <a:ext cx="266700" cy="488315"/>
            <a:chOff x="412987" y="3460187"/>
            <a:chExt cx="266700" cy="488315"/>
          </a:xfrm>
        </p:grpSpPr>
        <p:sp>
          <p:nvSpPr>
            <p:cNvPr id="10" name="object 10"/>
            <p:cNvSpPr/>
            <p:nvPr/>
          </p:nvSpPr>
          <p:spPr>
            <a:xfrm>
              <a:off x="417749" y="346495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749" y="346495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0225" y="785031"/>
            <a:ext cx="8329295" cy="34753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0"/>
              </a:spcBef>
            </a:pP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 </a:t>
            </a:r>
            <a:r>
              <a:rPr sz="2100" spc="60" dirty="0">
                <a:solidFill>
                  <a:srgbClr val="434343"/>
                </a:solidFill>
                <a:latin typeface="Trebuchet MS"/>
                <a:cs typeface="Trebuchet MS"/>
              </a:rPr>
              <a:t>es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 </a:t>
            </a:r>
            <a:r>
              <a:rPr sz="2100" spc="5" dirty="0">
                <a:solidFill>
                  <a:srgbClr val="434343"/>
                </a:solidFill>
                <a:latin typeface="Trebuchet MS"/>
                <a:cs typeface="Trebuchet MS"/>
              </a:rPr>
              <a:t>conjunto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instrucciones </a:t>
            </a:r>
            <a:r>
              <a:rPr sz="2100" spc="50" dirty="0">
                <a:solidFill>
                  <a:srgbClr val="434343"/>
                </a:solidFill>
                <a:latin typeface="Trebuchet MS"/>
                <a:cs typeface="Trebuchet MS"/>
              </a:rPr>
              <a:t>que </a:t>
            </a:r>
            <a:r>
              <a:rPr sz="2100" spc="-15" dirty="0">
                <a:solidFill>
                  <a:srgbClr val="434343"/>
                </a:solidFill>
                <a:latin typeface="Trebuchet MS"/>
                <a:cs typeface="Trebuchet MS"/>
              </a:rPr>
              <a:t>realizan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 </a:t>
            </a:r>
            <a:r>
              <a:rPr sz="2100" spc="-25" dirty="0">
                <a:solidFill>
                  <a:srgbClr val="434343"/>
                </a:solidFill>
                <a:latin typeface="Trebuchet MS"/>
                <a:cs typeface="Trebuchet MS"/>
              </a:rPr>
              <a:t>tarea </a:t>
            </a:r>
            <a:r>
              <a:rPr sz="2100" spc="-6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especíﬁca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 </a:t>
            </a:r>
            <a:r>
              <a:rPr sz="2100" spc="20" dirty="0">
                <a:solidFill>
                  <a:srgbClr val="434343"/>
                </a:solidFill>
                <a:latin typeface="Trebuchet MS"/>
                <a:cs typeface="Trebuchet MS"/>
              </a:rPr>
              <a:t>manera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independiente del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resto </a:t>
            </a:r>
            <a:r>
              <a:rPr sz="2100" spc="25" dirty="0">
                <a:solidFill>
                  <a:srgbClr val="434343"/>
                </a:solidFill>
                <a:latin typeface="Trebuchet MS"/>
                <a:cs typeface="Trebuchet MS"/>
              </a:rPr>
              <a:t>del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programa.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Se </a:t>
            </a:r>
            <a:r>
              <a:rPr sz="2100" spc="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34343"/>
                </a:solidFill>
                <a:latin typeface="Trebuchet MS"/>
                <a:cs typeface="Trebuchet MS"/>
              </a:rPr>
              <a:t>caracterizan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por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tener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nombre,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34343"/>
                </a:solidFill>
                <a:latin typeface="Trebuchet MS"/>
                <a:cs typeface="Trebuchet MS"/>
              </a:rPr>
              <a:t>un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valor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devuelto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Trebuchet MS"/>
                <a:cs typeface="Trebuchet MS"/>
              </a:rPr>
              <a:t>y</a:t>
            </a:r>
            <a:r>
              <a:rPr sz="21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parámetros.</a:t>
            </a:r>
            <a:endParaRPr sz="2100">
              <a:latin typeface="Trebuchet MS"/>
              <a:cs typeface="Trebuchet MS"/>
            </a:endParaRPr>
          </a:p>
          <a:p>
            <a:pPr marL="410209" marR="175895">
              <a:lnSpc>
                <a:spcPct val="100699"/>
              </a:lnSpc>
              <a:spcBef>
                <a:spcPts val="2215"/>
              </a:spcBef>
            </a:pPr>
            <a:r>
              <a:rPr sz="1800" b="1" spc="-50" dirty="0">
                <a:latin typeface="Trebuchet MS"/>
                <a:cs typeface="Trebuchet MS"/>
              </a:rPr>
              <a:t>Nombre: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nombre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función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debe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obedecer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las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reglas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nombrar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variables.</a:t>
            </a:r>
            <a:endParaRPr sz="1800">
              <a:latin typeface="Trebuchet MS"/>
              <a:cs typeface="Trebuchet MS"/>
            </a:endParaRPr>
          </a:p>
          <a:p>
            <a:pPr marL="410209" marR="149860">
              <a:lnSpc>
                <a:spcPct val="100699"/>
              </a:lnSpc>
              <a:spcBef>
                <a:spcPts val="1050"/>
              </a:spcBef>
            </a:pPr>
            <a:r>
              <a:rPr sz="1800" b="1" spc="-40" dirty="0">
                <a:latin typeface="Trebuchet MS"/>
                <a:cs typeface="Trebuchet MS"/>
              </a:rPr>
              <a:t>Valor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devuelto: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En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su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tarea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resolver,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función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puede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devolver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un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valor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(</a:t>
            </a:r>
            <a:r>
              <a:rPr sz="1800" spc="-40" dirty="0">
                <a:solidFill>
                  <a:srgbClr val="0B5394"/>
                </a:solidFill>
                <a:latin typeface="Trebuchet MS"/>
                <a:cs typeface="Trebuchet MS"/>
              </a:rPr>
              <a:t>entero</a:t>
            </a:r>
            <a:r>
              <a:rPr sz="1800" spc="-40" dirty="0">
                <a:latin typeface="Trebuchet MS"/>
                <a:cs typeface="Trebuchet MS"/>
              </a:rPr>
              <a:t>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0B5394"/>
                </a:solidFill>
                <a:latin typeface="Trebuchet MS"/>
                <a:cs typeface="Trebuchet MS"/>
              </a:rPr>
              <a:t>ﬂoat</a:t>
            </a:r>
            <a:r>
              <a:rPr sz="1800" spc="-45" dirty="0">
                <a:latin typeface="Trebuchet MS"/>
                <a:cs typeface="Trebuchet MS"/>
              </a:rPr>
              <a:t>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0B5394"/>
                </a:solidFill>
                <a:latin typeface="Trebuchet MS"/>
                <a:cs typeface="Trebuchet MS"/>
              </a:rPr>
              <a:t>char</a:t>
            </a:r>
            <a:r>
              <a:rPr sz="1800" spc="-35" dirty="0">
                <a:latin typeface="Trebuchet MS"/>
                <a:cs typeface="Trebuchet MS"/>
              </a:rPr>
              <a:t>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etc)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no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devolver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nada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(</a:t>
            </a:r>
            <a:r>
              <a:rPr sz="1800" spc="-35" dirty="0">
                <a:solidFill>
                  <a:srgbClr val="0B5394"/>
                </a:solidFill>
                <a:latin typeface="Trebuchet MS"/>
                <a:cs typeface="Trebuchet MS"/>
              </a:rPr>
              <a:t>void</a:t>
            </a:r>
            <a:r>
              <a:rPr sz="1800" spc="-35" dirty="0"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410209" marR="454025">
              <a:lnSpc>
                <a:spcPct val="100699"/>
              </a:lnSpc>
              <a:spcBef>
                <a:spcPts val="1050"/>
              </a:spcBef>
            </a:pPr>
            <a:r>
              <a:rPr sz="1800" b="1" spc="-40" dirty="0">
                <a:latin typeface="Trebuchet MS"/>
                <a:cs typeface="Trebuchet MS"/>
              </a:rPr>
              <a:t>Parámetros: </a:t>
            </a:r>
            <a:r>
              <a:rPr sz="1800" spc="-20" dirty="0">
                <a:latin typeface="Trebuchet MS"/>
                <a:cs typeface="Trebuchet MS"/>
              </a:rPr>
              <a:t>Para </a:t>
            </a:r>
            <a:r>
              <a:rPr sz="1800" spc="40" dirty="0">
                <a:latin typeface="Trebuchet MS"/>
                <a:cs typeface="Trebuchet MS"/>
              </a:rPr>
              <a:t>poder </a:t>
            </a:r>
            <a:r>
              <a:rPr sz="1800" spc="10" dirty="0">
                <a:latin typeface="Trebuchet MS"/>
                <a:cs typeface="Trebuchet MS"/>
              </a:rPr>
              <a:t>resolver </a:t>
            </a:r>
            <a:r>
              <a:rPr sz="1800" spc="85" dirty="0">
                <a:latin typeface="Trebuchet MS"/>
                <a:cs typeface="Trebuchet MS"/>
              </a:rPr>
              <a:t>su </a:t>
            </a:r>
            <a:r>
              <a:rPr sz="1800" spc="-55" dirty="0">
                <a:latin typeface="Trebuchet MS"/>
                <a:cs typeface="Trebuchet MS"/>
              </a:rPr>
              <a:t>tarea, </a:t>
            </a:r>
            <a:r>
              <a:rPr sz="1800" spc="55" dirty="0">
                <a:latin typeface="Trebuchet MS"/>
                <a:cs typeface="Trebuchet MS"/>
              </a:rPr>
              <a:t>una </a:t>
            </a:r>
            <a:r>
              <a:rPr sz="1800" spc="25" dirty="0">
                <a:latin typeface="Trebuchet MS"/>
                <a:cs typeface="Trebuchet MS"/>
              </a:rPr>
              <a:t>función </a:t>
            </a:r>
            <a:r>
              <a:rPr sz="1800" spc="40" dirty="0">
                <a:latin typeface="Trebuchet MS"/>
                <a:cs typeface="Trebuchet MS"/>
              </a:rPr>
              <a:t>puede </a:t>
            </a:r>
            <a:r>
              <a:rPr sz="1800" spc="-10" dirty="0">
                <a:latin typeface="Trebuchet MS"/>
                <a:cs typeface="Trebuchet MS"/>
              </a:rPr>
              <a:t>recibir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ninguno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varios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parámetros.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Estos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guardarán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variables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serán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0B5394"/>
                </a:solidFill>
                <a:latin typeface="Trebuchet MS"/>
                <a:cs typeface="Trebuchet MS"/>
              </a:rPr>
              <a:t>locales</a:t>
            </a:r>
            <a:r>
              <a:rPr sz="1800" spc="-75" dirty="0">
                <a:solidFill>
                  <a:srgbClr val="0B5394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0B5394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0B5394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0B5394"/>
                </a:solidFill>
                <a:latin typeface="Trebuchet MS"/>
                <a:cs typeface="Trebuchet MS"/>
              </a:rPr>
              <a:t>la</a:t>
            </a:r>
            <a:r>
              <a:rPr sz="1800" spc="-70" dirty="0">
                <a:solidFill>
                  <a:srgbClr val="0B539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B5394"/>
                </a:solidFill>
                <a:latin typeface="Trebuchet MS"/>
                <a:cs typeface="Trebuchet MS"/>
              </a:rPr>
              <a:t>función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618" y="259626"/>
            <a:ext cx="1333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FFFFFF"/>
                </a:solidFill>
              </a:rPr>
              <a:t>Ejemp</a:t>
            </a:r>
            <a:r>
              <a:rPr spc="-55" dirty="0">
                <a:solidFill>
                  <a:srgbClr val="FFFFFF"/>
                </a:solidFill>
              </a:rPr>
              <a:t>l</a:t>
            </a:r>
            <a:r>
              <a:rPr spc="50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9649" y="838625"/>
            <a:ext cx="77006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marR="11430" indent="-321310" algn="just">
              <a:lnSpc>
                <a:spcPct val="114599"/>
              </a:lnSpc>
              <a:spcBef>
                <a:spcPts val="100"/>
              </a:spcBef>
              <a:buChar char="-"/>
              <a:tabLst>
                <a:tab pos="33401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Hacer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programa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número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ingresado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es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primo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Sophie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Germain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no.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rebuchet MS"/>
              <a:buChar char="-"/>
            </a:pPr>
            <a:endParaRPr sz="2100">
              <a:latin typeface="Trebuchet MS"/>
              <a:cs typeface="Trebuchet MS"/>
            </a:endParaRPr>
          </a:p>
          <a:p>
            <a:pPr marL="333375" marR="15240" indent="-321310" algn="just">
              <a:lnSpc>
                <a:spcPct val="114599"/>
              </a:lnSpc>
              <a:buChar char="-"/>
              <a:tabLst>
                <a:tab pos="33401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Hacer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programa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muestre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números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primos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entre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 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1000.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Deben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aparecer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rojo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aquellos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sean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Sophie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Germain.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rebuchet MS"/>
              <a:buChar char="-"/>
            </a:pPr>
            <a:endParaRPr sz="2100">
              <a:latin typeface="Trebuchet MS"/>
              <a:cs typeface="Trebuchet MS"/>
            </a:endParaRPr>
          </a:p>
          <a:p>
            <a:pPr marL="333375" marR="9525" indent="-321310" algn="just">
              <a:lnSpc>
                <a:spcPct val="114599"/>
              </a:lnSpc>
              <a:buChar char="-"/>
              <a:tabLst>
                <a:tab pos="33401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Hacer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programa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reciba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código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naipe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(del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40) 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determine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número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 el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palo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baraja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española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 40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cartas.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Tener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cuenta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que:</a:t>
            </a:r>
            <a:endParaRPr sz="1800">
              <a:latin typeface="Trebuchet MS"/>
              <a:cs typeface="Trebuchet MS"/>
            </a:endParaRPr>
          </a:p>
          <a:p>
            <a:pPr marL="790575" marR="5080" lvl="1" indent="-321310" algn="just">
              <a:lnSpc>
                <a:spcPct val="114599"/>
              </a:lnSpc>
              <a:buChar char="-"/>
              <a:tabLst>
                <a:tab pos="79121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naipes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espada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van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10,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basto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20,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copa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21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40.</a:t>
            </a:r>
            <a:endParaRPr sz="1800">
              <a:latin typeface="Trebuchet MS"/>
              <a:cs typeface="Trebuchet MS"/>
            </a:endParaRPr>
          </a:p>
          <a:p>
            <a:pPr marL="790575" lvl="1" indent="-321945" algn="just">
              <a:lnSpc>
                <a:spcPct val="100000"/>
              </a:lnSpc>
              <a:spcBef>
                <a:spcPts val="315"/>
              </a:spcBef>
              <a:buChar char="-"/>
              <a:tabLst>
                <a:tab pos="79121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naipes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número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existen.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Ejercicios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Funciones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2987" y="1402787"/>
            <a:ext cx="266700" cy="488315"/>
            <a:chOff x="412987" y="1402787"/>
            <a:chExt cx="266700" cy="488315"/>
          </a:xfrm>
        </p:grpSpPr>
        <p:sp>
          <p:nvSpPr>
            <p:cNvPr id="4" name="object 4"/>
            <p:cNvSpPr/>
            <p:nvPr/>
          </p:nvSpPr>
          <p:spPr>
            <a:xfrm>
              <a:off x="417749" y="140755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749" y="1407550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7875" y="1350405"/>
            <a:ext cx="7840345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40690">
              <a:lnSpc>
                <a:spcPct val="100699"/>
              </a:lnSpc>
              <a:spcBef>
                <a:spcPts val="85"/>
              </a:spcBef>
            </a:pPr>
            <a:r>
              <a:rPr sz="1800" b="1" spc="-30" dirty="0">
                <a:latin typeface="Trebuchet MS"/>
                <a:cs typeface="Trebuchet MS"/>
              </a:rPr>
              <a:t>Llamado: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Cuando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ejecuta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función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realiza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tarea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fue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desarrollada.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1050"/>
              </a:spcBef>
            </a:pPr>
            <a:r>
              <a:rPr sz="1800" b="1" spc="-40" dirty="0">
                <a:latin typeface="Trebuchet MS"/>
                <a:cs typeface="Trebuchet MS"/>
              </a:rPr>
              <a:t>Declaración: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determinan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valor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devuelto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nombre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misma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los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parámetros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recibe.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Suelen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aparecer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en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archivos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H.</a:t>
            </a:r>
            <a:endParaRPr sz="1800">
              <a:latin typeface="Trebuchet MS"/>
              <a:cs typeface="Trebuchet MS"/>
            </a:endParaRPr>
          </a:p>
          <a:p>
            <a:pPr marL="12700" marR="181610" algn="just">
              <a:lnSpc>
                <a:spcPct val="100699"/>
              </a:lnSpc>
              <a:spcBef>
                <a:spcPts val="1050"/>
              </a:spcBef>
            </a:pPr>
            <a:r>
              <a:rPr sz="1800" b="1" spc="-45" dirty="0">
                <a:latin typeface="Trebuchet MS"/>
                <a:cs typeface="Trebuchet MS"/>
              </a:rPr>
              <a:t>Deﬁnición: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determinan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valor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devuelto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nombre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misma,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los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parámetros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recibe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código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representa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algoritmo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función.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Suelen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aparecer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archivos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CPP.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2987" y="2088587"/>
            <a:ext cx="266700" cy="488315"/>
            <a:chOff x="412987" y="2088587"/>
            <a:chExt cx="266700" cy="488315"/>
          </a:xfrm>
        </p:grpSpPr>
        <p:sp>
          <p:nvSpPr>
            <p:cNvPr id="8" name="object 8"/>
            <p:cNvSpPr/>
            <p:nvPr/>
          </p:nvSpPr>
          <p:spPr>
            <a:xfrm>
              <a:off x="417749" y="20933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749" y="20933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2987" y="2774387"/>
            <a:ext cx="266700" cy="488315"/>
            <a:chOff x="412987" y="2774387"/>
            <a:chExt cx="266700" cy="488315"/>
          </a:xfrm>
        </p:grpSpPr>
        <p:sp>
          <p:nvSpPr>
            <p:cNvPr id="11" name="object 11"/>
            <p:cNvSpPr/>
            <p:nvPr/>
          </p:nvSpPr>
          <p:spPr>
            <a:xfrm>
              <a:off x="417749" y="27791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257099" y="478499"/>
                  </a:moveTo>
                  <a:lnTo>
                    <a:pt x="0" y="478499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4784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749" y="2779149"/>
              <a:ext cx="257175" cy="478790"/>
            </a:xfrm>
            <a:custGeom>
              <a:avLst/>
              <a:gdLst/>
              <a:ahLst/>
              <a:cxnLst/>
              <a:rect l="l" t="t" r="r" b="b"/>
              <a:pathLst>
                <a:path w="257175" h="478789">
                  <a:moveTo>
                    <a:pt x="0" y="0"/>
                  </a:moveTo>
                  <a:lnTo>
                    <a:pt x="257099" y="0"/>
                  </a:lnTo>
                  <a:lnTo>
                    <a:pt x="257099" y="478499"/>
                  </a:lnTo>
                  <a:lnTo>
                    <a:pt x="0" y="47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905" y="58801"/>
            <a:ext cx="3689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Llamado</a:t>
            </a:r>
            <a:r>
              <a:rPr spc="-190" dirty="0"/>
              <a:t> </a:t>
            </a:r>
            <a:r>
              <a:rPr spc="40" dirty="0"/>
              <a:t>a</a:t>
            </a:r>
            <a:r>
              <a:rPr spc="-190" dirty="0"/>
              <a:t> </a:t>
            </a:r>
            <a:r>
              <a:rPr spc="-20" dirty="0"/>
              <a:t>una</a:t>
            </a:r>
            <a:r>
              <a:rPr spc="-190" dirty="0"/>
              <a:t> </a:t>
            </a:r>
            <a:r>
              <a:rPr spc="-40" dirty="0"/>
              <a:t>función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612" y="1046299"/>
            <a:ext cx="3256915" cy="37846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9685" rIns="0" bIns="0" rtlCol="0">
            <a:spAutoFit/>
          </a:bodyPr>
          <a:lstStyle/>
          <a:p>
            <a:pPr marL="57150" marR="1376680">
              <a:lnSpc>
                <a:spcPct val="115399"/>
              </a:lnSpc>
              <a:spcBef>
                <a:spcPts val="155"/>
              </a:spcBef>
            </a:pPr>
            <a:r>
              <a:rPr sz="1300" spc="-5" dirty="0">
                <a:solidFill>
                  <a:srgbClr val="9B9B9B"/>
                </a:solidFill>
                <a:latin typeface="Consolas"/>
                <a:cs typeface="Consolas"/>
              </a:rPr>
              <a:t>#include </a:t>
            </a:r>
            <a:r>
              <a:rPr sz="1300" spc="-5" dirty="0">
                <a:solidFill>
                  <a:srgbClr val="D69D85"/>
                </a:solidFill>
                <a:latin typeface="Consolas"/>
                <a:cs typeface="Consolas"/>
              </a:rPr>
              <a:t>&lt;iostream&gt; </a:t>
            </a:r>
            <a:r>
              <a:rPr sz="1300" dirty="0">
                <a:solidFill>
                  <a:srgbClr val="D69D85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using namespace </a:t>
            </a: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std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300" spc="-70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</a:t>
            </a:r>
            <a:r>
              <a:rPr sz="13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main(){</a:t>
            </a:r>
            <a:endParaRPr sz="1300">
              <a:latin typeface="Consolas"/>
              <a:cs typeface="Consolas"/>
            </a:endParaRPr>
          </a:p>
          <a:p>
            <a:pPr marL="328930" marR="741680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nro, contPrimos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bool</a:t>
            </a:r>
            <a:r>
              <a:rPr sz="1300" spc="-1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r;</a:t>
            </a:r>
            <a:endParaRPr sz="13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cin</a:t>
            </a:r>
            <a:r>
              <a:rPr sz="1300" spc="-3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&gt;&gt;</a:t>
            </a:r>
            <a:r>
              <a:rPr sz="1300" spc="-4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nro;</a:t>
            </a:r>
            <a:endParaRPr sz="13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while</a:t>
            </a:r>
            <a:r>
              <a:rPr sz="1300" spc="-2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(nro</a:t>
            </a:r>
            <a:r>
              <a:rPr sz="130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!=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692150" marR="925830" indent="-1270">
              <a:lnSpc>
                <a:spcPct val="115399"/>
              </a:lnSpc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r</a:t>
            </a:r>
            <a:r>
              <a:rPr sz="1300" spc="-5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300" spc="-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es_primo(nro);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if</a:t>
            </a:r>
            <a:r>
              <a:rPr sz="1300" spc="-2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(r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==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true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10541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contPrimos++;</a:t>
            </a:r>
            <a:endParaRPr sz="1300">
              <a:latin typeface="Consolas"/>
              <a:cs typeface="Consolas"/>
            </a:endParaRPr>
          </a:p>
          <a:p>
            <a:pPr marL="69151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60134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cin</a:t>
            </a:r>
            <a:r>
              <a:rPr sz="1300" spc="-3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&gt;&gt;</a:t>
            </a:r>
            <a:r>
              <a:rPr sz="1300" spc="-4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nro;</a:t>
            </a:r>
            <a:endParaRPr sz="13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38125" marR="471170" indent="90170">
              <a:lnSpc>
                <a:spcPct val="115399"/>
              </a:lnSpc>
            </a:pP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cout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 </a:t>
            </a: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endl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 contPrimos;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return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0;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25" y="640881"/>
            <a:ext cx="747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/>
                <a:cs typeface="Trebuchet MS"/>
              </a:rPr>
              <a:t>Ejemplo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de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30" dirty="0">
                <a:latin typeface="Trebuchet MS"/>
                <a:cs typeface="Trebuchet MS"/>
              </a:rPr>
              <a:t>uso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de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una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función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10" dirty="0">
                <a:latin typeface="Trebuchet MS"/>
                <a:cs typeface="Trebuchet MS"/>
              </a:rPr>
              <a:t>llamada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es_primo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15" dirty="0">
                <a:latin typeface="Trebuchet MS"/>
                <a:cs typeface="Trebuchet MS"/>
              </a:rPr>
              <a:t>desde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10" dirty="0">
                <a:latin typeface="Trebuchet MS"/>
                <a:cs typeface="Trebuchet MS"/>
              </a:rPr>
              <a:t>la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función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main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64240" y="1041587"/>
            <a:ext cx="2616200" cy="3565525"/>
            <a:chOff x="5164240" y="1041587"/>
            <a:chExt cx="2616200" cy="3565525"/>
          </a:xfrm>
        </p:grpSpPr>
        <p:sp>
          <p:nvSpPr>
            <p:cNvPr id="6" name="object 6"/>
            <p:cNvSpPr/>
            <p:nvPr/>
          </p:nvSpPr>
          <p:spPr>
            <a:xfrm>
              <a:off x="5169003" y="1046349"/>
              <a:ext cx="2606675" cy="3556000"/>
            </a:xfrm>
            <a:custGeom>
              <a:avLst/>
              <a:gdLst/>
              <a:ahLst/>
              <a:cxnLst/>
              <a:rect l="l" t="t" r="r" b="b"/>
              <a:pathLst>
                <a:path w="2606675" h="3556000">
                  <a:moveTo>
                    <a:pt x="2171763" y="3555899"/>
                  </a:moveTo>
                  <a:lnTo>
                    <a:pt x="0" y="3555890"/>
                  </a:lnTo>
                  <a:lnTo>
                    <a:pt x="21" y="434358"/>
                  </a:lnTo>
                  <a:lnTo>
                    <a:pt x="2570" y="387030"/>
                  </a:lnTo>
                  <a:lnTo>
                    <a:pt x="10040" y="341178"/>
                  </a:lnTo>
                  <a:lnTo>
                    <a:pt x="22165" y="297067"/>
                  </a:lnTo>
                  <a:lnTo>
                    <a:pt x="38682" y="254963"/>
                  </a:lnTo>
                  <a:lnTo>
                    <a:pt x="59324" y="215129"/>
                  </a:lnTo>
                  <a:lnTo>
                    <a:pt x="83828" y="177832"/>
                  </a:lnTo>
                  <a:lnTo>
                    <a:pt x="111927" y="143335"/>
                  </a:lnTo>
                  <a:lnTo>
                    <a:pt x="143357" y="111905"/>
                  </a:lnTo>
                  <a:lnTo>
                    <a:pt x="177854" y="83806"/>
                  </a:lnTo>
                  <a:lnTo>
                    <a:pt x="215151" y="59302"/>
                  </a:lnTo>
                  <a:lnTo>
                    <a:pt x="254985" y="38660"/>
                  </a:lnTo>
                  <a:lnTo>
                    <a:pt x="297089" y="22143"/>
                  </a:lnTo>
                  <a:lnTo>
                    <a:pt x="341200" y="10018"/>
                  </a:lnTo>
                  <a:lnTo>
                    <a:pt x="387052" y="2548"/>
                  </a:lnTo>
                  <a:lnTo>
                    <a:pt x="434380" y="0"/>
                  </a:lnTo>
                  <a:lnTo>
                    <a:pt x="2606143" y="15"/>
                  </a:lnTo>
                  <a:lnTo>
                    <a:pt x="2606121" y="3121541"/>
                  </a:lnTo>
                  <a:lnTo>
                    <a:pt x="2603573" y="3168869"/>
                  </a:lnTo>
                  <a:lnTo>
                    <a:pt x="2596103" y="3214721"/>
                  </a:lnTo>
                  <a:lnTo>
                    <a:pt x="2583978" y="3258832"/>
                  </a:lnTo>
                  <a:lnTo>
                    <a:pt x="2567461" y="3300936"/>
                  </a:lnTo>
                  <a:lnTo>
                    <a:pt x="2546819" y="3340770"/>
                  </a:lnTo>
                  <a:lnTo>
                    <a:pt x="2522316" y="3378067"/>
                  </a:lnTo>
                  <a:lnTo>
                    <a:pt x="2494216" y="3412564"/>
                  </a:lnTo>
                  <a:lnTo>
                    <a:pt x="2462786" y="3443994"/>
                  </a:lnTo>
                  <a:lnTo>
                    <a:pt x="2428290" y="3472093"/>
                  </a:lnTo>
                  <a:lnTo>
                    <a:pt x="2390992" y="3496597"/>
                  </a:lnTo>
                  <a:lnTo>
                    <a:pt x="2351159" y="3517239"/>
                  </a:lnTo>
                  <a:lnTo>
                    <a:pt x="2309054" y="3533756"/>
                  </a:lnTo>
                  <a:lnTo>
                    <a:pt x="2264943" y="3545881"/>
                  </a:lnTo>
                  <a:lnTo>
                    <a:pt x="2219091" y="3553351"/>
                  </a:lnTo>
                  <a:lnTo>
                    <a:pt x="2171763" y="3555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9003" y="1046349"/>
              <a:ext cx="2606675" cy="3556000"/>
            </a:xfrm>
            <a:custGeom>
              <a:avLst/>
              <a:gdLst/>
              <a:ahLst/>
              <a:cxnLst/>
              <a:rect l="l" t="t" r="r" b="b"/>
              <a:pathLst>
                <a:path w="2606675" h="3556000">
                  <a:moveTo>
                    <a:pt x="434380" y="0"/>
                  </a:moveTo>
                  <a:lnTo>
                    <a:pt x="2606121" y="0"/>
                  </a:lnTo>
                  <a:lnTo>
                    <a:pt x="2606121" y="3121541"/>
                  </a:lnTo>
                  <a:lnTo>
                    <a:pt x="2603573" y="3168869"/>
                  </a:lnTo>
                  <a:lnTo>
                    <a:pt x="2596103" y="3214721"/>
                  </a:lnTo>
                  <a:lnTo>
                    <a:pt x="2583978" y="3258832"/>
                  </a:lnTo>
                  <a:lnTo>
                    <a:pt x="2567461" y="3300936"/>
                  </a:lnTo>
                  <a:lnTo>
                    <a:pt x="2546819" y="3340770"/>
                  </a:lnTo>
                  <a:lnTo>
                    <a:pt x="2522316" y="3378067"/>
                  </a:lnTo>
                  <a:lnTo>
                    <a:pt x="2494216" y="3412564"/>
                  </a:lnTo>
                  <a:lnTo>
                    <a:pt x="2462786" y="3443994"/>
                  </a:lnTo>
                  <a:lnTo>
                    <a:pt x="2428290" y="3472093"/>
                  </a:lnTo>
                  <a:lnTo>
                    <a:pt x="2390992" y="3496597"/>
                  </a:lnTo>
                  <a:lnTo>
                    <a:pt x="2351159" y="3517239"/>
                  </a:lnTo>
                  <a:lnTo>
                    <a:pt x="2309054" y="3533756"/>
                  </a:lnTo>
                  <a:lnTo>
                    <a:pt x="2264943" y="3545881"/>
                  </a:lnTo>
                  <a:lnTo>
                    <a:pt x="2219091" y="3553351"/>
                  </a:lnTo>
                  <a:lnTo>
                    <a:pt x="2171763" y="3555899"/>
                  </a:lnTo>
                  <a:lnTo>
                    <a:pt x="21" y="3555899"/>
                  </a:lnTo>
                  <a:lnTo>
                    <a:pt x="21" y="434358"/>
                  </a:lnTo>
                  <a:lnTo>
                    <a:pt x="2570" y="387030"/>
                  </a:lnTo>
                  <a:lnTo>
                    <a:pt x="10040" y="341178"/>
                  </a:lnTo>
                  <a:lnTo>
                    <a:pt x="22165" y="297067"/>
                  </a:lnTo>
                  <a:lnTo>
                    <a:pt x="38682" y="254963"/>
                  </a:lnTo>
                  <a:lnTo>
                    <a:pt x="59324" y="215129"/>
                  </a:lnTo>
                  <a:lnTo>
                    <a:pt x="83828" y="177832"/>
                  </a:lnTo>
                  <a:lnTo>
                    <a:pt x="111927" y="143335"/>
                  </a:lnTo>
                  <a:lnTo>
                    <a:pt x="143357" y="111905"/>
                  </a:lnTo>
                  <a:lnTo>
                    <a:pt x="177854" y="83806"/>
                  </a:lnTo>
                  <a:lnTo>
                    <a:pt x="215151" y="59302"/>
                  </a:lnTo>
                  <a:lnTo>
                    <a:pt x="254985" y="38660"/>
                  </a:lnTo>
                  <a:lnTo>
                    <a:pt x="297089" y="22143"/>
                  </a:lnTo>
                  <a:lnTo>
                    <a:pt x="341200" y="10018"/>
                  </a:lnTo>
                  <a:lnTo>
                    <a:pt x="387052" y="2548"/>
                  </a:lnTo>
                  <a:lnTo>
                    <a:pt x="43438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63120" y="1232863"/>
            <a:ext cx="207708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650"/>
              </a:lnSpc>
              <a:spcBef>
                <a:spcPts val="180"/>
              </a:spcBef>
              <a:tabLst>
                <a:tab pos="290195" algn="l"/>
              </a:tabLst>
            </a:pPr>
            <a:r>
              <a:rPr sz="1400" spc="-245" dirty="0">
                <a:latin typeface="Roboto"/>
                <a:cs typeface="Roboto"/>
              </a:rPr>
              <a:t>-	</a:t>
            </a:r>
            <a:r>
              <a:rPr sz="1400" dirty="0">
                <a:latin typeface="Roboto"/>
                <a:cs typeface="Roboto"/>
              </a:rPr>
              <a:t>El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objetivo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 </a:t>
            </a:r>
            <a:r>
              <a:rPr sz="1400" spc="-20" dirty="0">
                <a:latin typeface="Roboto"/>
                <a:cs typeface="Roboto"/>
              </a:rPr>
              <a:t>la </a:t>
            </a:r>
            <a:r>
              <a:rPr sz="1400" spc="-15" dirty="0">
                <a:latin typeface="Roboto"/>
                <a:cs typeface="Roboto"/>
              </a:rPr>
              <a:t> función </a:t>
            </a:r>
            <a:r>
              <a:rPr sz="1400" b="1" dirty="0">
                <a:latin typeface="Roboto"/>
                <a:cs typeface="Roboto"/>
              </a:rPr>
              <a:t>es_primo </a:t>
            </a:r>
            <a:r>
              <a:rPr sz="1400" spc="-10" dirty="0">
                <a:latin typeface="Roboto"/>
                <a:cs typeface="Roboto"/>
              </a:rPr>
              <a:t>es 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determinar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si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un 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número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es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no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primo.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120" y="2280612"/>
            <a:ext cx="200977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650"/>
              </a:lnSpc>
              <a:spcBef>
                <a:spcPts val="180"/>
              </a:spcBef>
              <a:tabLst>
                <a:tab pos="290195" algn="l"/>
              </a:tabLst>
            </a:pPr>
            <a:r>
              <a:rPr sz="1400" spc="-245" dirty="0">
                <a:latin typeface="Roboto"/>
                <a:cs typeface="Roboto"/>
              </a:rPr>
              <a:t>-	</a:t>
            </a:r>
            <a:r>
              <a:rPr sz="1400" spc="-10" dirty="0">
                <a:latin typeface="Roboto"/>
                <a:cs typeface="Roboto"/>
              </a:rPr>
              <a:t>Recibe </a:t>
            </a:r>
            <a:r>
              <a:rPr sz="1400" spc="-5" dirty="0">
                <a:latin typeface="Roboto"/>
                <a:cs typeface="Roboto"/>
              </a:rPr>
              <a:t>como 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parámetro </a:t>
            </a:r>
            <a:r>
              <a:rPr sz="1400" spc="-30" dirty="0">
                <a:latin typeface="Roboto"/>
                <a:cs typeface="Roboto"/>
              </a:rPr>
              <a:t>un </a:t>
            </a:r>
            <a:r>
              <a:rPr sz="1400" spc="-15" dirty="0">
                <a:latin typeface="Roboto"/>
                <a:cs typeface="Roboto"/>
              </a:rPr>
              <a:t>número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b="1" spc="-15" dirty="0">
                <a:latin typeface="Roboto"/>
                <a:cs typeface="Roboto"/>
              </a:rPr>
              <a:t>int </a:t>
            </a:r>
            <a:r>
              <a:rPr sz="1400" spc="-5" dirty="0">
                <a:latin typeface="Roboto"/>
                <a:cs typeface="Roboto"/>
              </a:rPr>
              <a:t>(que </a:t>
            </a:r>
            <a:r>
              <a:rPr sz="1400" spc="-15" dirty="0">
                <a:latin typeface="Roboto"/>
                <a:cs typeface="Roboto"/>
              </a:rPr>
              <a:t>la función 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evaluará)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120" y="3328363"/>
            <a:ext cx="1996439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650"/>
              </a:lnSpc>
              <a:spcBef>
                <a:spcPts val="180"/>
              </a:spcBef>
              <a:tabLst>
                <a:tab pos="290195" algn="l"/>
              </a:tabLst>
            </a:pPr>
            <a:r>
              <a:rPr sz="1400" spc="-245" dirty="0">
                <a:latin typeface="Roboto"/>
                <a:cs typeface="Roboto"/>
              </a:rPr>
              <a:t>-	</a:t>
            </a:r>
            <a:r>
              <a:rPr sz="1400" spc="-20" dirty="0">
                <a:latin typeface="Roboto"/>
                <a:cs typeface="Roboto"/>
              </a:rPr>
              <a:t>Devuelve </a:t>
            </a:r>
            <a:r>
              <a:rPr sz="1400" spc="-5" dirty="0">
                <a:latin typeface="Roboto"/>
                <a:cs typeface="Roboto"/>
              </a:rPr>
              <a:t>como </a:t>
            </a:r>
            <a:r>
              <a:rPr sz="1400" spc="-20" dirty="0">
                <a:latin typeface="Roboto"/>
                <a:cs typeface="Roboto"/>
              </a:rPr>
              <a:t>valor 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retorno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un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valor 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bool </a:t>
            </a:r>
            <a:r>
              <a:rPr sz="1400" spc="-15" dirty="0">
                <a:latin typeface="Roboto"/>
                <a:cs typeface="Roboto"/>
              </a:rPr>
              <a:t>siendo </a:t>
            </a:r>
            <a:r>
              <a:rPr sz="1400" b="1" dirty="0">
                <a:latin typeface="Roboto"/>
                <a:cs typeface="Roboto"/>
              </a:rPr>
              <a:t>true </a:t>
            </a:r>
            <a:r>
              <a:rPr sz="1400" spc="-15" dirty="0">
                <a:latin typeface="Roboto"/>
                <a:cs typeface="Roboto"/>
              </a:rPr>
              <a:t>si </a:t>
            </a:r>
            <a:r>
              <a:rPr sz="1400" spc="-10" dirty="0">
                <a:latin typeface="Roboto"/>
                <a:cs typeface="Roboto"/>
              </a:rPr>
              <a:t>es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primo </a:t>
            </a:r>
            <a:r>
              <a:rPr sz="1400" spc="-45" dirty="0">
                <a:latin typeface="Roboto"/>
                <a:cs typeface="Roboto"/>
              </a:rPr>
              <a:t>y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false</a:t>
            </a:r>
            <a:r>
              <a:rPr sz="1400" b="1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si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no lo </a:t>
            </a:r>
            <a:r>
              <a:rPr sz="1400" spc="-10" dirty="0">
                <a:latin typeface="Roboto"/>
                <a:cs typeface="Roboto"/>
              </a:rPr>
              <a:t> es.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475" y="4851929"/>
            <a:ext cx="2114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Roboto"/>
                <a:cs typeface="Roboto"/>
              </a:rPr>
              <a:t>Llamado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a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la</a:t>
            </a:r>
            <a:r>
              <a:rPr sz="1200" b="1" spc="-10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función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es_primo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178" y="58801"/>
            <a:ext cx="1931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Declaración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346237"/>
            <a:ext cx="9153525" cy="802640"/>
            <a:chOff x="-4762" y="4346237"/>
            <a:chExt cx="9153525" cy="802640"/>
          </a:xfrm>
        </p:grpSpPr>
        <p:sp>
          <p:nvSpPr>
            <p:cNvPr id="4" name="object 4"/>
            <p:cNvSpPr/>
            <p:nvPr/>
          </p:nvSpPr>
          <p:spPr>
            <a:xfrm>
              <a:off x="0" y="4350999"/>
              <a:ext cx="9144000" cy="793115"/>
            </a:xfrm>
            <a:custGeom>
              <a:avLst/>
              <a:gdLst/>
              <a:ahLst/>
              <a:cxnLst/>
              <a:rect l="l" t="t" r="r" b="b"/>
              <a:pathLst>
                <a:path w="9144000" h="793114">
                  <a:moveTo>
                    <a:pt x="9143999" y="792599"/>
                  </a:moveTo>
                  <a:lnTo>
                    <a:pt x="0" y="792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925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350999"/>
              <a:ext cx="9144000" cy="793115"/>
            </a:xfrm>
            <a:custGeom>
              <a:avLst/>
              <a:gdLst/>
              <a:ahLst/>
              <a:cxnLst/>
              <a:rect l="l" t="t" r="r" b="b"/>
              <a:pathLst>
                <a:path w="9144000" h="793114">
                  <a:moveTo>
                    <a:pt x="0" y="0"/>
                  </a:moveTo>
                  <a:lnTo>
                    <a:pt x="9143999" y="0"/>
                  </a:lnTo>
                  <a:lnTo>
                    <a:pt x="9143999" y="792599"/>
                  </a:lnTo>
                  <a:lnTo>
                    <a:pt x="0" y="792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8000" y="935649"/>
            <a:ext cx="7272655" cy="668020"/>
          </a:xfrm>
          <a:prstGeom prst="rect">
            <a:avLst/>
          </a:prstGeom>
          <a:solidFill>
            <a:srgbClr val="F7F7F7"/>
          </a:solidFill>
          <a:ln w="9524">
            <a:solidFill>
              <a:srgbClr val="B7B7B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335"/>
              </a:spcBef>
            </a:pPr>
            <a:r>
              <a:rPr sz="2800" i="1" spc="-5" dirty="0">
                <a:solidFill>
                  <a:srgbClr val="333333"/>
                </a:solidFill>
                <a:latin typeface="Consolas"/>
                <a:cs typeface="Consolas"/>
              </a:rPr>
              <a:t>tipo</a:t>
            </a:r>
            <a:r>
              <a:rPr sz="2800" i="1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nombreFuncion</a:t>
            </a:r>
            <a:r>
              <a:rPr sz="28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800" i="1" dirty="0">
                <a:solidFill>
                  <a:srgbClr val="333333"/>
                </a:solidFill>
                <a:latin typeface="Consolas"/>
                <a:cs typeface="Consolas"/>
              </a:rPr>
              <a:t>parámetros</a:t>
            </a:r>
            <a:r>
              <a:rPr sz="2800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8375" y="1837585"/>
            <a:ext cx="440753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La 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declaración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una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función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debe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determinar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el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tipo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dato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que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devuelve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primero.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Luego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cómo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se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llamará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función.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Roboto"/>
              <a:cs typeface="Roboto"/>
            </a:endParaRPr>
          </a:p>
          <a:p>
            <a:pPr marL="12700" marR="9525" algn="just">
              <a:lnSpc>
                <a:spcPct val="116100"/>
              </a:lnSpc>
            </a:pP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Por último, los tipos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datos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los parámetros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que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recibirá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separados por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coma.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Si</a:t>
            </a:r>
            <a:r>
              <a:rPr sz="1400" spc="2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no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recibe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parámetros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no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se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pone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nada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entre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los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paréntesis.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09" y="58801"/>
            <a:ext cx="4415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Dec</a:t>
            </a:r>
            <a:r>
              <a:rPr spc="-35" dirty="0"/>
              <a:t>l</a:t>
            </a:r>
            <a:r>
              <a:rPr spc="-20" dirty="0"/>
              <a:t>a</a:t>
            </a:r>
            <a:r>
              <a:rPr spc="-114" dirty="0"/>
              <a:t>r</a:t>
            </a:r>
            <a:r>
              <a:rPr spc="-20" dirty="0"/>
              <a:t>ación</a:t>
            </a:r>
            <a:r>
              <a:rPr spc="-180" dirty="0"/>
              <a:t> </a:t>
            </a:r>
            <a:r>
              <a:rPr spc="-5" dirty="0"/>
              <a:t>de</a:t>
            </a:r>
            <a:r>
              <a:rPr spc="-180" dirty="0"/>
              <a:t> </a:t>
            </a:r>
            <a:r>
              <a:rPr spc="-20" dirty="0"/>
              <a:t>una</a:t>
            </a:r>
            <a:r>
              <a:rPr spc="-180" dirty="0"/>
              <a:t> </a:t>
            </a:r>
            <a:r>
              <a:rPr spc="-40" dirty="0"/>
              <a:t>función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753" y="785031"/>
            <a:ext cx="79679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5" dirty="0">
                <a:solidFill>
                  <a:srgbClr val="434343"/>
                </a:solidFill>
                <a:latin typeface="Trebuchet MS"/>
                <a:cs typeface="Trebuchet MS"/>
              </a:rPr>
              <a:t>Un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34343"/>
                </a:solidFill>
                <a:latin typeface="Trebuchet MS"/>
                <a:cs typeface="Trebuchet MS"/>
              </a:rPr>
              <a:t>ejemplo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34343"/>
                </a:solidFill>
                <a:latin typeface="Trebuchet MS"/>
                <a:cs typeface="Trebuchet MS"/>
              </a:rPr>
              <a:t>una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34343"/>
                </a:solidFill>
                <a:latin typeface="Trebuchet MS"/>
                <a:cs typeface="Trebuchet MS"/>
              </a:rPr>
              <a:t>declaración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34343"/>
                </a:solidFill>
                <a:latin typeface="Trebuchet MS"/>
                <a:cs typeface="Trebuchet MS"/>
              </a:rPr>
              <a:t>función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34343"/>
                </a:solidFill>
                <a:latin typeface="Trebuchet MS"/>
                <a:cs typeface="Trebuchet MS"/>
              </a:rPr>
              <a:t>puede</a:t>
            </a:r>
            <a:r>
              <a:rPr sz="21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34343"/>
                </a:solidFill>
                <a:latin typeface="Trebuchet MS"/>
                <a:cs typeface="Trebuchet MS"/>
              </a:rPr>
              <a:t>ser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siguiente: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000" y="1276350"/>
            <a:ext cx="7272655" cy="668020"/>
          </a:xfrm>
          <a:prstGeom prst="rect">
            <a:avLst/>
          </a:prstGeom>
          <a:solidFill>
            <a:srgbClr val="F7F7F7"/>
          </a:solidFill>
          <a:ln w="9524">
            <a:solidFill>
              <a:srgbClr val="B7B7B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solidFill>
                  <a:srgbClr val="333333"/>
                </a:solidFill>
                <a:latin typeface="Consolas"/>
                <a:cs typeface="Consolas"/>
              </a:rPr>
              <a:t>bool</a:t>
            </a:r>
            <a:r>
              <a:rPr sz="2800" b="1" spc="-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es_primo(int);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025" y="2051004"/>
            <a:ext cx="71996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Roboto"/>
                <a:cs typeface="Roboto"/>
              </a:rPr>
              <a:t>Declaración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5" dirty="0">
                <a:latin typeface="Roboto"/>
                <a:cs typeface="Roboto"/>
              </a:rPr>
              <a:t>de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función</a:t>
            </a:r>
            <a:r>
              <a:rPr sz="1200" b="1" dirty="0">
                <a:latin typeface="Roboto"/>
                <a:cs typeface="Roboto"/>
              </a:rPr>
              <a:t> que recibe </a:t>
            </a:r>
            <a:r>
              <a:rPr sz="1200" b="1" spc="-10" dirty="0">
                <a:latin typeface="Roboto"/>
                <a:cs typeface="Roboto"/>
              </a:rPr>
              <a:t>un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entero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5" dirty="0">
                <a:latin typeface="Roboto"/>
                <a:cs typeface="Roboto"/>
              </a:rPr>
              <a:t>y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devuelve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un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valor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bool.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000" y="3602649"/>
            <a:ext cx="7272655" cy="668020"/>
          </a:xfrm>
          <a:prstGeom prst="rect">
            <a:avLst/>
          </a:prstGeom>
          <a:solidFill>
            <a:srgbClr val="F7F7F7"/>
          </a:solidFill>
          <a:ln w="9524">
            <a:solidFill>
              <a:srgbClr val="B7B7B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solidFill>
                  <a:srgbClr val="333333"/>
                </a:solidFill>
                <a:latin typeface="Consolas"/>
                <a:cs typeface="Consolas"/>
              </a:rPr>
              <a:t>void</a:t>
            </a:r>
            <a:r>
              <a:rPr sz="2800" b="1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mostrar_primos_entre(int,</a:t>
            </a:r>
            <a:r>
              <a:rPr sz="28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int);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025" y="4337004"/>
            <a:ext cx="457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Roboto"/>
                <a:cs typeface="Roboto"/>
              </a:rPr>
              <a:t>Declaración </a:t>
            </a:r>
            <a:r>
              <a:rPr sz="1200" b="1" spc="5" dirty="0">
                <a:latin typeface="Roboto"/>
                <a:cs typeface="Roboto"/>
              </a:rPr>
              <a:t>de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función</a:t>
            </a:r>
            <a:r>
              <a:rPr sz="1200" b="1" dirty="0">
                <a:latin typeface="Roboto"/>
                <a:cs typeface="Roboto"/>
              </a:rPr>
              <a:t> que recibe</a:t>
            </a:r>
            <a:r>
              <a:rPr sz="1200" b="1" spc="-5" dirty="0">
                <a:latin typeface="Roboto"/>
                <a:cs typeface="Roboto"/>
              </a:rPr>
              <a:t> dos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enteros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5" dirty="0">
                <a:latin typeface="Roboto"/>
                <a:cs typeface="Roboto"/>
              </a:rPr>
              <a:t>y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no devuelve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nada.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000" y="2383450"/>
            <a:ext cx="7272655" cy="668020"/>
          </a:xfrm>
          <a:prstGeom prst="rect">
            <a:avLst/>
          </a:prstGeom>
          <a:solidFill>
            <a:srgbClr val="F7F7F7"/>
          </a:solidFill>
          <a:ln w="9524">
            <a:solidFill>
              <a:srgbClr val="B7B7B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solidFill>
                  <a:srgbClr val="333333"/>
                </a:solidFill>
                <a:latin typeface="Consolas"/>
                <a:cs typeface="Consolas"/>
              </a:rPr>
              <a:t>bool</a:t>
            </a:r>
            <a:r>
              <a:rPr sz="2800" b="1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es_primo(int</a:t>
            </a:r>
            <a:r>
              <a:rPr sz="28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nro);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025" y="3117804"/>
            <a:ext cx="694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Roboto"/>
                <a:cs typeface="Roboto"/>
              </a:rPr>
              <a:t>Declaración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5" dirty="0">
                <a:latin typeface="Roboto"/>
                <a:cs typeface="Roboto"/>
              </a:rPr>
              <a:t>de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función</a:t>
            </a:r>
            <a:r>
              <a:rPr sz="1200" b="1" dirty="0">
                <a:latin typeface="Roboto"/>
                <a:cs typeface="Roboto"/>
              </a:rPr>
              <a:t> que</a:t>
            </a:r>
            <a:r>
              <a:rPr sz="1200" b="1" spc="5" dirty="0">
                <a:latin typeface="Roboto"/>
                <a:cs typeface="Roboto"/>
              </a:rPr>
              <a:t> </a:t>
            </a:r>
            <a:r>
              <a:rPr sz="1200" b="1" dirty="0">
                <a:latin typeface="Roboto"/>
                <a:cs typeface="Roboto"/>
              </a:rPr>
              <a:t>recibe </a:t>
            </a:r>
            <a:r>
              <a:rPr sz="1200" b="1" spc="-10" dirty="0">
                <a:latin typeface="Roboto"/>
                <a:cs typeface="Roboto"/>
              </a:rPr>
              <a:t>un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entero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5" dirty="0">
                <a:latin typeface="Roboto"/>
                <a:cs typeface="Roboto"/>
              </a:rPr>
              <a:t>y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devuelve</a:t>
            </a:r>
            <a:r>
              <a:rPr sz="1200" b="1" spc="5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un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valor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bool.</a:t>
            </a:r>
            <a:r>
              <a:rPr sz="1200" b="1" spc="-35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También</a:t>
            </a:r>
            <a:r>
              <a:rPr sz="1200" b="1" spc="5" dirty="0">
                <a:latin typeface="Roboto"/>
                <a:cs typeface="Roboto"/>
              </a:rPr>
              <a:t> es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válido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nombrar</a:t>
            </a:r>
            <a:r>
              <a:rPr sz="1200" b="1" dirty="0">
                <a:latin typeface="Roboto"/>
                <a:cs typeface="Roboto"/>
              </a:rPr>
              <a:t> </a:t>
            </a:r>
            <a:r>
              <a:rPr sz="1200" b="1" spc="-20" dirty="0">
                <a:latin typeface="Roboto"/>
                <a:cs typeface="Roboto"/>
              </a:rPr>
              <a:t>la/s 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10" dirty="0">
                <a:latin typeface="Roboto"/>
                <a:cs typeface="Roboto"/>
              </a:rPr>
              <a:t>variable/s </a:t>
            </a:r>
            <a:r>
              <a:rPr sz="1200" b="1" spc="5" dirty="0">
                <a:latin typeface="Roboto"/>
                <a:cs typeface="Roboto"/>
              </a:rPr>
              <a:t>de</a:t>
            </a:r>
            <a:r>
              <a:rPr sz="1200" b="1" spc="-5" dirty="0">
                <a:latin typeface="Roboto"/>
                <a:cs typeface="Roboto"/>
              </a:rPr>
              <a:t> los parámetros.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953" y="58801"/>
            <a:ext cx="1655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Deﬁnición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4346237"/>
            <a:ext cx="9153525" cy="802640"/>
            <a:chOff x="-4762" y="4346237"/>
            <a:chExt cx="9153525" cy="802640"/>
          </a:xfrm>
        </p:grpSpPr>
        <p:sp>
          <p:nvSpPr>
            <p:cNvPr id="4" name="object 4"/>
            <p:cNvSpPr/>
            <p:nvPr/>
          </p:nvSpPr>
          <p:spPr>
            <a:xfrm>
              <a:off x="0" y="4350999"/>
              <a:ext cx="9144000" cy="793115"/>
            </a:xfrm>
            <a:custGeom>
              <a:avLst/>
              <a:gdLst/>
              <a:ahLst/>
              <a:cxnLst/>
              <a:rect l="l" t="t" r="r" b="b"/>
              <a:pathLst>
                <a:path w="9144000" h="793114">
                  <a:moveTo>
                    <a:pt x="9143999" y="792599"/>
                  </a:moveTo>
                  <a:lnTo>
                    <a:pt x="0" y="792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925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350999"/>
              <a:ext cx="9144000" cy="793115"/>
            </a:xfrm>
            <a:custGeom>
              <a:avLst/>
              <a:gdLst/>
              <a:ahLst/>
              <a:cxnLst/>
              <a:rect l="l" t="t" r="r" b="b"/>
              <a:pathLst>
                <a:path w="9144000" h="793114">
                  <a:moveTo>
                    <a:pt x="0" y="0"/>
                  </a:moveTo>
                  <a:lnTo>
                    <a:pt x="9143999" y="0"/>
                  </a:lnTo>
                  <a:lnTo>
                    <a:pt x="9143999" y="792599"/>
                  </a:lnTo>
                  <a:lnTo>
                    <a:pt x="0" y="792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63975" y="2453423"/>
            <a:ext cx="44138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La 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deﬁnición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una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función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es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similar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la 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declaración 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pero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se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nombran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las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variables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en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los parámetros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y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se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establece lo que hace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la función entre las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llaves 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de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la 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misma.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000" y="630850"/>
            <a:ext cx="7272655" cy="1612900"/>
          </a:xfrm>
          <a:prstGeom prst="rect">
            <a:avLst/>
          </a:prstGeom>
          <a:solidFill>
            <a:srgbClr val="F7F7F7"/>
          </a:solidFill>
          <a:ln w="9524">
            <a:solidFill>
              <a:srgbClr val="B7B7B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800" i="1" spc="-5" dirty="0">
                <a:solidFill>
                  <a:srgbClr val="333333"/>
                </a:solidFill>
                <a:latin typeface="Consolas"/>
                <a:cs typeface="Consolas"/>
              </a:rPr>
              <a:t>tipo</a:t>
            </a:r>
            <a:r>
              <a:rPr sz="2800" i="1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nombreFuncion</a:t>
            </a:r>
            <a:r>
              <a:rPr sz="28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800" i="1" dirty="0">
                <a:solidFill>
                  <a:srgbClr val="333333"/>
                </a:solidFill>
                <a:latin typeface="Consolas"/>
                <a:cs typeface="Consolas"/>
              </a:rPr>
              <a:t>parámetros</a:t>
            </a:r>
            <a:r>
              <a:rPr sz="2800" dirty="0">
                <a:solidFill>
                  <a:srgbClr val="333333"/>
                </a:solidFill>
                <a:latin typeface="Consolas"/>
                <a:cs typeface="Consolas"/>
              </a:rPr>
              <a:t>){</a:t>
            </a:r>
            <a:endParaRPr sz="2800">
              <a:latin typeface="Consolas"/>
              <a:cs typeface="Consolas"/>
            </a:endParaRPr>
          </a:p>
          <a:p>
            <a:pPr marR="1270" algn="ctr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28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Código</a:t>
            </a:r>
            <a:r>
              <a:rPr sz="28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28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la</a:t>
            </a:r>
            <a:r>
              <a:rPr sz="28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nsolas"/>
                <a:cs typeface="Consolas"/>
              </a:rPr>
              <a:t>función</a:t>
            </a:r>
            <a:endParaRPr sz="2800">
              <a:latin typeface="Consolas"/>
              <a:cs typeface="Consolas"/>
            </a:endParaRPr>
          </a:p>
          <a:p>
            <a:pPr marR="5782945" algn="ctr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834" y="58801"/>
            <a:ext cx="4140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Deﬁnición</a:t>
            </a:r>
            <a:r>
              <a:rPr spc="-180" dirty="0"/>
              <a:t> </a:t>
            </a:r>
            <a:r>
              <a:rPr spc="-5" dirty="0"/>
              <a:t>de</a:t>
            </a:r>
            <a:r>
              <a:rPr spc="-180" dirty="0"/>
              <a:t> </a:t>
            </a:r>
            <a:r>
              <a:rPr spc="-20" dirty="0"/>
              <a:t>una</a:t>
            </a:r>
            <a:r>
              <a:rPr spc="-180" dirty="0"/>
              <a:t> </a:t>
            </a:r>
            <a:r>
              <a:rPr spc="-40" dirty="0"/>
              <a:t>función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95215" y="677987"/>
            <a:ext cx="2616200" cy="3565525"/>
            <a:chOff x="5795215" y="677987"/>
            <a:chExt cx="2616200" cy="3565525"/>
          </a:xfrm>
        </p:grpSpPr>
        <p:sp>
          <p:nvSpPr>
            <p:cNvPr id="4" name="object 4"/>
            <p:cNvSpPr/>
            <p:nvPr/>
          </p:nvSpPr>
          <p:spPr>
            <a:xfrm>
              <a:off x="5799978" y="682749"/>
              <a:ext cx="2606675" cy="3556000"/>
            </a:xfrm>
            <a:custGeom>
              <a:avLst/>
              <a:gdLst/>
              <a:ahLst/>
              <a:cxnLst/>
              <a:rect l="l" t="t" r="r" b="b"/>
              <a:pathLst>
                <a:path w="2606675" h="3556000">
                  <a:moveTo>
                    <a:pt x="2171763" y="3555899"/>
                  </a:moveTo>
                  <a:lnTo>
                    <a:pt x="0" y="3555890"/>
                  </a:lnTo>
                  <a:lnTo>
                    <a:pt x="21" y="434358"/>
                  </a:lnTo>
                  <a:lnTo>
                    <a:pt x="2570" y="387030"/>
                  </a:lnTo>
                  <a:lnTo>
                    <a:pt x="10040" y="341178"/>
                  </a:lnTo>
                  <a:lnTo>
                    <a:pt x="22165" y="297067"/>
                  </a:lnTo>
                  <a:lnTo>
                    <a:pt x="38682" y="254963"/>
                  </a:lnTo>
                  <a:lnTo>
                    <a:pt x="59324" y="215129"/>
                  </a:lnTo>
                  <a:lnTo>
                    <a:pt x="83828" y="177832"/>
                  </a:lnTo>
                  <a:lnTo>
                    <a:pt x="111927" y="143335"/>
                  </a:lnTo>
                  <a:lnTo>
                    <a:pt x="143357" y="111905"/>
                  </a:lnTo>
                  <a:lnTo>
                    <a:pt x="177854" y="83806"/>
                  </a:lnTo>
                  <a:lnTo>
                    <a:pt x="215151" y="59302"/>
                  </a:lnTo>
                  <a:lnTo>
                    <a:pt x="254985" y="38660"/>
                  </a:lnTo>
                  <a:lnTo>
                    <a:pt x="297089" y="22143"/>
                  </a:lnTo>
                  <a:lnTo>
                    <a:pt x="341200" y="10018"/>
                  </a:lnTo>
                  <a:lnTo>
                    <a:pt x="387052" y="2548"/>
                  </a:lnTo>
                  <a:lnTo>
                    <a:pt x="434380" y="0"/>
                  </a:lnTo>
                  <a:lnTo>
                    <a:pt x="2606143" y="15"/>
                  </a:lnTo>
                  <a:lnTo>
                    <a:pt x="2606121" y="3121541"/>
                  </a:lnTo>
                  <a:lnTo>
                    <a:pt x="2603573" y="3168869"/>
                  </a:lnTo>
                  <a:lnTo>
                    <a:pt x="2596103" y="3214721"/>
                  </a:lnTo>
                  <a:lnTo>
                    <a:pt x="2583978" y="3258832"/>
                  </a:lnTo>
                  <a:lnTo>
                    <a:pt x="2567461" y="3300936"/>
                  </a:lnTo>
                  <a:lnTo>
                    <a:pt x="2546819" y="3340770"/>
                  </a:lnTo>
                  <a:lnTo>
                    <a:pt x="2522316" y="3378067"/>
                  </a:lnTo>
                  <a:lnTo>
                    <a:pt x="2494216" y="3412564"/>
                  </a:lnTo>
                  <a:lnTo>
                    <a:pt x="2462786" y="3443994"/>
                  </a:lnTo>
                  <a:lnTo>
                    <a:pt x="2428290" y="3472093"/>
                  </a:lnTo>
                  <a:lnTo>
                    <a:pt x="2390992" y="3496597"/>
                  </a:lnTo>
                  <a:lnTo>
                    <a:pt x="2351159" y="3517239"/>
                  </a:lnTo>
                  <a:lnTo>
                    <a:pt x="2309054" y="3533756"/>
                  </a:lnTo>
                  <a:lnTo>
                    <a:pt x="2264943" y="3545881"/>
                  </a:lnTo>
                  <a:lnTo>
                    <a:pt x="2219091" y="3553351"/>
                  </a:lnTo>
                  <a:lnTo>
                    <a:pt x="2171763" y="3555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9978" y="682749"/>
              <a:ext cx="2606675" cy="3556000"/>
            </a:xfrm>
            <a:custGeom>
              <a:avLst/>
              <a:gdLst/>
              <a:ahLst/>
              <a:cxnLst/>
              <a:rect l="l" t="t" r="r" b="b"/>
              <a:pathLst>
                <a:path w="2606675" h="3556000">
                  <a:moveTo>
                    <a:pt x="434380" y="0"/>
                  </a:moveTo>
                  <a:lnTo>
                    <a:pt x="2606121" y="0"/>
                  </a:lnTo>
                  <a:lnTo>
                    <a:pt x="2606121" y="3121541"/>
                  </a:lnTo>
                  <a:lnTo>
                    <a:pt x="2603573" y="3168869"/>
                  </a:lnTo>
                  <a:lnTo>
                    <a:pt x="2596103" y="3214721"/>
                  </a:lnTo>
                  <a:lnTo>
                    <a:pt x="2583978" y="3258832"/>
                  </a:lnTo>
                  <a:lnTo>
                    <a:pt x="2567461" y="3300936"/>
                  </a:lnTo>
                  <a:lnTo>
                    <a:pt x="2546819" y="3340770"/>
                  </a:lnTo>
                  <a:lnTo>
                    <a:pt x="2522316" y="3378067"/>
                  </a:lnTo>
                  <a:lnTo>
                    <a:pt x="2494216" y="3412564"/>
                  </a:lnTo>
                  <a:lnTo>
                    <a:pt x="2462786" y="3443994"/>
                  </a:lnTo>
                  <a:lnTo>
                    <a:pt x="2428290" y="3472093"/>
                  </a:lnTo>
                  <a:lnTo>
                    <a:pt x="2390992" y="3496597"/>
                  </a:lnTo>
                  <a:lnTo>
                    <a:pt x="2351159" y="3517239"/>
                  </a:lnTo>
                  <a:lnTo>
                    <a:pt x="2309054" y="3533756"/>
                  </a:lnTo>
                  <a:lnTo>
                    <a:pt x="2264943" y="3545881"/>
                  </a:lnTo>
                  <a:lnTo>
                    <a:pt x="2219091" y="3553351"/>
                  </a:lnTo>
                  <a:lnTo>
                    <a:pt x="2171763" y="3555899"/>
                  </a:lnTo>
                  <a:lnTo>
                    <a:pt x="21" y="3555899"/>
                  </a:lnTo>
                  <a:lnTo>
                    <a:pt x="21" y="434358"/>
                  </a:lnTo>
                  <a:lnTo>
                    <a:pt x="2570" y="387030"/>
                  </a:lnTo>
                  <a:lnTo>
                    <a:pt x="10040" y="341178"/>
                  </a:lnTo>
                  <a:lnTo>
                    <a:pt x="22165" y="297067"/>
                  </a:lnTo>
                  <a:lnTo>
                    <a:pt x="38682" y="254963"/>
                  </a:lnTo>
                  <a:lnTo>
                    <a:pt x="59324" y="215129"/>
                  </a:lnTo>
                  <a:lnTo>
                    <a:pt x="83828" y="177832"/>
                  </a:lnTo>
                  <a:lnTo>
                    <a:pt x="111927" y="143335"/>
                  </a:lnTo>
                  <a:lnTo>
                    <a:pt x="143357" y="111905"/>
                  </a:lnTo>
                  <a:lnTo>
                    <a:pt x="177854" y="83806"/>
                  </a:lnTo>
                  <a:lnTo>
                    <a:pt x="215151" y="59302"/>
                  </a:lnTo>
                  <a:lnTo>
                    <a:pt x="254985" y="38660"/>
                  </a:lnTo>
                  <a:lnTo>
                    <a:pt x="297089" y="22143"/>
                  </a:lnTo>
                  <a:lnTo>
                    <a:pt x="341200" y="10018"/>
                  </a:lnTo>
                  <a:lnTo>
                    <a:pt x="387052" y="2548"/>
                  </a:lnTo>
                  <a:lnTo>
                    <a:pt x="43438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88900" indent="-278130">
              <a:lnSpc>
                <a:spcPts val="1650"/>
              </a:lnSpc>
              <a:spcBef>
                <a:spcPts val="180"/>
              </a:spcBef>
              <a:buChar char="-"/>
              <a:tabLst>
                <a:tab pos="290195" algn="l"/>
                <a:tab pos="290830" algn="l"/>
              </a:tabLst>
            </a:pPr>
            <a:r>
              <a:rPr spc="-15" dirty="0"/>
              <a:t>La función </a:t>
            </a:r>
            <a:r>
              <a:rPr spc="-10" dirty="0"/>
              <a:t>recibe </a:t>
            </a:r>
            <a:r>
              <a:rPr spc="-30" dirty="0"/>
              <a:t>un </a:t>
            </a:r>
            <a:r>
              <a:rPr spc="-25" dirty="0"/>
              <a:t> </a:t>
            </a:r>
            <a:r>
              <a:rPr spc="-15" dirty="0"/>
              <a:t>parámetro entero </a:t>
            </a:r>
            <a:r>
              <a:rPr spc="-10" dirty="0"/>
              <a:t> </a:t>
            </a:r>
            <a:r>
              <a:rPr spc="-15" dirty="0"/>
              <a:t>llamado numero. </a:t>
            </a:r>
            <a:r>
              <a:rPr spc="-10" dirty="0"/>
              <a:t>Esta </a:t>
            </a:r>
            <a:r>
              <a:rPr spc="-335" dirty="0"/>
              <a:t> </a:t>
            </a:r>
            <a:r>
              <a:rPr spc="-20" dirty="0"/>
              <a:t>variable</a:t>
            </a:r>
            <a:r>
              <a:rPr spc="-15" dirty="0"/>
              <a:t> </a:t>
            </a:r>
            <a:r>
              <a:rPr spc="-5" dirty="0"/>
              <a:t>es</a:t>
            </a:r>
            <a:r>
              <a:rPr spc="10" dirty="0"/>
              <a:t> </a:t>
            </a:r>
            <a:r>
              <a:rPr b="1" spc="-5" dirty="0">
                <a:latin typeface="Roboto"/>
                <a:cs typeface="Roboto"/>
              </a:rPr>
              <a:t>local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5" dirty="0">
                <a:latin typeface="Roboto"/>
                <a:cs typeface="Roboto"/>
              </a:rPr>
              <a:t>a</a:t>
            </a:r>
            <a:r>
              <a:rPr b="1" spc="-10" dirty="0">
                <a:latin typeface="Roboto"/>
                <a:cs typeface="Roboto"/>
              </a:rPr>
              <a:t> la </a:t>
            </a:r>
            <a:r>
              <a:rPr b="1" spc="-5" dirty="0">
                <a:latin typeface="Roboto"/>
                <a:cs typeface="Roboto"/>
              </a:rPr>
              <a:t> función</a:t>
            </a:r>
            <a:r>
              <a:rPr spc="-5" dirty="0"/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Roboto"/>
              <a:buChar char="-"/>
            </a:pPr>
            <a:endParaRPr sz="1350"/>
          </a:p>
          <a:p>
            <a:pPr marL="290195" marR="63500" indent="-278130">
              <a:lnSpc>
                <a:spcPts val="1650"/>
              </a:lnSpc>
              <a:spcBef>
                <a:spcPts val="5"/>
              </a:spcBef>
              <a:buChar char="-"/>
              <a:tabLst>
                <a:tab pos="290195" algn="l"/>
                <a:tab pos="290830" algn="l"/>
              </a:tabLst>
            </a:pPr>
            <a:r>
              <a:rPr spc="-15" dirty="0"/>
              <a:t>La función declara </a:t>
            </a:r>
            <a:r>
              <a:rPr spc="-20" dirty="0"/>
              <a:t>las </a:t>
            </a:r>
            <a:r>
              <a:rPr spc="-335" dirty="0"/>
              <a:t> </a:t>
            </a:r>
            <a:r>
              <a:rPr spc="-20" dirty="0"/>
              <a:t>variables</a:t>
            </a:r>
            <a:r>
              <a:rPr spc="-15" dirty="0"/>
              <a:t> </a:t>
            </a:r>
            <a:r>
              <a:rPr spc="-10" dirty="0"/>
              <a:t>locales</a:t>
            </a:r>
            <a:r>
              <a:rPr spc="-15" dirty="0"/>
              <a:t> i </a:t>
            </a:r>
            <a:r>
              <a:rPr spc="-45" dirty="0"/>
              <a:t>y</a:t>
            </a:r>
            <a:r>
              <a:rPr spc="-15" dirty="0"/>
              <a:t> </a:t>
            </a:r>
            <a:r>
              <a:rPr dirty="0"/>
              <a:t>c </a:t>
            </a:r>
            <a:r>
              <a:rPr spc="5" dirty="0"/>
              <a:t> </a:t>
            </a:r>
            <a:r>
              <a:rPr spc="-20" dirty="0"/>
              <a:t>para</a:t>
            </a:r>
            <a:r>
              <a:rPr spc="-30" dirty="0"/>
              <a:t> </a:t>
            </a:r>
            <a:r>
              <a:rPr spc="-15" dirty="0"/>
              <a:t>resolver</a:t>
            </a:r>
            <a:r>
              <a:rPr spc="-30" dirty="0"/>
              <a:t> </a:t>
            </a:r>
            <a:r>
              <a:rPr spc="-20" dirty="0"/>
              <a:t>su</a:t>
            </a:r>
            <a:r>
              <a:rPr spc="-30" dirty="0"/>
              <a:t> </a:t>
            </a:r>
            <a:r>
              <a:rPr spc="-15" dirty="0"/>
              <a:t>tarea.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Roboto"/>
              <a:buChar char="-"/>
            </a:pPr>
            <a:endParaRPr sz="1350"/>
          </a:p>
          <a:p>
            <a:pPr marL="290195" marR="5080" indent="-278130">
              <a:lnSpc>
                <a:spcPts val="1650"/>
              </a:lnSpc>
              <a:spcBef>
                <a:spcPts val="5"/>
              </a:spcBef>
              <a:buChar char="-"/>
              <a:tabLst>
                <a:tab pos="290195" algn="l"/>
                <a:tab pos="290830" algn="l"/>
              </a:tabLst>
            </a:pPr>
            <a:r>
              <a:rPr spc="-15" dirty="0"/>
              <a:t>La función </a:t>
            </a:r>
            <a:r>
              <a:rPr b="1" dirty="0">
                <a:latin typeface="Roboto"/>
                <a:cs typeface="Roboto"/>
              </a:rPr>
              <a:t>devuelve </a:t>
            </a:r>
            <a:r>
              <a:rPr b="1" spc="5" dirty="0">
                <a:latin typeface="Roboto"/>
                <a:cs typeface="Roboto"/>
              </a:rPr>
              <a:t> </a:t>
            </a:r>
            <a:r>
              <a:rPr spc="-15" dirty="0"/>
              <a:t>verdadero si </a:t>
            </a:r>
            <a:r>
              <a:rPr spc="-20" dirty="0"/>
              <a:t>encuentra </a:t>
            </a:r>
            <a:r>
              <a:rPr spc="-335" dirty="0"/>
              <a:t> </a:t>
            </a:r>
            <a:r>
              <a:rPr spc="-10" dirty="0"/>
              <a:t>dos</a:t>
            </a:r>
            <a:r>
              <a:rPr spc="-25" dirty="0"/>
              <a:t> </a:t>
            </a:r>
            <a:r>
              <a:rPr spc="-15" dirty="0"/>
              <a:t>divisores</a:t>
            </a:r>
            <a:r>
              <a:rPr spc="-25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spc="-5" dirty="0"/>
              <a:t>falso</a:t>
            </a:r>
            <a:r>
              <a:rPr spc="-25" dirty="0"/>
              <a:t> </a:t>
            </a:r>
            <a:r>
              <a:rPr spc="-20" dirty="0"/>
              <a:t>si </a:t>
            </a:r>
            <a:r>
              <a:rPr spc="-330" dirty="0"/>
              <a:t> </a:t>
            </a:r>
            <a:r>
              <a:rPr spc="-20" dirty="0"/>
              <a:t>encuentra</a:t>
            </a:r>
            <a:r>
              <a:rPr spc="-10" dirty="0"/>
              <a:t> </a:t>
            </a:r>
            <a:r>
              <a:rPr spc="-20" dirty="0"/>
              <a:t>otra </a:t>
            </a:r>
            <a:r>
              <a:rPr spc="-15" dirty="0"/>
              <a:t> cantidad.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2075" y="796999"/>
            <a:ext cx="2978785" cy="33274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9685" rIns="0" bIns="0" rtlCol="0">
            <a:spAutoFit/>
          </a:bodyPr>
          <a:lstStyle/>
          <a:p>
            <a:pPr marL="238125" marR="554990" indent="-181610">
              <a:lnSpc>
                <a:spcPct val="115399"/>
              </a:lnSpc>
              <a:spcBef>
                <a:spcPts val="15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bool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es_primo(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numero){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i,</a:t>
            </a:r>
            <a:r>
              <a:rPr sz="130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c=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419734" marR="466725" indent="-181610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for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(i=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1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 i&lt;=numero; i++){ </a:t>
            </a:r>
            <a:r>
              <a:rPr sz="1300" spc="-70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if</a:t>
            </a:r>
            <a:r>
              <a:rPr sz="1300" spc="-2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(numero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%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i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==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0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60071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c++;</a:t>
            </a:r>
            <a:endParaRPr sz="1300">
              <a:latin typeface="Consolas"/>
              <a:cs typeface="Consolas"/>
            </a:endParaRPr>
          </a:p>
          <a:p>
            <a:pPr marL="4191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419734" marR="1461770" indent="-181610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if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(c == </a:t>
            </a:r>
            <a:r>
              <a:rPr sz="1300" spc="-5" dirty="0">
                <a:solidFill>
                  <a:srgbClr val="B8D7A3"/>
                </a:solidFill>
                <a:latin typeface="Consolas"/>
                <a:cs typeface="Consolas"/>
              </a:rPr>
              <a:t>2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){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300" spc="-8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true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else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return</a:t>
            </a:r>
            <a:r>
              <a:rPr sz="1300" spc="-5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false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5100" y="4195729"/>
            <a:ext cx="2299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Roboto"/>
                <a:cs typeface="Roboto"/>
              </a:rPr>
              <a:t>Deﬁnición</a:t>
            </a:r>
            <a:r>
              <a:rPr sz="1200" b="1" spc="-20" dirty="0">
                <a:latin typeface="Roboto"/>
                <a:cs typeface="Roboto"/>
              </a:rPr>
              <a:t> </a:t>
            </a:r>
            <a:r>
              <a:rPr sz="1200" b="1" spc="5" dirty="0">
                <a:latin typeface="Roboto"/>
                <a:cs typeface="Roboto"/>
              </a:rPr>
              <a:t>de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la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función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es_primo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834" y="58801"/>
            <a:ext cx="4140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Deﬁnición</a:t>
            </a:r>
            <a:r>
              <a:rPr spc="-180" dirty="0"/>
              <a:t> </a:t>
            </a:r>
            <a:r>
              <a:rPr spc="-5" dirty="0"/>
              <a:t>de</a:t>
            </a:r>
            <a:r>
              <a:rPr spc="-180" dirty="0"/>
              <a:t> </a:t>
            </a:r>
            <a:r>
              <a:rPr spc="-20" dirty="0"/>
              <a:t>una</a:t>
            </a:r>
            <a:r>
              <a:rPr spc="-180" dirty="0"/>
              <a:t> </a:t>
            </a:r>
            <a:r>
              <a:rPr spc="-40" dirty="0"/>
              <a:t>función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9015" y="677987"/>
            <a:ext cx="2616200" cy="3565525"/>
            <a:chOff x="5719015" y="677987"/>
            <a:chExt cx="2616200" cy="3565525"/>
          </a:xfrm>
        </p:grpSpPr>
        <p:sp>
          <p:nvSpPr>
            <p:cNvPr id="4" name="object 4"/>
            <p:cNvSpPr/>
            <p:nvPr/>
          </p:nvSpPr>
          <p:spPr>
            <a:xfrm>
              <a:off x="5723778" y="682749"/>
              <a:ext cx="2606675" cy="3556000"/>
            </a:xfrm>
            <a:custGeom>
              <a:avLst/>
              <a:gdLst/>
              <a:ahLst/>
              <a:cxnLst/>
              <a:rect l="l" t="t" r="r" b="b"/>
              <a:pathLst>
                <a:path w="2606675" h="3556000">
                  <a:moveTo>
                    <a:pt x="2171763" y="3555899"/>
                  </a:moveTo>
                  <a:lnTo>
                    <a:pt x="0" y="3555890"/>
                  </a:lnTo>
                  <a:lnTo>
                    <a:pt x="21" y="434358"/>
                  </a:lnTo>
                  <a:lnTo>
                    <a:pt x="2570" y="387030"/>
                  </a:lnTo>
                  <a:lnTo>
                    <a:pt x="10040" y="341178"/>
                  </a:lnTo>
                  <a:lnTo>
                    <a:pt x="22165" y="297067"/>
                  </a:lnTo>
                  <a:lnTo>
                    <a:pt x="38682" y="254963"/>
                  </a:lnTo>
                  <a:lnTo>
                    <a:pt x="59324" y="215129"/>
                  </a:lnTo>
                  <a:lnTo>
                    <a:pt x="83828" y="177832"/>
                  </a:lnTo>
                  <a:lnTo>
                    <a:pt x="111927" y="143335"/>
                  </a:lnTo>
                  <a:lnTo>
                    <a:pt x="143357" y="111905"/>
                  </a:lnTo>
                  <a:lnTo>
                    <a:pt x="177854" y="83806"/>
                  </a:lnTo>
                  <a:lnTo>
                    <a:pt x="215151" y="59302"/>
                  </a:lnTo>
                  <a:lnTo>
                    <a:pt x="254985" y="38660"/>
                  </a:lnTo>
                  <a:lnTo>
                    <a:pt x="297089" y="22143"/>
                  </a:lnTo>
                  <a:lnTo>
                    <a:pt x="341200" y="10018"/>
                  </a:lnTo>
                  <a:lnTo>
                    <a:pt x="387052" y="2548"/>
                  </a:lnTo>
                  <a:lnTo>
                    <a:pt x="434380" y="0"/>
                  </a:lnTo>
                  <a:lnTo>
                    <a:pt x="2606143" y="15"/>
                  </a:lnTo>
                  <a:lnTo>
                    <a:pt x="2606121" y="3121541"/>
                  </a:lnTo>
                  <a:lnTo>
                    <a:pt x="2603573" y="3168869"/>
                  </a:lnTo>
                  <a:lnTo>
                    <a:pt x="2596103" y="3214721"/>
                  </a:lnTo>
                  <a:lnTo>
                    <a:pt x="2583978" y="3258832"/>
                  </a:lnTo>
                  <a:lnTo>
                    <a:pt x="2567461" y="3300936"/>
                  </a:lnTo>
                  <a:lnTo>
                    <a:pt x="2546819" y="3340770"/>
                  </a:lnTo>
                  <a:lnTo>
                    <a:pt x="2522316" y="3378067"/>
                  </a:lnTo>
                  <a:lnTo>
                    <a:pt x="2494216" y="3412564"/>
                  </a:lnTo>
                  <a:lnTo>
                    <a:pt x="2462786" y="3443994"/>
                  </a:lnTo>
                  <a:lnTo>
                    <a:pt x="2428290" y="3472093"/>
                  </a:lnTo>
                  <a:lnTo>
                    <a:pt x="2390992" y="3496597"/>
                  </a:lnTo>
                  <a:lnTo>
                    <a:pt x="2351159" y="3517239"/>
                  </a:lnTo>
                  <a:lnTo>
                    <a:pt x="2309054" y="3533756"/>
                  </a:lnTo>
                  <a:lnTo>
                    <a:pt x="2264943" y="3545881"/>
                  </a:lnTo>
                  <a:lnTo>
                    <a:pt x="2219091" y="3553351"/>
                  </a:lnTo>
                  <a:lnTo>
                    <a:pt x="2171763" y="3555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23778" y="682749"/>
              <a:ext cx="2606675" cy="3556000"/>
            </a:xfrm>
            <a:custGeom>
              <a:avLst/>
              <a:gdLst/>
              <a:ahLst/>
              <a:cxnLst/>
              <a:rect l="l" t="t" r="r" b="b"/>
              <a:pathLst>
                <a:path w="2606675" h="3556000">
                  <a:moveTo>
                    <a:pt x="434380" y="0"/>
                  </a:moveTo>
                  <a:lnTo>
                    <a:pt x="2606121" y="0"/>
                  </a:lnTo>
                  <a:lnTo>
                    <a:pt x="2606121" y="3121541"/>
                  </a:lnTo>
                  <a:lnTo>
                    <a:pt x="2603573" y="3168869"/>
                  </a:lnTo>
                  <a:lnTo>
                    <a:pt x="2596103" y="3214721"/>
                  </a:lnTo>
                  <a:lnTo>
                    <a:pt x="2583978" y="3258832"/>
                  </a:lnTo>
                  <a:lnTo>
                    <a:pt x="2567461" y="3300936"/>
                  </a:lnTo>
                  <a:lnTo>
                    <a:pt x="2546819" y="3340770"/>
                  </a:lnTo>
                  <a:lnTo>
                    <a:pt x="2522316" y="3378067"/>
                  </a:lnTo>
                  <a:lnTo>
                    <a:pt x="2494216" y="3412564"/>
                  </a:lnTo>
                  <a:lnTo>
                    <a:pt x="2462786" y="3443994"/>
                  </a:lnTo>
                  <a:lnTo>
                    <a:pt x="2428290" y="3472093"/>
                  </a:lnTo>
                  <a:lnTo>
                    <a:pt x="2390992" y="3496597"/>
                  </a:lnTo>
                  <a:lnTo>
                    <a:pt x="2351159" y="3517239"/>
                  </a:lnTo>
                  <a:lnTo>
                    <a:pt x="2309054" y="3533756"/>
                  </a:lnTo>
                  <a:lnTo>
                    <a:pt x="2264943" y="3545881"/>
                  </a:lnTo>
                  <a:lnTo>
                    <a:pt x="2219091" y="3553351"/>
                  </a:lnTo>
                  <a:lnTo>
                    <a:pt x="2171763" y="3555899"/>
                  </a:lnTo>
                  <a:lnTo>
                    <a:pt x="21" y="3555899"/>
                  </a:lnTo>
                  <a:lnTo>
                    <a:pt x="21" y="434358"/>
                  </a:lnTo>
                  <a:lnTo>
                    <a:pt x="2570" y="387030"/>
                  </a:lnTo>
                  <a:lnTo>
                    <a:pt x="10040" y="341178"/>
                  </a:lnTo>
                  <a:lnTo>
                    <a:pt x="22165" y="297067"/>
                  </a:lnTo>
                  <a:lnTo>
                    <a:pt x="38682" y="254963"/>
                  </a:lnTo>
                  <a:lnTo>
                    <a:pt x="59324" y="215129"/>
                  </a:lnTo>
                  <a:lnTo>
                    <a:pt x="83828" y="177832"/>
                  </a:lnTo>
                  <a:lnTo>
                    <a:pt x="111927" y="143335"/>
                  </a:lnTo>
                  <a:lnTo>
                    <a:pt x="143357" y="111905"/>
                  </a:lnTo>
                  <a:lnTo>
                    <a:pt x="177854" y="83806"/>
                  </a:lnTo>
                  <a:lnTo>
                    <a:pt x="215151" y="59302"/>
                  </a:lnTo>
                  <a:lnTo>
                    <a:pt x="254985" y="38660"/>
                  </a:lnTo>
                  <a:lnTo>
                    <a:pt x="297089" y="22143"/>
                  </a:lnTo>
                  <a:lnTo>
                    <a:pt x="341200" y="10018"/>
                  </a:lnTo>
                  <a:lnTo>
                    <a:pt x="387052" y="2548"/>
                  </a:lnTo>
                  <a:lnTo>
                    <a:pt x="43438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17896" y="1183588"/>
            <a:ext cx="199453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650"/>
              </a:lnSpc>
              <a:spcBef>
                <a:spcPts val="180"/>
              </a:spcBef>
              <a:tabLst>
                <a:tab pos="290195" algn="l"/>
              </a:tabLst>
            </a:pPr>
            <a:r>
              <a:rPr sz="1400" spc="-245" dirty="0">
                <a:latin typeface="Roboto"/>
                <a:cs typeface="Roboto"/>
              </a:rPr>
              <a:t>-	</a:t>
            </a:r>
            <a:r>
              <a:rPr sz="1400" spc="-15" dirty="0">
                <a:latin typeface="Roboto"/>
                <a:cs typeface="Roboto"/>
              </a:rPr>
              <a:t>La función </a:t>
            </a:r>
            <a:r>
              <a:rPr sz="1400" spc="-10" dirty="0">
                <a:latin typeface="Roboto"/>
                <a:cs typeface="Roboto"/>
              </a:rPr>
              <a:t>recibe dos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parámetros entero 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llamados inicio </a:t>
            </a:r>
            <a:r>
              <a:rPr sz="1400" spc="-45" dirty="0">
                <a:latin typeface="Roboto"/>
                <a:cs typeface="Roboto"/>
              </a:rPr>
              <a:t>y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ﬁn. 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Estas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variables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son 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locales</a:t>
            </a:r>
            <a:r>
              <a:rPr sz="1400" b="1" spc="-2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a</a:t>
            </a:r>
            <a:r>
              <a:rPr sz="1400" b="1" spc="-15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la</a:t>
            </a:r>
            <a:r>
              <a:rPr sz="1400" b="1" spc="-15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función</a:t>
            </a:r>
            <a:r>
              <a:rPr sz="1400" spc="-5" dirty="0">
                <a:latin typeface="Roboto"/>
                <a:cs typeface="Roboto"/>
              </a:rPr>
              <a:t>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7896" y="2440888"/>
            <a:ext cx="205105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650"/>
              </a:lnSpc>
              <a:spcBef>
                <a:spcPts val="180"/>
              </a:spcBef>
              <a:tabLst>
                <a:tab pos="290195" algn="l"/>
              </a:tabLst>
            </a:pPr>
            <a:r>
              <a:rPr sz="1400" spc="-245" dirty="0">
                <a:latin typeface="Roboto"/>
                <a:cs typeface="Roboto"/>
              </a:rPr>
              <a:t>-	</a:t>
            </a:r>
            <a:r>
              <a:rPr sz="1400" spc="-15" dirty="0">
                <a:latin typeface="Roboto"/>
                <a:cs typeface="Roboto"/>
              </a:rPr>
              <a:t>La función declara </a:t>
            </a:r>
            <a:r>
              <a:rPr sz="1400" spc="-20" dirty="0">
                <a:latin typeface="Roboto"/>
                <a:cs typeface="Roboto"/>
              </a:rPr>
              <a:t>las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variables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locales </a:t>
            </a:r>
            <a:r>
              <a:rPr sz="1400" spc="-15" dirty="0">
                <a:latin typeface="Roboto"/>
                <a:cs typeface="Roboto"/>
              </a:rPr>
              <a:t>i </a:t>
            </a:r>
            <a:r>
              <a:rPr sz="1400" spc="-45" dirty="0">
                <a:latin typeface="Roboto"/>
                <a:cs typeface="Roboto"/>
              </a:rPr>
              <a:t>y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r 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para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resolver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su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tarea.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7896" y="3279088"/>
            <a:ext cx="2211704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290195" algn="l"/>
              </a:tabLst>
            </a:pPr>
            <a:r>
              <a:rPr sz="1400" spc="-245" dirty="0">
                <a:latin typeface="Roboto"/>
                <a:cs typeface="Roboto"/>
              </a:rPr>
              <a:t>-	</a:t>
            </a:r>
            <a:r>
              <a:rPr sz="1400" spc="-15" dirty="0">
                <a:latin typeface="Roboto"/>
                <a:cs typeface="Roboto"/>
              </a:rPr>
              <a:t>La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función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no</a:t>
            </a:r>
            <a:r>
              <a:rPr sz="1400" b="1" spc="-20" dirty="0">
                <a:latin typeface="Roboto"/>
                <a:cs typeface="Roboto"/>
              </a:rPr>
              <a:t> </a:t>
            </a:r>
            <a:r>
              <a:rPr sz="1400" b="1" spc="-5" dirty="0" smtClean="0">
                <a:latin typeface="Roboto"/>
                <a:cs typeface="Roboto"/>
              </a:rPr>
              <a:t>d</a:t>
            </a:r>
            <a:r>
              <a:rPr lang="es-ES" sz="1400" b="1" spc="-5" dirty="0" smtClean="0">
                <a:latin typeface="Roboto"/>
                <a:cs typeface="Roboto"/>
              </a:rPr>
              <a:t>e</a:t>
            </a:r>
            <a:r>
              <a:rPr sz="1400" b="1" spc="-5" dirty="0" err="1" smtClean="0">
                <a:latin typeface="Roboto"/>
                <a:cs typeface="Roboto"/>
              </a:rPr>
              <a:t>vuelve</a:t>
            </a:r>
            <a:r>
              <a:rPr lang="es-ES" sz="1400" b="1" spc="-5" dirty="0" smtClean="0">
                <a:latin typeface="Roboto"/>
                <a:cs typeface="Roboto"/>
              </a:rPr>
              <a:t> 	</a:t>
            </a:r>
            <a:r>
              <a:rPr sz="1400" spc="-30" dirty="0" smtClean="0">
                <a:latin typeface="Roboto"/>
                <a:cs typeface="Roboto"/>
              </a:rPr>
              <a:t>un</a:t>
            </a:r>
            <a:r>
              <a:rPr sz="1400" spc="-15" dirty="0" smtClean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valor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retorno.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899" y="4259878"/>
            <a:ext cx="46100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Roboto"/>
                <a:cs typeface="Roboto"/>
              </a:rPr>
              <a:t>Deﬁnición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5" dirty="0">
                <a:latin typeface="Roboto"/>
                <a:cs typeface="Roboto"/>
              </a:rPr>
              <a:t>de</a:t>
            </a:r>
            <a:r>
              <a:rPr sz="1200" b="1" spc="-10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la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función</a:t>
            </a:r>
            <a:r>
              <a:rPr sz="1200" b="1" spc="-10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mostrar_primos_entre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899" y="792599"/>
            <a:ext cx="4610100" cy="333629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9685" rIns="0" bIns="0" rtlCol="0">
            <a:spAutoFit/>
          </a:bodyPr>
          <a:lstStyle/>
          <a:p>
            <a:pPr marL="238125" marR="189865" indent="-181610">
              <a:lnSpc>
                <a:spcPct val="115399"/>
              </a:lnSpc>
              <a:spcBef>
                <a:spcPts val="155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void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mostrar_primos_entre </a:t>
            </a:r>
            <a:r>
              <a:rPr sz="1300" spc="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300" spc="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inicio,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fin){ </a:t>
            </a:r>
            <a:r>
              <a:rPr sz="1300" spc="-70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i;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bool</a:t>
            </a:r>
            <a:r>
              <a:rPr sz="130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r;</a:t>
            </a:r>
            <a:endParaRPr sz="1300">
              <a:latin typeface="Consolas"/>
              <a:cs typeface="Consolas"/>
            </a:endParaRPr>
          </a:p>
          <a:p>
            <a:pPr marL="419100" marR="1918335" indent="-181610">
              <a:lnSpc>
                <a:spcPct val="115399"/>
              </a:lnSpc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for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(i=inicio; i&lt;=fin; i++){ </a:t>
            </a:r>
            <a:r>
              <a:rPr sz="1300" spc="-70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r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es_primo(i);</a:t>
            </a:r>
            <a:endParaRPr sz="13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if</a:t>
            </a:r>
            <a:r>
              <a:rPr sz="1300" spc="-3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(r</a:t>
            </a:r>
            <a:r>
              <a:rPr sz="1300" spc="-2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==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59BD6"/>
                </a:solidFill>
                <a:latin typeface="Consolas"/>
                <a:cs typeface="Consolas"/>
              </a:rPr>
              <a:t>true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69215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cout</a:t>
            </a:r>
            <a:r>
              <a:rPr sz="1300" spc="-20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i</a:t>
            </a:r>
            <a:r>
              <a:rPr sz="130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&lt;&lt;</a:t>
            </a:r>
            <a:r>
              <a:rPr sz="130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4EC9B0"/>
                </a:solidFill>
                <a:latin typeface="Consolas"/>
                <a:cs typeface="Consolas"/>
              </a:rPr>
              <a:t>endl</a:t>
            </a:r>
            <a:r>
              <a:rPr sz="130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4191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5651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1626</Words>
  <Application>Microsoft Office PowerPoint</Application>
  <PresentationFormat>Presentación en pantalla (16:9)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Consolas</vt:lpstr>
      <vt:lpstr>Roboto</vt:lpstr>
      <vt:lpstr>Times New Roman</vt:lpstr>
      <vt:lpstr>Trebuchet MS</vt:lpstr>
      <vt:lpstr>Office Theme</vt:lpstr>
      <vt:lpstr>Presentación de PowerPoint</vt:lpstr>
      <vt:lpstr>Funciones</vt:lpstr>
      <vt:lpstr>Funciones</vt:lpstr>
      <vt:lpstr>Llamado a una función</vt:lpstr>
      <vt:lpstr>Declaración</vt:lpstr>
      <vt:lpstr>Declaración de una función</vt:lpstr>
      <vt:lpstr>Deﬁnición</vt:lpstr>
      <vt:lpstr>Deﬁnición de una función</vt:lpstr>
      <vt:lpstr>Deﬁnición de una función</vt:lpstr>
      <vt:lpstr>Ámbito de variables</vt:lpstr>
      <vt:lpstr>Ámbito de variables</vt:lpstr>
      <vt:lpstr>Retornar valores</vt:lpstr>
      <vt:lpstr>Parámetros</vt:lpstr>
      <vt:lpstr>Parámetros por valor</vt:lpstr>
      <vt:lpstr>Parámetros por referencia</vt:lpstr>
      <vt:lpstr>Parámetros por dirección</vt:lpstr>
      <vt:lpstr>Funciones y vectores</vt:lpstr>
      <vt:lpstr>Funciones y vectores</vt:lpstr>
      <vt:lpstr>Funciones</vt:lpstr>
      <vt:lpstr>Ejemplo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LAB1 - Funciones</dc:title>
  <cp:lastModifiedBy>Profesor</cp:lastModifiedBy>
  <cp:revision>2</cp:revision>
  <dcterms:created xsi:type="dcterms:W3CDTF">2024-09-11T15:21:35Z</dcterms:created>
  <dcterms:modified xsi:type="dcterms:W3CDTF">2024-10-04T15:22:54Z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