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6418" y="520883"/>
            <a:ext cx="4451162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3025" y="201851"/>
            <a:ext cx="53721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4378" y="1976508"/>
            <a:ext cx="3853179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LjtIYrv4v9mL84bje0O5TJstfp5izBhS4HYFRw52Um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344632" y="1817056"/>
            <a:ext cx="4451162" cy="75469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3500" marR="5080" indent="-49530" algn="ctr">
              <a:lnSpc>
                <a:spcPts val="6220"/>
              </a:lnSpc>
              <a:spcBef>
                <a:spcPts val="225"/>
              </a:spcBef>
            </a:pPr>
            <a:r>
              <a:rPr lang="es-ES" sz="4400" spc="-20" dirty="0"/>
              <a:t>Programación I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468" y="2876550"/>
            <a:ext cx="3539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Estructura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de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Roboto"/>
                <a:cs typeface="Roboto"/>
              </a:rPr>
              <a:t>decisión</a:t>
            </a:r>
            <a:endParaRPr sz="28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5" dirty="0"/>
              <a:t> </a:t>
            </a:r>
            <a:r>
              <a:rPr dirty="0"/>
              <a:t>lógico</a:t>
            </a:r>
            <a:r>
              <a:rPr spc="-175" dirty="0"/>
              <a:t> </a:t>
            </a:r>
            <a:r>
              <a:rPr spc="-10" dirty="0"/>
              <a:t>OR</a:t>
            </a:r>
            <a:r>
              <a:rPr spc="-175" dirty="0"/>
              <a:t> </a:t>
            </a:r>
            <a:r>
              <a:rPr spc="110" dirty="0"/>
              <a:t>-</a:t>
            </a:r>
            <a:r>
              <a:rPr spc="-175" dirty="0"/>
              <a:t> </a:t>
            </a:r>
            <a:r>
              <a:rPr spc="-30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864" y="730679"/>
            <a:ext cx="78492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considerarse de riesgo para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Gripe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edad mayor a 80 o estar inmunosuprimido.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598" y="1538896"/>
            <a:ext cx="3269615" cy="285115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2032635">
              <a:lnSpc>
                <a:spcPct val="116100"/>
              </a:lnSpc>
              <a:spcBef>
                <a:spcPts val="120"/>
              </a:spcBef>
            </a:pPr>
            <a:r>
              <a:rPr sz="1400" b="1" spc="165" dirty="0">
                <a:solidFill>
                  <a:srgbClr val="333333"/>
                </a:solidFill>
                <a:latin typeface="Trebuchet MS"/>
                <a:cs typeface="Trebuchet MS"/>
              </a:rPr>
              <a:t>int</a:t>
            </a:r>
            <a:r>
              <a:rPr sz="1400" b="1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</a:t>
            </a:r>
            <a:endParaRPr sz="14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IBM 3270"/>
              <a:cs typeface="IBM 3270"/>
            </a:endParaRPr>
          </a:p>
          <a:p>
            <a:pPr marL="252095" marR="7747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(edad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80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||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inm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){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"Riesgo</a:t>
            </a:r>
            <a:r>
              <a:rPr sz="1400" spc="50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de</a:t>
            </a:r>
            <a:r>
              <a:rPr sz="14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 Sin gripe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2228" y="1524609"/>
          <a:ext cx="4108450" cy="280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505">
                <a:tc gridSpan="3">
                  <a:txBody>
                    <a:bodyPr/>
                    <a:lstStyle/>
                    <a:p>
                      <a:pPr marL="2873375">
                        <a:lnSpc>
                          <a:spcPts val="1664"/>
                        </a:lnSpc>
                        <a:spcBef>
                          <a:spcPts val="8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257810">
                        <a:lnSpc>
                          <a:spcPts val="1650"/>
                        </a:lnSpc>
                        <a:tabLst>
                          <a:tab pos="1635125" algn="l"/>
                          <a:tab pos="3242945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edad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80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in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||</a:t>
                      </a:r>
                      <a:endParaRPr sz="1400">
                        <a:latin typeface="IBM 3270"/>
                        <a:cs typeface="IBM 3270"/>
                      </a:endParaRPr>
                    </a:p>
                    <a:p>
                      <a:pPr marL="3018790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88906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714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20" dirty="0"/>
              <a:t>múltiple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199" y="785030"/>
            <a:ext cx="873696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múltiple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variable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ejecutar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acción</a:t>
            </a:r>
            <a:r>
              <a:rPr sz="21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partir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su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valor.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24154" marR="1803400" indent="-167640">
              <a:lnSpc>
                <a:spcPct val="114599"/>
              </a:lnSpc>
              <a:spcBef>
                <a:spcPts val="190"/>
              </a:spcBef>
            </a:pPr>
            <a:r>
              <a:rPr sz="1200" b="1" spc="75" dirty="0">
                <a:solidFill>
                  <a:srgbClr val="333333"/>
                </a:solidFill>
                <a:latin typeface="Trebuchet MS"/>
                <a:cs typeface="Trebuchet MS"/>
              </a:rPr>
              <a:t>switch(var){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008080"/>
                </a:solidFill>
                <a:latin typeface="Trebuchet MS"/>
                <a:cs typeface="Trebuchet MS"/>
              </a:rPr>
              <a:t>10</a:t>
            </a:r>
            <a:r>
              <a:rPr sz="1200" b="1" spc="-2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98830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885314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8080"/>
                </a:solidFill>
                <a:latin typeface="Trebuchet MS"/>
                <a:cs typeface="Trebuchet MS"/>
              </a:rPr>
              <a:t>100</a:t>
            </a:r>
            <a:r>
              <a:rPr sz="1200" b="1" spc="-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15645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100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970405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default:</a:t>
            </a:r>
            <a:endParaRPr sz="1200">
              <a:latin typeface="Trebuchet MS"/>
              <a:cs typeface="Trebuchet MS"/>
            </a:endParaRPr>
          </a:p>
          <a:p>
            <a:pPr marL="391795" marR="464184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ningún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caso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se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cumple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667" y="4699301"/>
            <a:ext cx="7486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chemeClr val="tx1"/>
                </a:solidFill>
                <a:latin typeface="Roboto"/>
                <a:cs typeface="Roboto"/>
              </a:rPr>
              <a:t>C++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73" y="1856296"/>
            <a:ext cx="4245266" cy="2106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50" dirty="0"/>
              <a:t> </a:t>
            </a:r>
            <a:r>
              <a:rPr spc="-40" dirty="0"/>
              <a:t>múltiple</a:t>
            </a:r>
            <a:r>
              <a:rPr spc="-150" dirty="0"/>
              <a:t> </a:t>
            </a:r>
            <a:r>
              <a:rPr spc="110" dirty="0"/>
              <a:t>-</a:t>
            </a:r>
            <a:r>
              <a:rPr spc="-150" dirty="0"/>
              <a:t> </a:t>
            </a:r>
            <a:r>
              <a:rPr spc="-35" dirty="0"/>
              <a:t>Ejemplo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1630" y="3260430"/>
            <a:ext cx="5497195" cy="1887855"/>
            <a:chOff x="3651630" y="3260430"/>
            <a:chExt cx="5497195" cy="1887855"/>
          </a:xfrm>
        </p:grpSpPr>
        <p:sp>
          <p:nvSpPr>
            <p:cNvPr id="4" name="object 4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0" y="1878296"/>
                  </a:lnTo>
                  <a:lnTo>
                    <a:pt x="5487588" y="0"/>
                  </a:lnTo>
                  <a:lnTo>
                    <a:pt x="5487588" y="1878296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5487588" y="0"/>
                  </a:lnTo>
                  <a:lnTo>
                    <a:pt x="0" y="1878296"/>
                  </a:lnTo>
                  <a:lnTo>
                    <a:pt x="5487588" y="187829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7150" marR="1969770">
              <a:lnSpc>
                <a:spcPct val="114599"/>
              </a:lnSpc>
              <a:spcBef>
                <a:spcPts val="19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200" b="1" spc="4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 </a:t>
            </a:r>
            <a:r>
              <a:rPr sz="1200" b="1" spc="90" dirty="0">
                <a:solidFill>
                  <a:srgbClr val="0085B3"/>
                </a:solidFill>
                <a:latin typeface="Trebuchet MS"/>
                <a:cs typeface="Trebuchet MS"/>
              </a:rPr>
              <a:t>cin</a:t>
            </a:r>
            <a:r>
              <a:rPr sz="1200" b="1" spc="250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&gt;&gt;</a:t>
            </a:r>
            <a:r>
              <a:rPr sz="1200" b="1" spc="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rebuchet MS"/>
              <a:cs typeface="Trebuchet MS"/>
            </a:endParaRPr>
          </a:p>
          <a:p>
            <a:pPr marL="224154" marR="1885314" indent="-167640">
              <a:lnSpc>
                <a:spcPct val="114599"/>
              </a:lnSpc>
            </a:pPr>
            <a:r>
              <a:rPr sz="1200" b="1" spc="85" dirty="0">
                <a:solidFill>
                  <a:srgbClr val="333333"/>
                </a:solidFill>
                <a:latin typeface="Trebuchet MS"/>
                <a:cs typeface="Trebuchet MS"/>
              </a:rPr>
              <a:t>switch(fp){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10" dirty="0">
                <a:solidFill>
                  <a:srgbClr val="DD1144"/>
                </a:solidFill>
                <a:latin typeface="Trebuchet MS"/>
                <a:cs typeface="Trebuchet MS"/>
              </a:rPr>
              <a:t>'E'</a:t>
            </a:r>
            <a:r>
              <a:rPr sz="1200" b="1" spc="21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12573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DD1144"/>
                </a:solidFill>
                <a:latin typeface="Trebuchet MS"/>
                <a:cs typeface="Trebuchet MS"/>
              </a:rPr>
              <a:t>efectivo"</a:t>
            </a:r>
            <a:r>
              <a:rPr sz="1200" b="1" spc="95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'T'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0955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tarjeta"</a:t>
            </a:r>
            <a:r>
              <a:rPr sz="1200" b="1" spc="114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'C'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9337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DD1144"/>
                </a:solidFill>
                <a:latin typeface="Trebuchet MS"/>
                <a:cs typeface="Trebuchet MS"/>
              </a:rPr>
              <a:t>cheque"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; 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66" y="469930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72" y="825029"/>
            <a:ext cx="80397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Mostrar la forma de pago de un cliente a partir de la inicial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en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mayúsculas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 la misma. Las formas de pago pueden ser: Efectivo, Tarjeta o Cheque.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99" y="1611004"/>
            <a:ext cx="4769715" cy="1921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1482" y="2234249"/>
            <a:ext cx="156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chemeClr val="tx1"/>
                </a:solidFill>
                <a:latin typeface="Trebuchet MS"/>
                <a:cs typeface="Trebuchet MS"/>
              </a:rPr>
              <a:t>Ejercicios</a:t>
            </a:r>
            <a:endParaRPr sz="2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496" y="2793750"/>
            <a:ext cx="2768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AR" sz="1600" b="0" i="0" dirty="0">
                <a:solidFill>
                  <a:srgbClr val="000000"/>
                </a:solidFill>
                <a:effectLst/>
                <a:latin typeface="Apple Color Emoji"/>
              </a:rPr>
              <a:t>Enlace👉</a:t>
            </a:r>
            <a:r>
              <a:rPr lang="es-AR" sz="1500" b="0" spc="190" dirty="0">
                <a:solidFill>
                  <a:schemeClr val="tx1"/>
                </a:solidFill>
                <a:latin typeface="Roboto Medium"/>
                <a:cs typeface="Roboto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E1: Unidad 2</a:t>
            </a:r>
            <a:endParaRPr sz="1500" dirty="0">
              <a:solidFill>
                <a:schemeClr val="tx1"/>
              </a:solidFill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84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10" dirty="0"/>
              <a:t>simple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224" y="785030"/>
            <a:ext cx="835787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simple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condiciones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elegir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posible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acción.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2872740" cy="2552065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(condición){</a:t>
            </a:r>
            <a:endParaRPr sz="1400">
              <a:latin typeface="IBM 3270"/>
              <a:cs typeface="IBM 3270"/>
            </a:endParaRPr>
          </a:p>
          <a:p>
            <a:pPr marL="252095" marR="269240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-20" dirty="0">
                <a:solidFill>
                  <a:srgbClr val="999987"/>
                </a:solidFill>
                <a:latin typeface="Verdana"/>
                <a:cs typeface="Verdana"/>
              </a:rPr>
              <a:t>verdadera*/</a:t>
            </a:r>
            <a:endParaRPr sz="140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>
              <a:latin typeface="IBM 3270"/>
              <a:cs typeface="IBM 3270"/>
            </a:endParaRPr>
          </a:p>
          <a:p>
            <a:pPr marL="252095" marR="464184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65" dirty="0">
                <a:solidFill>
                  <a:srgbClr val="999987"/>
                </a:solidFill>
                <a:latin typeface="Verdana"/>
                <a:cs typeface="Verdana"/>
              </a:rPr>
              <a:t>falsa*/</a:t>
            </a:r>
            <a:endParaRPr sz="140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514" y="4504753"/>
            <a:ext cx="28727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Roboto"/>
                <a:cs typeface="Roboto"/>
              </a:rPr>
              <a:t>C</a:t>
            </a:r>
            <a:r>
              <a:rPr lang="es-ES" sz="1100" b="1" spc="-50" dirty="0">
                <a:solidFill>
                  <a:schemeClr val="tx1"/>
                </a:solidFill>
                <a:latin typeface="Roboto"/>
                <a:cs typeface="Roboto"/>
              </a:rPr>
              <a:t>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12" y="2110645"/>
            <a:ext cx="4104504" cy="1983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Proposición</a:t>
            </a:r>
            <a:r>
              <a:rPr spc="-105" dirty="0"/>
              <a:t> </a:t>
            </a:r>
            <a:r>
              <a:rPr spc="-10" dirty="0"/>
              <a:t>lógica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024" y="785030"/>
            <a:ext cx="860234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663575" algn="l"/>
                <a:tab pos="2021205" algn="l"/>
                <a:tab pos="2465070" algn="l"/>
                <a:tab pos="3796029" algn="l"/>
                <a:tab pos="5117465" algn="l"/>
                <a:tab pos="5748020" algn="l"/>
                <a:tab pos="7359650" algn="l"/>
                <a:tab pos="8313420" algn="l"/>
              </a:tabLst>
            </a:pP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se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establece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mediante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proposición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lógica.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misma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tener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24242"/>
                </a:solidFill>
                <a:latin typeface="Trebuchet MS"/>
                <a:cs typeface="Trebuchet MS"/>
              </a:rPr>
              <a:t>uno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24242"/>
                </a:solidFill>
                <a:latin typeface="Trebuchet MS"/>
                <a:cs typeface="Trebuchet MS"/>
              </a:rPr>
              <a:t>dos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posibles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resultados: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35" dirty="0">
                <a:solidFill>
                  <a:srgbClr val="424242"/>
                </a:solidFill>
                <a:latin typeface="Trebuchet MS"/>
                <a:cs typeface="Trebuchet MS"/>
              </a:rPr>
              <a:t>verdadero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24242"/>
                </a:solidFill>
                <a:latin typeface="Trebuchet MS"/>
                <a:cs typeface="Trebuchet MS"/>
              </a:rPr>
              <a:t>falso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6385" y="2030258"/>
          <a:ext cx="3907153" cy="195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Proposición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lógica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Resultado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50" dirty="0">
                          <a:latin typeface="Roboto"/>
                          <a:cs typeface="Roboto"/>
                        </a:rPr>
                        <a:t>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!=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5219" y="4124573"/>
            <a:ext cx="1239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Siendo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igual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10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4952" y="2340307"/>
            <a:ext cx="2715895" cy="1351915"/>
            <a:chOff x="5274952" y="2340307"/>
            <a:chExt cx="2715895" cy="1351915"/>
          </a:xfrm>
        </p:grpSpPr>
        <p:sp>
          <p:nvSpPr>
            <p:cNvPr id="7" name="object 7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482370" y="1341897"/>
                  </a:moveTo>
                  <a:lnTo>
                    <a:pt x="0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lnTo>
                    <a:pt x="2706044" y="7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5" y="1205305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70" y="1341897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23674" y="0"/>
                  </a:moveTo>
                  <a:lnTo>
                    <a:pt x="2706019" y="0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4" y="1205304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69" y="1341897"/>
                  </a:lnTo>
                  <a:lnTo>
                    <a:pt x="24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8272" y="2472329"/>
            <a:ext cx="2341245" cy="110267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"/>
                <a:cs typeface="Roboto"/>
              </a:rPr>
              <a:t>Las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palabras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reservadas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para </a:t>
            </a:r>
            <a:r>
              <a:rPr sz="1400" spc="-10" dirty="0">
                <a:latin typeface="Roboto"/>
                <a:cs typeface="Roboto"/>
              </a:rPr>
              <a:t>representar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y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falso </a:t>
            </a:r>
            <a:r>
              <a:rPr sz="1400" dirty="0" err="1">
                <a:latin typeface="Roboto"/>
                <a:cs typeface="Roboto"/>
              </a:rPr>
              <a:t>en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</a:t>
            </a:r>
            <a:r>
              <a:rPr lang="es-ES" sz="1400" dirty="0">
                <a:latin typeface="Roboto"/>
                <a:cs typeface="Roboto"/>
              </a:rPr>
              <a:t>++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son:</a:t>
            </a:r>
            <a:endParaRPr sz="1400" dirty="0">
              <a:latin typeface="Roboto"/>
              <a:cs typeface="Roboto"/>
            </a:endParaRPr>
          </a:p>
          <a:p>
            <a:pPr marL="12700" marR="956310" algn="just">
              <a:lnSpc>
                <a:spcPts val="1650"/>
              </a:lnSpc>
            </a:pP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Roboto"/>
                <a:cs typeface="Roboto"/>
              </a:rPr>
              <a:t>true </a:t>
            </a:r>
            <a:r>
              <a:rPr sz="1400" dirty="0">
                <a:latin typeface="Roboto"/>
                <a:cs typeface="Roboto"/>
              </a:rPr>
              <a:t>falso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Roboto"/>
                <a:cs typeface="Roboto"/>
              </a:rPr>
              <a:t>false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468" y="786554"/>
            <a:ext cx="7458075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54910" marR="5080" indent="-2442845">
              <a:lnSpc>
                <a:spcPct val="100699"/>
              </a:lnSpc>
              <a:spcBef>
                <a:spcPts val="85"/>
              </a:spcBef>
            </a:pP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Determinar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5" dirty="0">
                <a:solidFill>
                  <a:srgbClr val="7030A0"/>
                </a:solidFill>
                <a:latin typeface="Trebuchet MS"/>
                <a:cs typeface="Trebuchet MS"/>
              </a:rPr>
              <a:t>un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positivo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simplemente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preguntar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dicho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mayor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cero.</a:t>
            </a:r>
            <a:endParaRPr sz="1800" i="1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3168650" cy="13081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7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7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7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b="1" spc="36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700" b="1" spc="4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7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7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7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700">
              <a:latin typeface="IBM 3270"/>
              <a:cs typeface="IBM 3270"/>
            </a:endParaRPr>
          </a:p>
          <a:p>
            <a:pPr marL="294005">
              <a:lnSpc>
                <a:spcPct val="100000"/>
              </a:lnSpc>
              <a:spcBef>
                <a:spcPts val="285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700" spc="5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7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7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7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7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7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70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0174" y="384148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5567" y="3261333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99" y="1737771"/>
            <a:ext cx="3351593" cy="203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33" y="786554"/>
            <a:ext cx="8018780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24865" marR="5080" indent="-812800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Determinar si un número es positivo, negativo o cero requiere de más de una estructura de decisión. Éstas puedan anidarse sin problemas.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0514" y="1792221"/>
            <a:ext cx="3168650" cy="28702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300" spc="3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cero"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negativo"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627" y="4729848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797" y="4729848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667671"/>
            <a:ext cx="4915740" cy="2822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14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6483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95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realizar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 de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proposición lógica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misma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estructura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decisión.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Los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comunes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son:</a:t>
            </a:r>
            <a:r>
              <a:rPr sz="210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100" b="1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424242"/>
                </a:solidFill>
                <a:latin typeface="Trebuchet MS"/>
                <a:cs typeface="Trebuchet MS"/>
              </a:rPr>
              <a:t>or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986" y="1773084"/>
            <a:ext cx="266700" cy="815340"/>
            <a:chOff x="412986" y="1773084"/>
            <a:chExt cx="266700" cy="815340"/>
          </a:xfrm>
        </p:grpSpPr>
        <p:sp>
          <p:nvSpPr>
            <p:cNvPr id="5" name="object 5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673" y="1765528"/>
            <a:ext cx="51708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todas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sean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2986" y="2839881"/>
            <a:ext cx="266700" cy="815340"/>
            <a:chOff x="412986" y="2839881"/>
            <a:chExt cx="266700" cy="815340"/>
          </a:xfrm>
        </p:grpSpPr>
        <p:sp>
          <p:nvSpPr>
            <p:cNvPr id="9" name="object 9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2673" y="2832325"/>
            <a:ext cx="530415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alguna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0169" y="1896890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900" b="1" spc="-50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0169" y="3024438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900" b="1" spc="-9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070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768985" algn="l"/>
                <a:tab pos="1358900" algn="l"/>
                <a:tab pos="2163445" algn="l"/>
                <a:tab pos="2637155" algn="l"/>
                <a:tab pos="4474845" algn="l"/>
                <a:tab pos="5173345" algn="l"/>
                <a:tab pos="6644640" algn="l"/>
                <a:tab pos="7313930" algn="l"/>
                <a:tab pos="7903845" algn="l"/>
              </a:tabLst>
            </a:pP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todas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sean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15618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61" y="1957396"/>
            <a:ext cx="3095618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387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spc="2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alguna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verdadera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3215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lang="es-ES" sz="1600" spc="-5" dirty="0">
                          <a:solidFill>
                            <a:srgbClr val="FFFFFF"/>
                          </a:solidFill>
                          <a:latin typeface="IBM 3270"/>
                          <a:cs typeface="Roboto"/>
                        </a:rPr>
                        <a:t>|| </a:t>
                      </a:r>
                      <a:r>
                        <a:rPr sz="1600" spc="-470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36" y="1961045"/>
            <a:ext cx="3190856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0" dirty="0"/>
              <a:t> </a:t>
            </a:r>
            <a:r>
              <a:rPr dirty="0"/>
              <a:t>lógico</a:t>
            </a:r>
            <a:r>
              <a:rPr spc="-165" dirty="0"/>
              <a:t> </a:t>
            </a:r>
            <a:r>
              <a:rPr spc="-60" dirty="0"/>
              <a:t>AND</a:t>
            </a:r>
            <a:r>
              <a:rPr spc="-165" dirty="0"/>
              <a:t> </a:t>
            </a:r>
            <a:r>
              <a:rPr spc="110" dirty="0"/>
              <a:t>-</a:t>
            </a:r>
            <a:r>
              <a:rPr spc="-165" dirty="0"/>
              <a:t> </a:t>
            </a:r>
            <a:r>
              <a:rPr spc="-2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563" y="730679"/>
            <a:ext cx="8100695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considerar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sospecha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de </a:t>
            </a:r>
            <a:r>
              <a:rPr lang="es-ES" i="1" dirty="0" err="1">
                <a:solidFill>
                  <a:srgbClr val="7030A0"/>
                </a:solidFill>
                <a:latin typeface="Trebuchet MS"/>
              </a:rPr>
              <a:t>Gripre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temperatura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mayor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37.5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 °C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y dolor de cabeza.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999" y="1561271"/>
            <a:ext cx="3107055" cy="2530693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b="1" spc="155" dirty="0">
                <a:solidFill>
                  <a:srgbClr val="333333"/>
                </a:solidFill>
                <a:latin typeface="Trebuchet MS"/>
                <a:cs typeface="Trebuchet MS"/>
              </a:rPr>
              <a:t>float</a:t>
            </a:r>
            <a:r>
              <a:rPr sz="1400" b="1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r>
              <a:rPr sz="1400" spc="50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endParaRPr sz="1400" dirty="0">
              <a:latin typeface="IBM 3270"/>
              <a:cs typeface="IBM 3270"/>
            </a:endParaRPr>
          </a:p>
          <a:p>
            <a:pPr marL="252095" marR="11176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(temp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37.5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&amp;&amp;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dc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</a:t>
            </a:r>
            <a:r>
              <a:rPr lang="es-ES" sz="1400" spc="-2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{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6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dirty="0" err="1">
                <a:solidFill>
                  <a:srgbClr val="DD1144"/>
                </a:solidFill>
                <a:latin typeface="IBM 3270"/>
                <a:cs typeface="IBM 3270"/>
              </a:rPr>
              <a:t>Posible</a:t>
            </a:r>
            <a:r>
              <a:rPr sz="1400" spc="6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Sin gripe”</a:t>
            </a:r>
            <a:r>
              <a:rPr lang="es-ES" sz="1400" dirty="0">
                <a:solidFill>
                  <a:schemeClr val="tx1"/>
                </a:solidFill>
                <a:latin typeface="IBM 3270"/>
                <a:cs typeface="IBM 3270"/>
              </a:rPr>
              <a:t>;</a:t>
            </a:r>
            <a:endParaRPr sz="1400" dirty="0">
              <a:solidFill>
                <a:schemeClr val="tx1"/>
              </a:solidFill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52478" y="1554009"/>
          <a:ext cx="4352925" cy="26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944">
                <a:tc gridSpan="3">
                  <a:txBody>
                    <a:bodyPr/>
                    <a:lstStyle/>
                    <a:p>
                      <a:pPr marL="3159760">
                        <a:lnSpc>
                          <a:spcPts val="1664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3305175" marR="396240" indent="-3048000">
                        <a:lnSpc>
                          <a:spcPts val="1650"/>
                        </a:lnSpc>
                        <a:spcBef>
                          <a:spcPts val="65"/>
                        </a:spcBef>
                        <a:tabLst>
                          <a:tab pos="1854200" algn="l"/>
                          <a:tab pos="3516629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400" spc="5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9334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13239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738" y="4320426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776</Words>
  <Application>Microsoft Office PowerPoint</Application>
  <PresentationFormat>Presentación en pantalla (16:9)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Apple Color Emoji</vt:lpstr>
      <vt:lpstr>Arial</vt:lpstr>
      <vt:lpstr>Calibri</vt:lpstr>
      <vt:lpstr>IBM 3270</vt:lpstr>
      <vt:lpstr>Roboto</vt:lpstr>
      <vt:lpstr>Roboto Medium</vt:lpstr>
      <vt:lpstr>Trebuchet MS</vt:lpstr>
      <vt:lpstr>Verdana</vt:lpstr>
      <vt:lpstr>Office Theme</vt:lpstr>
      <vt:lpstr>Programación I</vt:lpstr>
      <vt:lpstr>Decisión simple</vt:lpstr>
      <vt:lpstr>Proposición lógica</vt:lpstr>
      <vt:lpstr>Decisión simple - Ejemplo</vt:lpstr>
      <vt:lpstr>Decisión simple - Ejemplo</vt:lpstr>
      <vt:lpstr>Operadores lógicos</vt:lpstr>
      <vt:lpstr>Operadores lógico AND</vt:lpstr>
      <vt:lpstr>Operadores lógico OR</vt:lpstr>
      <vt:lpstr>Operadores lógico AND - Ejemplo</vt:lpstr>
      <vt:lpstr>Operadores lógico OR - Ejemplo</vt:lpstr>
      <vt:lpstr>Decisión múltiple</vt:lpstr>
      <vt:lpstr>Decisión múltiple - 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LAB1 - Decisión</dc:title>
  <cp:lastModifiedBy>Ariel Sebastian Tapia</cp:lastModifiedBy>
  <cp:revision>1</cp:revision>
  <dcterms:created xsi:type="dcterms:W3CDTF">2024-03-29T21:31:31Z</dcterms:created>
  <dcterms:modified xsi:type="dcterms:W3CDTF">2024-03-29T21:57:19Z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