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0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46418" y="520883"/>
            <a:ext cx="4451162" cy="1608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B529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B529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B529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B529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93025" y="201851"/>
            <a:ext cx="537210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B529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14378" y="1976508"/>
            <a:ext cx="3853179" cy="2349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LjtIYrv4v9mL84bje0O5TJstfp5izBhS4HYFRw52Umw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xfrm>
            <a:off x="2344632" y="1817056"/>
            <a:ext cx="4451162" cy="754694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63500" marR="5080" indent="-49530" algn="ctr">
              <a:lnSpc>
                <a:spcPts val="6220"/>
              </a:lnSpc>
              <a:spcBef>
                <a:spcPts val="225"/>
              </a:spcBef>
            </a:pPr>
            <a:r>
              <a:rPr lang="es-ES" sz="4400" spc="-20" dirty="0"/>
              <a:t>Programación I</a:t>
            </a:r>
            <a:endParaRPr sz="72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00468" y="2876550"/>
            <a:ext cx="35394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chemeClr val="tx1"/>
                </a:solidFill>
                <a:latin typeface="Roboto"/>
                <a:cs typeface="Roboto"/>
              </a:rPr>
              <a:t>Estructura</a:t>
            </a:r>
            <a:r>
              <a:rPr sz="2800" spc="-70" dirty="0">
                <a:solidFill>
                  <a:schemeClr val="tx1"/>
                </a:solidFill>
                <a:latin typeface="Roboto"/>
                <a:cs typeface="Roboto"/>
              </a:rPr>
              <a:t> </a:t>
            </a:r>
            <a:r>
              <a:rPr sz="2800" dirty="0">
                <a:solidFill>
                  <a:schemeClr val="tx1"/>
                </a:solidFill>
                <a:latin typeface="Roboto"/>
                <a:cs typeface="Roboto"/>
              </a:rPr>
              <a:t>de</a:t>
            </a:r>
            <a:r>
              <a:rPr sz="2800" spc="-70" dirty="0">
                <a:solidFill>
                  <a:schemeClr val="tx1"/>
                </a:solidFill>
                <a:latin typeface="Roboto"/>
                <a:cs typeface="Roboto"/>
              </a:rPr>
              <a:t> </a:t>
            </a:r>
            <a:r>
              <a:rPr sz="2800" spc="-10" dirty="0">
                <a:solidFill>
                  <a:schemeClr val="tx1"/>
                </a:solidFill>
                <a:latin typeface="Roboto"/>
                <a:cs typeface="Roboto"/>
              </a:rPr>
              <a:t>decisión</a:t>
            </a:r>
            <a:endParaRPr sz="2800" dirty="0">
              <a:solidFill>
                <a:schemeClr val="tx1"/>
              </a:solidFill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Operadores</a:t>
            </a:r>
            <a:r>
              <a:rPr spc="-175" dirty="0"/>
              <a:t> </a:t>
            </a:r>
            <a:r>
              <a:rPr dirty="0"/>
              <a:t>lógico</a:t>
            </a:r>
            <a:r>
              <a:rPr spc="-175" dirty="0"/>
              <a:t> </a:t>
            </a:r>
            <a:r>
              <a:rPr spc="-10" dirty="0"/>
              <a:t>OR</a:t>
            </a:r>
            <a:r>
              <a:rPr spc="-175" dirty="0"/>
              <a:t> </a:t>
            </a:r>
            <a:r>
              <a:rPr spc="110" dirty="0"/>
              <a:t>-</a:t>
            </a:r>
            <a:r>
              <a:rPr spc="-175" dirty="0"/>
              <a:t> </a:t>
            </a:r>
            <a:r>
              <a:rPr spc="-30" dirty="0"/>
              <a:t>Ejemplo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2864" y="730679"/>
            <a:ext cx="7849234" cy="56637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195955" marR="5080" indent="-3183890" algn="ctr">
              <a:lnSpc>
                <a:spcPct val="100699"/>
              </a:lnSpc>
              <a:spcBef>
                <a:spcPts val="85"/>
              </a:spcBef>
            </a:pPr>
            <a:r>
              <a:rPr i="1" dirty="0">
                <a:solidFill>
                  <a:srgbClr val="7030A0"/>
                </a:solidFill>
                <a:latin typeface="Trebuchet MS"/>
              </a:rPr>
              <a:t>Para considerarse de riesgo para </a:t>
            </a:r>
            <a:r>
              <a:rPr lang="es-ES" i="1" dirty="0">
                <a:solidFill>
                  <a:srgbClr val="7030A0"/>
                </a:solidFill>
                <a:latin typeface="Trebuchet MS"/>
              </a:rPr>
              <a:t>Gripe</a:t>
            </a:r>
            <a:r>
              <a:rPr i="1" dirty="0">
                <a:solidFill>
                  <a:srgbClr val="7030A0"/>
                </a:solidFill>
                <a:latin typeface="Trebuchet MS"/>
              </a:rPr>
              <a:t> es </a:t>
            </a:r>
            <a:r>
              <a:rPr i="1" dirty="0" err="1">
                <a:solidFill>
                  <a:srgbClr val="7030A0"/>
                </a:solidFill>
                <a:latin typeface="Trebuchet MS"/>
              </a:rPr>
              <a:t>necesario</a:t>
            </a:r>
            <a:endParaRPr lang="es-ES" i="1" dirty="0">
              <a:solidFill>
                <a:srgbClr val="7030A0"/>
              </a:solidFill>
              <a:latin typeface="Trebuchet MS"/>
            </a:endParaRPr>
          </a:p>
          <a:p>
            <a:pPr marL="3195955" marR="5080" indent="-3183890" algn="ctr">
              <a:lnSpc>
                <a:spcPct val="100699"/>
              </a:lnSpc>
              <a:spcBef>
                <a:spcPts val="85"/>
              </a:spcBef>
            </a:pPr>
            <a:r>
              <a:rPr i="1" dirty="0" err="1">
                <a:solidFill>
                  <a:srgbClr val="7030A0"/>
                </a:solidFill>
                <a:latin typeface="Trebuchet MS"/>
              </a:rPr>
              <a:t>tener</a:t>
            </a:r>
            <a:r>
              <a:rPr i="1" dirty="0">
                <a:solidFill>
                  <a:srgbClr val="7030A0"/>
                </a:solidFill>
                <a:latin typeface="Trebuchet MS"/>
              </a:rPr>
              <a:t> edad mayor a 80 o estar inmunosuprimido.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8598" y="1538896"/>
            <a:ext cx="3269615" cy="2851150"/>
          </a:xfrm>
          <a:prstGeom prst="rect">
            <a:avLst/>
          </a:prstGeom>
          <a:solidFill>
            <a:srgbClr val="F7F7F7"/>
          </a:solidFill>
          <a:ln w="9524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56515" marR="2032635">
              <a:lnSpc>
                <a:spcPct val="116100"/>
              </a:lnSpc>
              <a:spcBef>
                <a:spcPts val="120"/>
              </a:spcBef>
            </a:pPr>
            <a:r>
              <a:rPr sz="1400" b="1" spc="165" dirty="0">
                <a:solidFill>
                  <a:srgbClr val="333333"/>
                </a:solidFill>
                <a:latin typeface="Trebuchet MS"/>
                <a:cs typeface="Trebuchet MS"/>
              </a:rPr>
              <a:t>int</a:t>
            </a:r>
            <a:r>
              <a:rPr sz="1400" b="1" spc="36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333333"/>
                </a:solidFill>
                <a:latin typeface="IBM 3270"/>
                <a:cs typeface="IBM 3270"/>
              </a:rPr>
              <a:t>edad; </a:t>
            </a:r>
            <a:r>
              <a:rPr sz="1400" b="1" dirty="0">
                <a:solidFill>
                  <a:srgbClr val="333333"/>
                </a:solidFill>
                <a:latin typeface="Trebuchet MS"/>
                <a:cs typeface="Trebuchet MS"/>
              </a:rPr>
              <a:t>char</a:t>
            </a:r>
            <a:r>
              <a:rPr sz="1400" b="1" spc="40" dirty="0">
                <a:solidFill>
                  <a:srgbClr val="333333"/>
                </a:solidFill>
                <a:latin typeface="Trebuchet MS"/>
                <a:cs typeface="Trebuchet MS"/>
              </a:rPr>
              <a:t>  </a:t>
            </a:r>
            <a:r>
              <a:rPr sz="1400" spc="-20" dirty="0">
                <a:solidFill>
                  <a:srgbClr val="333333"/>
                </a:solidFill>
                <a:latin typeface="IBM 3270"/>
                <a:cs typeface="IBM 3270"/>
              </a:rPr>
              <a:t>inm; </a:t>
            </a:r>
            <a:r>
              <a:rPr sz="1400" dirty="0">
                <a:solidFill>
                  <a:srgbClr val="0085B3"/>
                </a:solidFill>
                <a:latin typeface="IBM 3270"/>
                <a:cs typeface="IBM 3270"/>
              </a:rPr>
              <a:t>cin</a:t>
            </a:r>
            <a:r>
              <a:rPr sz="1400" spc="40" dirty="0">
                <a:solidFill>
                  <a:srgbClr val="0085B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&gt;&gt;</a:t>
            </a:r>
            <a:r>
              <a:rPr sz="1400" spc="4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IBM 3270"/>
                <a:cs typeface="IBM 3270"/>
              </a:rPr>
              <a:t>edad; </a:t>
            </a:r>
            <a:r>
              <a:rPr sz="1400" dirty="0">
                <a:solidFill>
                  <a:srgbClr val="0085B3"/>
                </a:solidFill>
                <a:latin typeface="IBM 3270"/>
                <a:cs typeface="IBM 3270"/>
              </a:rPr>
              <a:t>cin</a:t>
            </a:r>
            <a:r>
              <a:rPr sz="1400" spc="40" dirty="0">
                <a:solidFill>
                  <a:srgbClr val="0085B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&gt;&gt;</a:t>
            </a:r>
            <a:r>
              <a:rPr sz="1400" spc="4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spc="-20" dirty="0">
                <a:solidFill>
                  <a:srgbClr val="333333"/>
                </a:solidFill>
                <a:latin typeface="IBM 3270"/>
                <a:cs typeface="IBM 3270"/>
              </a:rPr>
              <a:t>inm;</a:t>
            </a:r>
            <a:endParaRPr sz="1400" dirty="0">
              <a:latin typeface="IBM 3270"/>
              <a:cs typeface="IBM 3270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400" dirty="0">
              <a:latin typeface="IBM 3270"/>
              <a:cs typeface="IBM 3270"/>
            </a:endParaRPr>
          </a:p>
          <a:p>
            <a:pPr marL="252095" marR="77470" indent="-195580">
              <a:lnSpc>
                <a:spcPct val="116100"/>
              </a:lnSpc>
            </a:pPr>
            <a:r>
              <a:rPr sz="1400" b="1" spc="300" dirty="0">
                <a:solidFill>
                  <a:srgbClr val="333333"/>
                </a:solidFill>
                <a:latin typeface="Trebuchet MS"/>
                <a:cs typeface="Trebuchet MS"/>
              </a:rPr>
              <a:t>if</a:t>
            </a:r>
            <a:r>
              <a:rPr sz="1400" b="1" spc="37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(edad</a:t>
            </a:r>
            <a:r>
              <a:rPr sz="1400" spc="35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&gt;</a:t>
            </a:r>
            <a:r>
              <a:rPr sz="1400" spc="4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008080"/>
                </a:solidFill>
                <a:latin typeface="IBM 3270"/>
                <a:cs typeface="IBM 3270"/>
              </a:rPr>
              <a:t>80</a:t>
            </a:r>
            <a:r>
              <a:rPr sz="1400" spc="40" dirty="0">
                <a:solidFill>
                  <a:srgbClr val="008080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||</a:t>
            </a:r>
            <a:r>
              <a:rPr sz="1400" spc="35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inm</a:t>
            </a:r>
            <a:r>
              <a:rPr sz="1400" spc="35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==</a:t>
            </a:r>
            <a:r>
              <a:rPr sz="1400" spc="45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spc="-20" dirty="0">
                <a:solidFill>
                  <a:srgbClr val="DD1144"/>
                </a:solidFill>
                <a:latin typeface="IBM 3270"/>
                <a:cs typeface="IBM 3270"/>
              </a:rPr>
              <a:t>'S'</a:t>
            </a:r>
            <a:r>
              <a:rPr sz="1400" spc="-20" dirty="0">
                <a:solidFill>
                  <a:srgbClr val="333333"/>
                </a:solidFill>
                <a:latin typeface="IBM 3270"/>
                <a:cs typeface="IBM 3270"/>
              </a:rPr>
              <a:t>){ </a:t>
            </a:r>
            <a:r>
              <a:rPr sz="1400" dirty="0">
                <a:solidFill>
                  <a:srgbClr val="0085B3"/>
                </a:solidFill>
                <a:latin typeface="IBM 3270"/>
                <a:cs typeface="IBM 3270"/>
              </a:rPr>
              <a:t>cout</a:t>
            </a:r>
            <a:r>
              <a:rPr sz="1400" spc="40" dirty="0">
                <a:solidFill>
                  <a:srgbClr val="0085B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&lt;&lt;</a:t>
            </a:r>
            <a:r>
              <a:rPr sz="1400" spc="55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DD1144"/>
                </a:solidFill>
                <a:latin typeface="IBM 3270"/>
                <a:cs typeface="IBM 3270"/>
              </a:rPr>
              <a:t>"Riesgo</a:t>
            </a:r>
            <a:r>
              <a:rPr sz="1400" spc="50" dirty="0">
                <a:solidFill>
                  <a:srgbClr val="DD1144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DD1144"/>
                </a:solidFill>
                <a:latin typeface="IBM 3270"/>
                <a:cs typeface="IBM 3270"/>
              </a:rPr>
              <a:t>de</a:t>
            </a:r>
            <a:r>
              <a:rPr sz="1400" spc="55" dirty="0">
                <a:solidFill>
                  <a:srgbClr val="DD1144"/>
                </a:solidFill>
                <a:latin typeface="IBM 3270"/>
                <a:cs typeface="IBM 3270"/>
              </a:rPr>
              <a:t> </a:t>
            </a:r>
            <a:r>
              <a:rPr lang="es-ES" sz="1400" spc="-10" dirty="0">
                <a:solidFill>
                  <a:srgbClr val="DD1144"/>
                </a:solidFill>
                <a:latin typeface="IBM 3270"/>
                <a:cs typeface="IBM 3270"/>
              </a:rPr>
              <a:t>Gripe</a:t>
            </a:r>
            <a:r>
              <a:rPr sz="1400" spc="-10" dirty="0">
                <a:solidFill>
                  <a:srgbClr val="DD1144"/>
                </a:solidFill>
                <a:latin typeface="IBM 3270"/>
                <a:cs typeface="IBM 3270"/>
              </a:rPr>
              <a:t>"</a:t>
            </a:r>
            <a:r>
              <a:rPr sz="1400" spc="-10" dirty="0">
                <a:solidFill>
                  <a:srgbClr val="333333"/>
                </a:solidFill>
                <a:latin typeface="IBM 3270"/>
                <a:cs typeface="IBM 3270"/>
              </a:rPr>
              <a:t>;</a:t>
            </a:r>
            <a:endParaRPr sz="1400" dirty="0">
              <a:latin typeface="IBM 3270"/>
              <a:cs typeface="IBM 3270"/>
            </a:endParaRPr>
          </a:p>
          <a:p>
            <a:pPr marL="56515">
              <a:lnSpc>
                <a:spcPct val="100000"/>
              </a:lnSpc>
              <a:spcBef>
                <a:spcPts val="270"/>
              </a:spcBef>
            </a:pPr>
            <a:r>
              <a:rPr sz="1400" spc="-50" dirty="0">
                <a:solidFill>
                  <a:srgbClr val="333333"/>
                </a:solidFill>
                <a:latin typeface="IBM 3270"/>
                <a:cs typeface="IBM 3270"/>
              </a:rPr>
              <a:t>}</a:t>
            </a:r>
            <a:endParaRPr sz="1400" dirty="0">
              <a:latin typeface="IBM 3270"/>
              <a:cs typeface="IBM 3270"/>
            </a:endParaRPr>
          </a:p>
          <a:p>
            <a:pPr marL="56515">
              <a:lnSpc>
                <a:spcPct val="100000"/>
              </a:lnSpc>
              <a:spcBef>
                <a:spcPts val="270"/>
              </a:spcBef>
            </a:pPr>
            <a:r>
              <a:rPr sz="1400" b="1" spc="75" dirty="0">
                <a:solidFill>
                  <a:srgbClr val="333333"/>
                </a:solidFill>
                <a:latin typeface="Trebuchet MS"/>
                <a:cs typeface="Trebuchet MS"/>
              </a:rPr>
              <a:t>else</a:t>
            </a:r>
            <a:r>
              <a:rPr sz="1400" spc="75" dirty="0">
                <a:solidFill>
                  <a:srgbClr val="333333"/>
                </a:solidFill>
                <a:latin typeface="IBM 3270"/>
                <a:cs typeface="IBM 3270"/>
              </a:rPr>
              <a:t>{</a:t>
            </a:r>
            <a:endParaRPr sz="1400" dirty="0">
              <a:latin typeface="IBM 3270"/>
              <a:cs typeface="IBM 3270"/>
            </a:endParaRPr>
          </a:p>
          <a:p>
            <a:pPr marL="154305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0085B3"/>
                </a:solidFill>
                <a:latin typeface="IBM 3270"/>
                <a:cs typeface="IBM 3270"/>
              </a:rPr>
              <a:t>cout</a:t>
            </a:r>
            <a:r>
              <a:rPr sz="1400" spc="50" dirty="0">
                <a:solidFill>
                  <a:srgbClr val="0085B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&lt;&lt;</a:t>
            </a:r>
            <a:r>
              <a:rPr sz="1400" spc="5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DD1144"/>
                </a:solidFill>
                <a:latin typeface="IBM 3270"/>
                <a:cs typeface="IBM 3270"/>
              </a:rPr>
              <a:t>"</a:t>
            </a:r>
            <a:r>
              <a:rPr lang="es-ES" sz="1400" dirty="0">
                <a:solidFill>
                  <a:srgbClr val="DD1144"/>
                </a:solidFill>
                <a:latin typeface="IBM 3270"/>
                <a:cs typeface="IBM 3270"/>
              </a:rPr>
              <a:t> Bajo riesgo  gripe </a:t>
            </a:r>
            <a:r>
              <a:rPr sz="1400" spc="-20" dirty="0">
                <a:solidFill>
                  <a:srgbClr val="DD1144"/>
                </a:solidFill>
                <a:latin typeface="IBM 3270"/>
                <a:cs typeface="IBM 3270"/>
              </a:rPr>
              <a:t>"</a:t>
            </a:r>
            <a:r>
              <a:rPr sz="1400" spc="-20" dirty="0">
                <a:solidFill>
                  <a:srgbClr val="333333"/>
                </a:solidFill>
                <a:latin typeface="IBM 3270"/>
                <a:cs typeface="IBM 3270"/>
              </a:rPr>
              <a:t>;</a:t>
            </a:r>
            <a:endParaRPr sz="1400" dirty="0">
              <a:latin typeface="IBM 3270"/>
              <a:cs typeface="IBM 3270"/>
            </a:endParaRPr>
          </a:p>
          <a:p>
            <a:pPr marL="56515">
              <a:lnSpc>
                <a:spcPct val="100000"/>
              </a:lnSpc>
              <a:spcBef>
                <a:spcPts val="270"/>
              </a:spcBef>
            </a:pPr>
            <a:r>
              <a:rPr sz="1400" spc="-50" dirty="0">
                <a:solidFill>
                  <a:srgbClr val="333333"/>
                </a:solidFill>
                <a:latin typeface="IBM 3270"/>
                <a:cs typeface="IBM 3270"/>
              </a:rPr>
              <a:t>}</a:t>
            </a:r>
            <a:endParaRPr sz="1400" dirty="0">
              <a:latin typeface="IBM 3270"/>
              <a:cs typeface="IBM 3270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22228" y="1524609"/>
          <a:ext cx="4108450" cy="280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8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5505">
                <a:tc gridSpan="3">
                  <a:txBody>
                    <a:bodyPr/>
                    <a:lstStyle/>
                    <a:p>
                      <a:pPr marL="2873375">
                        <a:lnSpc>
                          <a:spcPts val="1664"/>
                        </a:lnSpc>
                        <a:spcBef>
                          <a:spcPts val="87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temp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&gt;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37.5</a:t>
                      </a:r>
                      <a:endParaRPr sz="1400">
                        <a:latin typeface="Roboto"/>
                        <a:cs typeface="Roboto"/>
                      </a:endParaRPr>
                    </a:p>
                    <a:p>
                      <a:pPr marL="257810">
                        <a:lnSpc>
                          <a:spcPts val="1650"/>
                        </a:lnSpc>
                        <a:tabLst>
                          <a:tab pos="1635125" algn="l"/>
                          <a:tab pos="3242945" algn="l"/>
                        </a:tabLst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edad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&gt;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80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	in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==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'S'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	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||</a:t>
                      </a:r>
                      <a:endParaRPr sz="1400">
                        <a:latin typeface="IBM 3270"/>
                        <a:cs typeface="IBM 3270"/>
                      </a:endParaRPr>
                    </a:p>
                    <a:p>
                      <a:pPr marL="3018790">
                        <a:lnSpc>
                          <a:spcPts val="1664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dc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==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'S'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11125" marB="0">
                    <a:solidFill>
                      <a:srgbClr val="0B52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79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225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225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225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31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320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falso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320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320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31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falso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320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320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320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31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falso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320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falso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320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falso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320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188906" y="4399731"/>
            <a:ext cx="7486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424242"/>
                </a:solidFill>
                <a:latin typeface="Roboto"/>
                <a:cs typeface="Roboto"/>
              </a:rPr>
              <a:t>Código</a:t>
            </a:r>
            <a:r>
              <a:rPr sz="1100" b="1" spc="-7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1100" b="1" spc="-25" dirty="0">
                <a:solidFill>
                  <a:srgbClr val="424242"/>
                </a:solidFill>
                <a:latin typeface="Roboto"/>
                <a:cs typeface="Roboto"/>
              </a:rPr>
              <a:t>C++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72714" y="4399731"/>
            <a:ext cx="10166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solidFill>
                  <a:srgbClr val="424242"/>
                </a:solidFill>
                <a:latin typeface="Roboto"/>
                <a:cs typeface="Roboto"/>
              </a:rPr>
              <a:t>Tabla </a:t>
            </a:r>
            <a:r>
              <a:rPr sz="1100" b="1" dirty="0">
                <a:solidFill>
                  <a:srgbClr val="424242"/>
                </a:solidFill>
                <a:latin typeface="Roboto"/>
                <a:cs typeface="Roboto"/>
              </a:rPr>
              <a:t>de</a:t>
            </a:r>
            <a:r>
              <a:rPr sz="1100" b="1" spc="-2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1100" b="1" spc="-10" dirty="0">
                <a:solidFill>
                  <a:srgbClr val="424242"/>
                </a:solidFill>
                <a:latin typeface="Roboto"/>
                <a:cs typeface="Roboto"/>
              </a:rPr>
              <a:t>verdad</a:t>
            </a:r>
            <a:endParaRPr sz="1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127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Decisión</a:t>
            </a:r>
            <a:r>
              <a:rPr spc="-130" dirty="0"/>
              <a:t> </a:t>
            </a:r>
            <a:r>
              <a:rPr spc="-20" dirty="0"/>
              <a:t>múltiple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7199" y="785030"/>
            <a:ext cx="8736965" cy="6692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0"/>
              </a:spcBef>
            </a:pP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La</a:t>
            </a:r>
            <a:r>
              <a:rPr sz="2100" spc="19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decisión</a:t>
            </a:r>
            <a:r>
              <a:rPr sz="2100" spc="19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múltiple</a:t>
            </a:r>
            <a:r>
              <a:rPr sz="2100" spc="19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100" dirty="0">
                <a:solidFill>
                  <a:srgbClr val="424242"/>
                </a:solidFill>
                <a:latin typeface="Trebuchet MS"/>
                <a:cs typeface="Trebuchet MS"/>
              </a:rPr>
              <a:t>nos</a:t>
            </a:r>
            <a:r>
              <a:rPr sz="2100" spc="19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permite</a:t>
            </a:r>
            <a:r>
              <a:rPr sz="2100" spc="19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que</a:t>
            </a:r>
            <a:r>
              <a:rPr sz="2100" spc="19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nuestro</a:t>
            </a:r>
            <a:r>
              <a:rPr sz="2100" spc="19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programa</a:t>
            </a:r>
            <a:r>
              <a:rPr sz="2100" spc="19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pueda</a:t>
            </a:r>
            <a:r>
              <a:rPr sz="2100" spc="19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24242"/>
                </a:solidFill>
                <a:latin typeface="Trebuchet MS"/>
                <a:cs typeface="Trebuchet MS"/>
              </a:rPr>
              <a:t>evaluar </a:t>
            </a:r>
            <a:r>
              <a:rPr sz="2100" spc="55" dirty="0">
                <a:solidFill>
                  <a:srgbClr val="424242"/>
                </a:solidFill>
                <a:latin typeface="Trebuchet MS"/>
                <a:cs typeface="Trebuchet MS"/>
              </a:rPr>
              <a:t>una</a:t>
            </a:r>
            <a:r>
              <a:rPr sz="210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variable</a:t>
            </a:r>
            <a:r>
              <a:rPr sz="210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y</a:t>
            </a:r>
            <a:r>
              <a:rPr sz="210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-30" dirty="0">
                <a:solidFill>
                  <a:srgbClr val="424242"/>
                </a:solidFill>
                <a:latin typeface="Trebuchet MS"/>
                <a:cs typeface="Trebuchet MS"/>
              </a:rPr>
              <a:t>ejecutar</a:t>
            </a:r>
            <a:r>
              <a:rPr sz="210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65" dirty="0">
                <a:solidFill>
                  <a:srgbClr val="424242"/>
                </a:solidFill>
                <a:latin typeface="Trebuchet MS"/>
                <a:cs typeface="Trebuchet MS"/>
              </a:rPr>
              <a:t>un</a:t>
            </a:r>
            <a:r>
              <a:rPr sz="210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curso</a:t>
            </a:r>
            <a:r>
              <a:rPr sz="210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de</a:t>
            </a:r>
            <a:r>
              <a:rPr sz="210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acción</a:t>
            </a:r>
            <a:r>
              <a:rPr sz="2100" spc="-4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a</a:t>
            </a:r>
            <a:r>
              <a:rPr sz="210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partir</a:t>
            </a:r>
            <a:r>
              <a:rPr sz="210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de</a:t>
            </a:r>
            <a:r>
              <a:rPr sz="210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100" dirty="0">
                <a:solidFill>
                  <a:srgbClr val="424242"/>
                </a:solidFill>
                <a:latin typeface="Trebuchet MS"/>
                <a:cs typeface="Trebuchet MS"/>
              </a:rPr>
              <a:t>su</a:t>
            </a:r>
            <a:r>
              <a:rPr sz="210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24242"/>
                </a:solidFill>
                <a:latin typeface="Trebuchet MS"/>
                <a:cs typeface="Trebuchet MS"/>
              </a:rPr>
              <a:t>valor.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55313" y="1627096"/>
            <a:ext cx="2872740" cy="3060700"/>
          </a:xfrm>
          <a:prstGeom prst="rect">
            <a:avLst/>
          </a:prstGeom>
          <a:solidFill>
            <a:srgbClr val="F7F7F7"/>
          </a:solidFill>
          <a:ln w="9524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224154" marR="1803400" indent="-167640">
              <a:lnSpc>
                <a:spcPct val="114599"/>
              </a:lnSpc>
              <a:spcBef>
                <a:spcPts val="190"/>
              </a:spcBef>
            </a:pPr>
            <a:r>
              <a:rPr sz="1200" b="1" spc="75" dirty="0">
                <a:solidFill>
                  <a:srgbClr val="333333"/>
                </a:solidFill>
                <a:latin typeface="Trebuchet MS"/>
                <a:cs typeface="Trebuchet MS"/>
              </a:rPr>
              <a:t>switch(var){ </a:t>
            </a:r>
            <a:r>
              <a:rPr sz="1200" b="1" dirty="0">
                <a:solidFill>
                  <a:srgbClr val="333333"/>
                </a:solidFill>
                <a:latin typeface="Trebuchet MS"/>
                <a:cs typeface="Trebuchet MS"/>
              </a:rPr>
              <a:t>case</a:t>
            </a:r>
            <a:r>
              <a:rPr sz="1200" b="1" spc="45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00" b="1" spc="-25" dirty="0">
                <a:solidFill>
                  <a:srgbClr val="008080"/>
                </a:solidFill>
                <a:latin typeface="Trebuchet MS"/>
                <a:cs typeface="Trebuchet MS"/>
              </a:rPr>
              <a:t>10</a:t>
            </a:r>
            <a:r>
              <a:rPr sz="1200" b="1" spc="-25" dirty="0">
                <a:solidFill>
                  <a:srgbClr val="333333"/>
                </a:solidFill>
                <a:latin typeface="Trebuchet MS"/>
                <a:cs typeface="Trebuchet MS"/>
              </a:rPr>
              <a:t>:</a:t>
            </a:r>
            <a:endParaRPr sz="1200">
              <a:latin typeface="Trebuchet MS"/>
              <a:cs typeface="Trebuchet MS"/>
            </a:endParaRPr>
          </a:p>
          <a:p>
            <a:pPr marL="391795" marR="798830">
              <a:lnSpc>
                <a:spcPct val="114599"/>
              </a:lnSpc>
            </a:pPr>
            <a:r>
              <a:rPr sz="1200" b="1" i="1" spc="160" dirty="0">
                <a:solidFill>
                  <a:srgbClr val="999987"/>
                </a:solidFill>
                <a:latin typeface="Trebuchet MS"/>
                <a:cs typeface="Trebuchet MS"/>
              </a:rPr>
              <a:t>/*</a:t>
            </a:r>
            <a:r>
              <a:rPr sz="1200" b="1" i="1" spc="295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spc="80" dirty="0">
                <a:solidFill>
                  <a:srgbClr val="999987"/>
                </a:solidFill>
                <a:latin typeface="Trebuchet MS"/>
                <a:cs typeface="Trebuchet MS"/>
              </a:rPr>
              <a:t>Instrucciones</a:t>
            </a:r>
            <a:r>
              <a:rPr sz="1200" b="1" i="1" spc="295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spc="155" dirty="0">
                <a:solidFill>
                  <a:srgbClr val="999987"/>
                </a:solidFill>
                <a:latin typeface="Trebuchet MS"/>
                <a:cs typeface="Trebuchet MS"/>
              </a:rPr>
              <a:t>si </a:t>
            </a:r>
            <a:r>
              <a:rPr sz="1200" b="1" i="1" dirty="0">
                <a:solidFill>
                  <a:srgbClr val="999987"/>
                </a:solidFill>
                <a:latin typeface="Trebuchet MS"/>
                <a:cs typeface="Trebuchet MS"/>
              </a:rPr>
              <a:t>var</a:t>
            </a:r>
            <a:r>
              <a:rPr sz="1200" b="1" i="1" spc="290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dirty="0">
                <a:solidFill>
                  <a:srgbClr val="999987"/>
                </a:solidFill>
                <a:latin typeface="Trebuchet MS"/>
                <a:cs typeface="Trebuchet MS"/>
              </a:rPr>
              <a:t>es</a:t>
            </a:r>
            <a:r>
              <a:rPr sz="1200" b="1" i="1" spc="290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spc="95" dirty="0">
                <a:solidFill>
                  <a:srgbClr val="999987"/>
                </a:solidFill>
                <a:latin typeface="Trebuchet MS"/>
                <a:cs typeface="Trebuchet MS"/>
              </a:rPr>
              <a:t>igual</a:t>
            </a:r>
            <a:r>
              <a:rPr sz="1200" b="1" i="1" spc="290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dirty="0">
                <a:solidFill>
                  <a:srgbClr val="999987"/>
                </a:solidFill>
                <a:latin typeface="Trebuchet MS"/>
                <a:cs typeface="Trebuchet MS"/>
              </a:rPr>
              <a:t>a</a:t>
            </a:r>
            <a:r>
              <a:rPr sz="1200" b="1" i="1" spc="290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dirty="0">
                <a:solidFill>
                  <a:srgbClr val="999987"/>
                </a:solidFill>
                <a:latin typeface="Trebuchet MS"/>
                <a:cs typeface="Trebuchet MS"/>
              </a:rPr>
              <a:t>10</a:t>
            </a:r>
            <a:r>
              <a:rPr sz="1200" b="1" i="1" spc="290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spc="130" dirty="0">
                <a:solidFill>
                  <a:srgbClr val="999987"/>
                </a:solidFill>
                <a:latin typeface="Trebuchet MS"/>
                <a:cs typeface="Trebuchet MS"/>
              </a:rPr>
              <a:t>*/</a:t>
            </a:r>
            <a:endParaRPr sz="1200">
              <a:latin typeface="Trebuchet MS"/>
              <a:cs typeface="Trebuchet MS"/>
            </a:endParaRPr>
          </a:p>
          <a:p>
            <a:pPr marL="224154" marR="1885314">
              <a:lnSpc>
                <a:spcPct val="114599"/>
              </a:lnSpc>
            </a:pPr>
            <a:r>
              <a:rPr sz="1200" b="1" spc="-10" dirty="0">
                <a:solidFill>
                  <a:srgbClr val="333333"/>
                </a:solidFill>
                <a:latin typeface="Trebuchet MS"/>
                <a:cs typeface="Trebuchet MS"/>
              </a:rPr>
              <a:t>break; </a:t>
            </a:r>
            <a:r>
              <a:rPr sz="1200" b="1" dirty="0">
                <a:solidFill>
                  <a:srgbClr val="333333"/>
                </a:solidFill>
                <a:latin typeface="Trebuchet MS"/>
                <a:cs typeface="Trebuchet MS"/>
              </a:rPr>
              <a:t>case</a:t>
            </a:r>
            <a:r>
              <a:rPr sz="1200" b="1" spc="45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00" b="1" spc="-20" dirty="0">
                <a:solidFill>
                  <a:srgbClr val="008080"/>
                </a:solidFill>
                <a:latin typeface="Trebuchet MS"/>
                <a:cs typeface="Trebuchet MS"/>
              </a:rPr>
              <a:t>100</a:t>
            </a:r>
            <a:r>
              <a:rPr sz="1200" b="1" spc="-20" dirty="0">
                <a:solidFill>
                  <a:srgbClr val="333333"/>
                </a:solidFill>
                <a:latin typeface="Trebuchet MS"/>
                <a:cs typeface="Trebuchet MS"/>
              </a:rPr>
              <a:t>:</a:t>
            </a:r>
            <a:endParaRPr sz="1200">
              <a:latin typeface="Trebuchet MS"/>
              <a:cs typeface="Trebuchet MS"/>
            </a:endParaRPr>
          </a:p>
          <a:p>
            <a:pPr marL="391795" marR="715645">
              <a:lnSpc>
                <a:spcPct val="114599"/>
              </a:lnSpc>
            </a:pPr>
            <a:r>
              <a:rPr sz="1200" b="1" i="1" spc="160" dirty="0">
                <a:solidFill>
                  <a:srgbClr val="999987"/>
                </a:solidFill>
                <a:latin typeface="Trebuchet MS"/>
                <a:cs typeface="Trebuchet MS"/>
              </a:rPr>
              <a:t>/*</a:t>
            </a:r>
            <a:r>
              <a:rPr sz="1200" b="1" i="1" spc="295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spc="80" dirty="0">
                <a:solidFill>
                  <a:srgbClr val="999987"/>
                </a:solidFill>
                <a:latin typeface="Trebuchet MS"/>
                <a:cs typeface="Trebuchet MS"/>
              </a:rPr>
              <a:t>Instrucciones</a:t>
            </a:r>
            <a:r>
              <a:rPr sz="1200" b="1" i="1" spc="295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spc="155" dirty="0">
                <a:solidFill>
                  <a:srgbClr val="999987"/>
                </a:solidFill>
                <a:latin typeface="Trebuchet MS"/>
                <a:cs typeface="Trebuchet MS"/>
              </a:rPr>
              <a:t>si </a:t>
            </a:r>
            <a:r>
              <a:rPr sz="1200" b="1" i="1" dirty="0">
                <a:solidFill>
                  <a:srgbClr val="999987"/>
                </a:solidFill>
                <a:latin typeface="Trebuchet MS"/>
                <a:cs typeface="Trebuchet MS"/>
              </a:rPr>
              <a:t>var</a:t>
            </a:r>
            <a:r>
              <a:rPr sz="1200" b="1" i="1" spc="280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dirty="0">
                <a:solidFill>
                  <a:srgbClr val="999987"/>
                </a:solidFill>
                <a:latin typeface="Trebuchet MS"/>
                <a:cs typeface="Trebuchet MS"/>
              </a:rPr>
              <a:t>es</a:t>
            </a:r>
            <a:r>
              <a:rPr sz="1200" b="1" i="1" spc="280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spc="95" dirty="0">
                <a:solidFill>
                  <a:srgbClr val="999987"/>
                </a:solidFill>
                <a:latin typeface="Trebuchet MS"/>
                <a:cs typeface="Trebuchet MS"/>
              </a:rPr>
              <a:t>igual</a:t>
            </a:r>
            <a:r>
              <a:rPr sz="1200" b="1" i="1" spc="280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dirty="0">
                <a:solidFill>
                  <a:srgbClr val="999987"/>
                </a:solidFill>
                <a:latin typeface="Trebuchet MS"/>
                <a:cs typeface="Trebuchet MS"/>
              </a:rPr>
              <a:t>a</a:t>
            </a:r>
            <a:r>
              <a:rPr sz="1200" b="1" i="1" spc="280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dirty="0">
                <a:solidFill>
                  <a:srgbClr val="999987"/>
                </a:solidFill>
                <a:latin typeface="Trebuchet MS"/>
                <a:cs typeface="Trebuchet MS"/>
              </a:rPr>
              <a:t>100</a:t>
            </a:r>
            <a:r>
              <a:rPr sz="1200" b="1" i="1" spc="280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spc="130" dirty="0">
                <a:solidFill>
                  <a:srgbClr val="999987"/>
                </a:solidFill>
                <a:latin typeface="Trebuchet MS"/>
                <a:cs typeface="Trebuchet MS"/>
              </a:rPr>
              <a:t>*/</a:t>
            </a:r>
            <a:endParaRPr sz="1200">
              <a:latin typeface="Trebuchet MS"/>
              <a:cs typeface="Trebuchet MS"/>
            </a:endParaRPr>
          </a:p>
          <a:p>
            <a:pPr marL="224154" marR="1970405">
              <a:lnSpc>
                <a:spcPct val="114599"/>
              </a:lnSpc>
            </a:pPr>
            <a:r>
              <a:rPr sz="1200" b="1" spc="-10" dirty="0">
                <a:solidFill>
                  <a:srgbClr val="333333"/>
                </a:solidFill>
                <a:latin typeface="Trebuchet MS"/>
                <a:cs typeface="Trebuchet MS"/>
              </a:rPr>
              <a:t>break; </a:t>
            </a:r>
            <a:r>
              <a:rPr sz="1200" b="1" spc="80" dirty="0">
                <a:solidFill>
                  <a:srgbClr val="333333"/>
                </a:solidFill>
                <a:latin typeface="Trebuchet MS"/>
                <a:cs typeface="Trebuchet MS"/>
              </a:rPr>
              <a:t>default:</a:t>
            </a:r>
            <a:endParaRPr sz="1200">
              <a:latin typeface="Trebuchet MS"/>
              <a:cs typeface="Trebuchet MS"/>
            </a:endParaRPr>
          </a:p>
          <a:p>
            <a:pPr marL="391795" marR="464184">
              <a:lnSpc>
                <a:spcPct val="114599"/>
              </a:lnSpc>
            </a:pPr>
            <a:r>
              <a:rPr sz="1200" b="1" i="1" spc="160" dirty="0">
                <a:solidFill>
                  <a:srgbClr val="999987"/>
                </a:solidFill>
                <a:latin typeface="Trebuchet MS"/>
                <a:cs typeface="Trebuchet MS"/>
              </a:rPr>
              <a:t>/*</a:t>
            </a:r>
            <a:r>
              <a:rPr sz="1200" b="1" i="1" spc="295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spc="80" dirty="0">
                <a:solidFill>
                  <a:srgbClr val="999987"/>
                </a:solidFill>
                <a:latin typeface="Trebuchet MS"/>
                <a:cs typeface="Trebuchet MS"/>
              </a:rPr>
              <a:t>Instrucciones</a:t>
            </a:r>
            <a:r>
              <a:rPr sz="1200" b="1" i="1" spc="295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spc="155" dirty="0">
                <a:solidFill>
                  <a:srgbClr val="999987"/>
                </a:solidFill>
                <a:latin typeface="Trebuchet MS"/>
                <a:cs typeface="Trebuchet MS"/>
              </a:rPr>
              <a:t>si </a:t>
            </a:r>
            <a:r>
              <a:rPr sz="1200" b="1" i="1" dirty="0">
                <a:solidFill>
                  <a:srgbClr val="999987"/>
                </a:solidFill>
                <a:latin typeface="Trebuchet MS"/>
                <a:cs typeface="Trebuchet MS"/>
              </a:rPr>
              <a:t>ningún</a:t>
            </a:r>
            <a:r>
              <a:rPr sz="1200" b="1" i="1" spc="355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dirty="0">
                <a:solidFill>
                  <a:srgbClr val="999987"/>
                </a:solidFill>
                <a:latin typeface="Trebuchet MS"/>
                <a:cs typeface="Trebuchet MS"/>
              </a:rPr>
              <a:t>caso</a:t>
            </a:r>
            <a:r>
              <a:rPr sz="1200" b="1" i="1" spc="360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dirty="0">
                <a:solidFill>
                  <a:srgbClr val="999987"/>
                </a:solidFill>
                <a:latin typeface="Trebuchet MS"/>
                <a:cs typeface="Trebuchet MS"/>
              </a:rPr>
              <a:t>se</a:t>
            </a:r>
            <a:r>
              <a:rPr sz="1200" b="1" i="1" spc="355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dirty="0">
                <a:solidFill>
                  <a:srgbClr val="999987"/>
                </a:solidFill>
                <a:latin typeface="Trebuchet MS"/>
                <a:cs typeface="Trebuchet MS"/>
              </a:rPr>
              <a:t>cumple</a:t>
            </a:r>
            <a:r>
              <a:rPr sz="1200" b="1" i="1" spc="360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spc="130" dirty="0">
                <a:solidFill>
                  <a:srgbClr val="999987"/>
                </a:solidFill>
                <a:latin typeface="Trebuchet MS"/>
                <a:cs typeface="Trebuchet MS"/>
              </a:rPr>
              <a:t>*/</a:t>
            </a:r>
            <a:endParaRPr sz="1200">
              <a:latin typeface="Trebuchet MS"/>
              <a:cs typeface="Trebuchet MS"/>
            </a:endParaRPr>
          </a:p>
          <a:p>
            <a:pPr marL="224154">
              <a:lnSpc>
                <a:spcPct val="100000"/>
              </a:lnSpc>
              <a:spcBef>
                <a:spcPts val="210"/>
              </a:spcBef>
            </a:pPr>
            <a:r>
              <a:rPr sz="1200" b="1" spc="-10" dirty="0">
                <a:solidFill>
                  <a:srgbClr val="333333"/>
                </a:solidFill>
                <a:latin typeface="Trebuchet MS"/>
                <a:cs typeface="Trebuchet MS"/>
              </a:rPr>
              <a:t>break;</a:t>
            </a:r>
            <a:endParaRPr sz="1200">
              <a:latin typeface="Trebuchet MS"/>
              <a:cs typeface="Trebuchet MS"/>
            </a:endParaRPr>
          </a:p>
          <a:p>
            <a:pPr marL="57150">
              <a:lnSpc>
                <a:spcPct val="100000"/>
              </a:lnSpc>
              <a:spcBef>
                <a:spcPts val="210"/>
              </a:spcBef>
            </a:pPr>
            <a:r>
              <a:rPr sz="1200" b="1" spc="80" dirty="0">
                <a:solidFill>
                  <a:srgbClr val="333333"/>
                </a:solidFill>
                <a:latin typeface="Trebuchet MS"/>
                <a:cs typeface="Trebuchet MS"/>
              </a:rPr>
              <a:t>}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44727" y="4504753"/>
            <a:ext cx="6273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424242"/>
                </a:solidFill>
                <a:latin typeface="Roboto"/>
                <a:cs typeface="Roboto"/>
              </a:rPr>
              <a:t>Diagrama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99667" y="4699301"/>
            <a:ext cx="74866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chemeClr val="tx1"/>
                </a:solidFill>
                <a:latin typeface="Roboto"/>
                <a:cs typeface="Roboto"/>
              </a:rPr>
              <a:t>Código</a:t>
            </a:r>
            <a:r>
              <a:rPr sz="1100" b="1" spc="-70" dirty="0">
                <a:solidFill>
                  <a:schemeClr val="tx1"/>
                </a:solidFill>
                <a:latin typeface="Roboto"/>
                <a:cs typeface="Roboto"/>
              </a:rPr>
              <a:t> </a:t>
            </a:r>
            <a:r>
              <a:rPr sz="1100" b="1" spc="-25" dirty="0">
                <a:solidFill>
                  <a:schemeClr val="tx1"/>
                </a:solidFill>
                <a:latin typeface="Roboto"/>
                <a:cs typeface="Roboto"/>
              </a:rPr>
              <a:t>C++</a:t>
            </a:r>
            <a:endParaRPr sz="1100" dirty="0">
              <a:solidFill>
                <a:schemeClr val="tx1"/>
              </a:solidFill>
              <a:latin typeface="Roboto"/>
              <a:cs typeface="Roboto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973" y="1856296"/>
            <a:ext cx="4245266" cy="21067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1009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Decisión</a:t>
            </a:r>
            <a:r>
              <a:rPr spc="-150" dirty="0"/>
              <a:t> </a:t>
            </a:r>
            <a:r>
              <a:rPr spc="-40" dirty="0"/>
              <a:t>múltiple</a:t>
            </a:r>
            <a:r>
              <a:rPr spc="-150" dirty="0"/>
              <a:t> </a:t>
            </a:r>
            <a:r>
              <a:rPr spc="110" dirty="0"/>
              <a:t>-</a:t>
            </a:r>
            <a:r>
              <a:rPr spc="-150" dirty="0"/>
              <a:t> </a:t>
            </a:r>
            <a:r>
              <a:rPr spc="-35" dirty="0"/>
              <a:t>Ejemplo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51630" y="3260430"/>
            <a:ext cx="5497195" cy="1887855"/>
            <a:chOff x="3651630" y="3260430"/>
            <a:chExt cx="5497195" cy="1887855"/>
          </a:xfrm>
        </p:grpSpPr>
        <p:sp>
          <p:nvSpPr>
            <p:cNvPr id="4" name="object 4"/>
            <p:cNvSpPr/>
            <p:nvPr/>
          </p:nvSpPr>
          <p:spPr>
            <a:xfrm>
              <a:off x="3656392" y="3265193"/>
              <a:ext cx="5487670" cy="1878330"/>
            </a:xfrm>
            <a:custGeom>
              <a:avLst/>
              <a:gdLst/>
              <a:ahLst/>
              <a:cxnLst/>
              <a:rect l="l" t="t" r="r" b="b"/>
              <a:pathLst>
                <a:path w="5487670" h="1878329">
                  <a:moveTo>
                    <a:pt x="5487588" y="1878296"/>
                  </a:moveTo>
                  <a:lnTo>
                    <a:pt x="0" y="1878296"/>
                  </a:lnTo>
                  <a:lnTo>
                    <a:pt x="5487588" y="0"/>
                  </a:lnTo>
                  <a:lnTo>
                    <a:pt x="5487588" y="1878296"/>
                  </a:lnTo>
                  <a:close/>
                </a:path>
              </a:pathLst>
            </a:custGeom>
            <a:solidFill>
              <a:srgbClr val="0B52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56392" y="3265193"/>
              <a:ext cx="5487670" cy="1878330"/>
            </a:xfrm>
            <a:custGeom>
              <a:avLst/>
              <a:gdLst/>
              <a:ahLst/>
              <a:cxnLst/>
              <a:rect l="l" t="t" r="r" b="b"/>
              <a:pathLst>
                <a:path w="5487670" h="1878329">
                  <a:moveTo>
                    <a:pt x="5487588" y="1878296"/>
                  </a:moveTo>
                  <a:lnTo>
                    <a:pt x="5487588" y="0"/>
                  </a:lnTo>
                  <a:lnTo>
                    <a:pt x="0" y="1878296"/>
                  </a:lnTo>
                  <a:lnTo>
                    <a:pt x="5487588" y="1878296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455313" y="1627096"/>
            <a:ext cx="2872740" cy="3060700"/>
          </a:xfrm>
          <a:prstGeom prst="rect">
            <a:avLst/>
          </a:prstGeom>
          <a:solidFill>
            <a:srgbClr val="F7F7F7"/>
          </a:solidFill>
          <a:ln w="9524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57150" marR="1969770">
              <a:lnSpc>
                <a:spcPct val="114599"/>
              </a:lnSpc>
              <a:spcBef>
                <a:spcPts val="190"/>
              </a:spcBef>
            </a:pPr>
            <a:r>
              <a:rPr sz="1200" b="1" dirty="0">
                <a:solidFill>
                  <a:srgbClr val="333333"/>
                </a:solidFill>
                <a:latin typeface="Trebuchet MS"/>
                <a:cs typeface="Trebuchet MS"/>
              </a:rPr>
              <a:t>char</a:t>
            </a:r>
            <a:r>
              <a:rPr sz="1200" b="1" spc="42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00" b="1" spc="100" dirty="0">
                <a:solidFill>
                  <a:srgbClr val="333333"/>
                </a:solidFill>
                <a:latin typeface="Trebuchet MS"/>
                <a:cs typeface="Trebuchet MS"/>
              </a:rPr>
              <a:t>fp; </a:t>
            </a:r>
            <a:r>
              <a:rPr sz="1200" b="1" spc="90" dirty="0">
                <a:solidFill>
                  <a:srgbClr val="0085B3"/>
                </a:solidFill>
                <a:latin typeface="Trebuchet MS"/>
                <a:cs typeface="Trebuchet MS"/>
              </a:rPr>
              <a:t>cin</a:t>
            </a:r>
            <a:r>
              <a:rPr sz="1200" b="1" spc="250" dirty="0">
                <a:solidFill>
                  <a:srgbClr val="0085B3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333333"/>
                </a:solidFill>
                <a:latin typeface="Trebuchet MS"/>
                <a:cs typeface="Trebuchet MS"/>
              </a:rPr>
              <a:t>&gt;&gt;</a:t>
            </a:r>
            <a:r>
              <a:rPr sz="1200" b="1" spc="25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00" b="1" spc="100" dirty="0">
                <a:solidFill>
                  <a:srgbClr val="333333"/>
                </a:solidFill>
                <a:latin typeface="Trebuchet MS"/>
                <a:cs typeface="Trebuchet MS"/>
              </a:rPr>
              <a:t>fp;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200">
              <a:latin typeface="Trebuchet MS"/>
              <a:cs typeface="Trebuchet MS"/>
            </a:endParaRPr>
          </a:p>
          <a:p>
            <a:pPr marL="224154" marR="1885314" indent="-167640">
              <a:lnSpc>
                <a:spcPct val="114599"/>
              </a:lnSpc>
            </a:pPr>
            <a:r>
              <a:rPr sz="1200" b="1" spc="85" dirty="0">
                <a:solidFill>
                  <a:srgbClr val="333333"/>
                </a:solidFill>
                <a:latin typeface="Trebuchet MS"/>
                <a:cs typeface="Trebuchet MS"/>
              </a:rPr>
              <a:t>switch(fp){ </a:t>
            </a:r>
            <a:r>
              <a:rPr sz="1200" b="1" dirty="0">
                <a:solidFill>
                  <a:srgbClr val="333333"/>
                </a:solidFill>
                <a:latin typeface="Trebuchet MS"/>
                <a:cs typeface="Trebuchet MS"/>
              </a:rPr>
              <a:t>case</a:t>
            </a:r>
            <a:r>
              <a:rPr sz="1200" b="1" spc="45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00" b="1" spc="210" dirty="0">
                <a:solidFill>
                  <a:srgbClr val="DD1144"/>
                </a:solidFill>
                <a:latin typeface="Trebuchet MS"/>
                <a:cs typeface="Trebuchet MS"/>
              </a:rPr>
              <a:t>'E'</a:t>
            </a:r>
            <a:r>
              <a:rPr sz="1200" b="1" spc="210" dirty="0">
                <a:solidFill>
                  <a:srgbClr val="333333"/>
                </a:solidFill>
                <a:latin typeface="Trebuchet MS"/>
                <a:cs typeface="Trebuchet MS"/>
              </a:rPr>
              <a:t>:</a:t>
            </a:r>
            <a:endParaRPr sz="1200">
              <a:latin typeface="Trebuchet MS"/>
              <a:cs typeface="Trebuchet MS"/>
            </a:endParaRPr>
          </a:p>
          <a:p>
            <a:pPr marL="224154" marR="125730" indent="167640">
              <a:lnSpc>
                <a:spcPct val="114599"/>
              </a:lnSpc>
            </a:pPr>
            <a:r>
              <a:rPr sz="1200" b="1" dirty="0">
                <a:solidFill>
                  <a:srgbClr val="0085B3"/>
                </a:solidFill>
                <a:latin typeface="Trebuchet MS"/>
                <a:cs typeface="Trebuchet MS"/>
              </a:rPr>
              <a:t>cout</a:t>
            </a:r>
            <a:r>
              <a:rPr sz="1200" b="1" spc="315" dirty="0">
                <a:solidFill>
                  <a:srgbClr val="0085B3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333333"/>
                </a:solidFill>
                <a:latin typeface="Trebuchet MS"/>
                <a:cs typeface="Trebuchet MS"/>
              </a:rPr>
              <a:t>&lt;&lt;</a:t>
            </a:r>
            <a:r>
              <a:rPr sz="1200" b="1" spc="32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00" b="1" spc="114" dirty="0">
                <a:solidFill>
                  <a:srgbClr val="DD1144"/>
                </a:solidFill>
                <a:latin typeface="Trebuchet MS"/>
                <a:cs typeface="Trebuchet MS"/>
              </a:rPr>
              <a:t>"Elegiste</a:t>
            </a:r>
            <a:r>
              <a:rPr sz="1200" b="1" spc="315" dirty="0">
                <a:solidFill>
                  <a:srgbClr val="DD1144"/>
                </a:solidFill>
                <a:latin typeface="Trebuchet MS"/>
                <a:cs typeface="Trebuchet MS"/>
              </a:rPr>
              <a:t> </a:t>
            </a:r>
            <a:r>
              <a:rPr sz="1200" b="1" spc="95" dirty="0">
                <a:solidFill>
                  <a:srgbClr val="DD1144"/>
                </a:solidFill>
                <a:latin typeface="Trebuchet MS"/>
                <a:cs typeface="Trebuchet MS"/>
              </a:rPr>
              <a:t>efectivo"</a:t>
            </a:r>
            <a:r>
              <a:rPr sz="1200" b="1" spc="95" dirty="0">
                <a:solidFill>
                  <a:srgbClr val="333333"/>
                </a:solidFill>
                <a:latin typeface="Trebuchet MS"/>
                <a:cs typeface="Trebuchet MS"/>
              </a:rPr>
              <a:t>; </a:t>
            </a:r>
            <a:r>
              <a:rPr sz="1200" b="1" spc="-10" dirty="0">
                <a:solidFill>
                  <a:srgbClr val="333333"/>
                </a:solidFill>
                <a:latin typeface="Trebuchet MS"/>
                <a:cs typeface="Trebuchet MS"/>
              </a:rPr>
              <a:t>break;</a:t>
            </a:r>
            <a:endParaRPr sz="1200">
              <a:latin typeface="Trebuchet MS"/>
              <a:cs typeface="Trebuchet MS"/>
            </a:endParaRPr>
          </a:p>
          <a:p>
            <a:pPr marL="224154">
              <a:lnSpc>
                <a:spcPct val="100000"/>
              </a:lnSpc>
              <a:spcBef>
                <a:spcPts val="210"/>
              </a:spcBef>
            </a:pPr>
            <a:r>
              <a:rPr sz="1200" b="1" dirty="0">
                <a:solidFill>
                  <a:srgbClr val="333333"/>
                </a:solidFill>
                <a:latin typeface="Trebuchet MS"/>
                <a:cs typeface="Trebuchet MS"/>
              </a:rPr>
              <a:t>case</a:t>
            </a:r>
            <a:r>
              <a:rPr sz="1200" b="1" spc="45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00" b="1" spc="200" dirty="0">
                <a:solidFill>
                  <a:srgbClr val="DD1144"/>
                </a:solidFill>
                <a:latin typeface="Trebuchet MS"/>
                <a:cs typeface="Trebuchet MS"/>
              </a:rPr>
              <a:t>'T'</a:t>
            </a:r>
            <a:r>
              <a:rPr sz="1200" b="1" spc="200" dirty="0">
                <a:solidFill>
                  <a:srgbClr val="333333"/>
                </a:solidFill>
                <a:latin typeface="Trebuchet MS"/>
                <a:cs typeface="Trebuchet MS"/>
              </a:rPr>
              <a:t>:</a:t>
            </a:r>
            <a:endParaRPr sz="1200">
              <a:latin typeface="Trebuchet MS"/>
              <a:cs typeface="Trebuchet MS"/>
            </a:endParaRPr>
          </a:p>
          <a:p>
            <a:pPr marL="224154" marR="209550" indent="167640">
              <a:lnSpc>
                <a:spcPct val="114599"/>
              </a:lnSpc>
            </a:pPr>
            <a:r>
              <a:rPr sz="1200" b="1" dirty="0">
                <a:solidFill>
                  <a:srgbClr val="0085B3"/>
                </a:solidFill>
                <a:latin typeface="Trebuchet MS"/>
                <a:cs typeface="Trebuchet MS"/>
              </a:rPr>
              <a:t>cout</a:t>
            </a:r>
            <a:r>
              <a:rPr sz="1200" b="1" spc="315" dirty="0">
                <a:solidFill>
                  <a:srgbClr val="0085B3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333333"/>
                </a:solidFill>
                <a:latin typeface="Trebuchet MS"/>
                <a:cs typeface="Trebuchet MS"/>
              </a:rPr>
              <a:t>&lt;&lt;</a:t>
            </a:r>
            <a:r>
              <a:rPr sz="1200" b="1" spc="32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00" b="1" spc="114" dirty="0">
                <a:solidFill>
                  <a:srgbClr val="DD1144"/>
                </a:solidFill>
                <a:latin typeface="Trebuchet MS"/>
                <a:cs typeface="Trebuchet MS"/>
              </a:rPr>
              <a:t>"Elegiste</a:t>
            </a:r>
            <a:r>
              <a:rPr sz="1200" b="1" spc="315" dirty="0">
                <a:solidFill>
                  <a:srgbClr val="DD1144"/>
                </a:solidFill>
                <a:latin typeface="Trebuchet MS"/>
                <a:cs typeface="Trebuchet MS"/>
              </a:rPr>
              <a:t> </a:t>
            </a:r>
            <a:r>
              <a:rPr sz="1200" b="1" spc="114" dirty="0">
                <a:solidFill>
                  <a:srgbClr val="DD1144"/>
                </a:solidFill>
                <a:latin typeface="Trebuchet MS"/>
                <a:cs typeface="Trebuchet MS"/>
              </a:rPr>
              <a:t>tarjeta"</a:t>
            </a:r>
            <a:r>
              <a:rPr sz="1200" b="1" spc="114" dirty="0">
                <a:solidFill>
                  <a:srgbClr val="333333"/>
                </a:solidFill>
                <a:latin typeface="Trebuchet MS"/>
                <a:cs typeface="Trebuchet MS"/>
              </a:rPr>
              <a:t>; </a:t>
            </a:r>
            <a:r>
              <a:rPr sz="1200" b="1" spc="-10" dirty="0">
                <a:solidFill>
                  <a:srgbClr val="333333"/>
                </a:solidFill>
                <a:latin typeface="Trebuchet MS"/>
                <a:cs typeface="Trebuchet MS"/>
              </a:rPr>
              <a:t>break;</a:t>
            </a:r>
            <a:endParaRPr sz="1200">
              <a:latin typeface="Trebuchet MS"/>
              <a:cs typeface="Trebuchet MS"/>
            </a:endParaRPr>
          </a:p>
          <a:p>
            <a:pPr marL="224154">
              <a:lnSpc>
                <a:spcPct val="100000"/>
              </a:lnSpc>
              <a:spcBef>
                <a:spcPts val="210"/>
              </a:spcBef>
            </a:pPr>
            <a:r>
              <a:rPr sz="1200" b="1" dirty="0">
                <a:solidFill>
                  <a:srgbClr val="333333"/>
                </a:solidFill>
                <a:latin typeface="Trebuchet MS"/>
                <a:cs typeface="Trebuchet MS"/>
              </a:rPr>
              <a:t>case</a:t>
            </a:r>
            <a:r>
              <a:rPr sz="1200" b="1" spc="45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00" b="1" spc="200" dirty="0">
                <a:solidFill>
                  <a:srgbClr val="DD1144"/>
                </a:solidFill>
                <a:latin typeface="Trebuchet MS"/>
                <a:cs typeface="Trebuchet MS"/>
              </a:rPr>
              <a:t>'C'</a:t>
            </a:r>
            <a:r>
              <a:rPr sz="1200" b="1" spc="200" dirty="0">
                <a:solidFill>
                  <a:srgbClr val="333333"/>
                </a:solidFill>
                <a:latin typeface="Trebuchet MS"/>
                <a:cs typeface="Trebuchet MS"/>
              </a:rPr>
              <a:t>:</a:t>
            </a:r>
            <a:endParaRPr sz="1200">
              <a:latin typeface="Trebuchet MS"/>
              <a:cs typeface="Trebuchet MS"/>
            </a:endParaRPr>
          </a:p>
          <a:p>
            <a:pPr marL="224154" marR="293370" indent="167640">
              <a:lnSpc>
                <a:spcPct val="114599"/>
              </a:lnSpc>
            </a:pPr>
            <a:r>
              <a:rPr sz="1200" b="1" dirty="0">
                <a:solidFill>
                  <a:srgbClr val="0085B3"/>
                </a:solidFill>
                <a:latin typeface="Trebuchet MS"/>
                <a:cs typeface="Trebuchet MS"/>
              </a:rPr>
              <a:t>cout</a:t>
            </a:r>
            <a:r>
              <a:rPr sz="1200" b="1" spc="315" dirty="0">
                <a:solidFill>
                  <a:srgbClr val="0085B3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333333"/>
                </a:solidFill>
                <a:latin typeface="Trebuchet MS"/>
                <a:cs typeface="Trebuchet MS"/>
              </a:rPr>
              <a:t>&lt;&lt;</a:t>
            </a:r>
            <a:r>
              <a:rPr sz="1200" b="1" spc="32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00" b="1" spc="114" dirty="0">
                <a:solidFill>
                  <a:srgbClr val="DD1144"/>
                </a:solidFill>
                <a:latin typeface="Trebuchet MS"/>
                <a:cs typeface="Trebuchet MS"/>
              </a:rPr>
              <a:t>"Elegiste</a:t>
            </a:r>
            <a:r>
              <a:rPr sz="1200" b="1" spc="315" dirty="0">
                <a:solidFill>
                  <a:srgbClr val="DD1144"/>
                </a:solidFill>
                <a:latin typeface="Trebuchet MS"/>
                <a:cs typeface="Trebuchet MS"/>
              </a:rPr>
              <a:t> </a:t>
            </a:r>
            <a:r>
              <a:rPr sz="1200" b="1" spc="-10" dirty="0">
                <a:solidFill>
                  <a:srgbClr val="DD1144"/>
                </a:solidFill>
                <a:latin typeface="Trebuchet MS"/>
                <a:cs typeface="Trebuchet MS"/>
              </a:rPr>
              <a:t>cheque"</a:t>
            </a:r>
            <a:r>
              <a:rPr sz="1200" b="1" spc="-10" dirty="0">
                <a:solidFill>
                  <a:srgbClr val="333333"/>
                </a:solidFill>
                <a:latin typeface="Trebuchet MS"/>
                <a:cs typeface="Trebuchet MS"/>
              </a:rPr>
              <a:t>; break;</a:t>
            </a:r>
            <a:endParaRPr sz="1200">
              <a:latin typeface="Trebuchet MS"/>
              <a:cs typeface="Trebuchet MS"/>
            </a:endParaRPr>
          </a:p>
          <a:p>
            <a:pPr marL="57150">
              <a:lnSpc>
                <a:spcPct val="100000"/>
              </a:lnSpc>
              <a:spcBef>
                <a:spcPts val="210"/>
              </a:spcBef>
            </a:pPr>
            <a:r>
              <a:rPr sz="1200" b="1" spc="80" dirty="0">
                <a:solidFill>
                  <a:srgbClr val="333333"/>
                </a:solidFill>
                <a:latin typeface="Trebuchet MS"/>
                <a:cs typeface="Trebuchet MS"/>
              </a:rPr>
              <a:t>}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4727" y="4504753"/>
            <a:ext cx="6273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424242"/>
                </a:solidFill>
                <a:latin typeface="Roboto"/>
                <a:cs typeface="Roboto"/>
              </a:rPr>
              <a:t>Diagrama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65166" y="4699301"/>
            <a:ext cx="7486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Roboto"/>
                <a:cs typeface="Roboto"/>
              </a:rPr>
              <a:t>Código</a:t>
            </a:r>
            <a:r>
              <a:rPr sz="1100" b="1" spc="-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0" b="1" spc="-25" dirty="0">
                <a:solidFill>
                  <a:srgbClr val="FFFFFF"/>
                </a:solidFill>
                <a:latin typeface="Roboto"/>
                <a:cs typeface="Roboto"/>
              </a:rPr>
              <a:t>C++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9872" y="825029"/>
            <a:ext cx="8039734" cy="56637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195955" marR="5080" indent="-3183890" algn="ctr">
              <a:lnSpc>
                <a:spcPct val="100699"/>
              </a:lnSpc>
              <a:spcBef>
                <a:spcPts val="85"/>
              </a:spcBef>
            </a:pPr>
            <a:r>
              <a:rPr i="1" dirty="0">
                <a:solidFill>
                  <a:srgbClr val="7030A0"/>
                </a:solidFill>
                <a:latin typeface="Trebuchet MS"/>
              </a:rPr>
              <a:t>Mostrar la forma de pago de un cliente a partir de la inicial </a:t>
            </a:r>
            <a:r>
              <a:rPr i="1" dirty="0" err="1">
                <a:solidFill>
                  <a:srgbClr val="7030A0"/>
                </a:solidFill>
                <a:latin typeface="Trebuchet MS"/>
              </a:rPr>
              <a:t>en</a:t>
            </a:r>
            <a:r>
              <a:rPr i="1" dirty="0">
                <a:solidFill>
                  <a:srgbClr val="7030A0"/>
                </a:solidFill>
                <a:latin typeface="Trebuchet MS"/>
              </a:rPr>
              <a:t> </a:t>
            </a:r>
            <a:r>
              <a:rPr i="1" dirty="0" err="1">
                <a:solidFill>
                  <a:srgbClr val="7030A0"/>
                </a:solidFill>
                <a:latin typeface="Trebuchet MS"/>
              </a:rPr>
              <a:t>mayúsculas</a:t>
            </a:r>
            <a:endParaRPr lang="es-ES" i="1" dirty="0">
              <a:solidFill>
                <a:srgbClr val="7030A0"/>
              </a:solidFill>
              <a:latin typeface="Trebuchet MS"/>
            </a:endParaRPr>
          </a:p>
          <a:p>
            <a:pPr marL="3195955" marR="5080" indent="-3183890" algn="ctr">
              <a:lnSpc>
                <a:spcPct val="100699"/>
              </a:lnSpc>
              <a:spcBef>
                <a:spcPts val="85"/>
              </a:spcBef>
            </a:pPr>
            <a:r>
              <a:rPr i="1" dirty="0">
                <a:solidFill>
                  <a:srgbClr val="7030A0"/>
                </a:solidFill>
                <a:latin typeface="Trebuchet MS"/>
              </a:rPr>
              <a:t>de la misma. Las formas de pago pueden ser: Efectivo, Tarjeta o Cheque.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799" y="1611004"/>
            <a:ext cx="4769715" cy="192148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91482" y="2234249"/>
            <a:ext cx="1562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70" dirty="0">
                <a:solidFill>
                  <a:schemeClr val="tx1"/>
                </a:solidFill>
                <a:latin typeface="Trebuchet MS"/>
                <a:cs typeface="Trebuchet MS"/>
              </a:rPr>
              <a:t>Ejercicios</a:t>
            </a:r>
            <a:endParaRPr sz="28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9496" y="2793750"/>
            <a:ext cx="27686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AR" sz="1600" b="0" i="0" dirty="0">
                <a:solidFill>
                  <a:srgbClr val="000000"/>
                </a:solidFill>
                <a:effectLst/>
                <a:latin typeface="Apple Color Emoji"/>
              </a:rPr>
              <a:t>Enlace👉</a:t>
            </a:r>
            <a:r>
              <a:rPr lang="es-AR" sz="1500" b="0" spc="190" dirty="0">
                <a:solidFill>
                  <a:schemeClr val="tx1"/>
                </a:solidFill>
                <a:latin typeface="Roboto Medium"/>
                <a:cs typeface="Roboto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E1: Unidad 2</a:t>
            </a:r>
            <a:endParaRPr sz="1500" dirty="0">
              <a:solidFill>
                <a:schemeClr val="tx1"/>
              </a:solidFill>
              <a:latin typeface="Roboto Medium"/>
              <a:cs typeface="Robot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843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Decisión</a:t>
            </a:r>
            <a:r>
              <a:rPr spc="-130" dirty="0"/>
              <a:t> </a:t>
            </a:r>
            <a:r>
              <a:rPr spc="-10" dirty="0"/>
              <a:t>simple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0224" y="785030"/>
            <a:ext cx="8357870" cy="6692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0"/>
              </a:spcBef>
            </a:pP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La</a:t>
            </a:r>
            <a:r>
              <a:rPr sz="2100" spc="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decisión</a:t>
            </a:r>
            <a:r>
              <a:rPr sz="2100" spc="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simple</a:t>
            </a:r>
            <a:r>
              <a:rPr sz="2100" spc="5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100" dirty="0">
                <a:solidFill>
                  <a:srgbClr val="424242"/>
                </a:solidFill>
                <a:latin typeface="Trebuchet MS"/>
                <a:cs typeface="Trebuchet MS"/>
              </a:rPr>
              <a:t>nos</a:t>
            </a:r>
            <a:r>
              <a:rPr sz="2100" spc="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permite</a:t>
            </a:r>
            <a:r>
              <a:rPr sz="2100" spc="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que</a:t>
            </a:r>
            <a:r>
              <a:rPr sz="2100" spc="5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nuestro</a:t>
            </a:r>
            <a:r>
              <a:rPr sz="2100" spc="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programa</a:t>
            </a:r>
            <a:r>
              <a:rPr sz="2100" spc="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pueda</a:t>
            </a:r>
            <a:r>
              <a:rPr sz="2100" spc="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24242"/>
                </a:solidFill>
                <a:latin typeface="Trebuchet MS"/>
                <a:cs typeface="Trebuchet MS"/>
              </a:rPr>
              <a:t>evaluar </a:t>
            </a:r>
            <a:r>
              <a:rPr sz="2100" spc="55" dirty="0">
                <a:solidFill>
                  <a:srgbClr val="424242"/>
                </a:solidFill>
                <a:latin typeface="Trebuchet MS"/>
                <a:cs typeface="Trebuchet MS"/>
              </a:rPr>
              <a:t>una</a:t>
            </a:r>
            <a:r>
              <a:rPr sz="2100" spc="1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100" dirty="0">
                <a:solidFill>
                  <a:srgbClr val="424242"/>
                </a:solidFill>
                <a:latin typeface="Trebuchet MS"/>
                <a:cs typeface="Trebuchet MS"/>
              </a:rPr>
              <a:t>o</a:t>
            </a:r>
            <a:r>
              <a:rPr sz="2100" spc="1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60" dirty="0">
                <a:solidFill>
                  <a:srgbClr val="424242"/>
                </a:solidFill>
                <a:latin typeface="Trebuchet MS"/>
                <a:cs typeface="Trebuchet MS"/>
              </a:rPr>
              <a:t>más</a:t>
            </a:r>
            <a:r>
              <a:rPr sz="2100" spc="1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condiciones</a:t>
            </a:r>
            <a:r>
              <a:rPr sz="2100" spc="1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y</a:t>
            </a:r>
            <a:r>
              <a:rPr sz="2100" spc="2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elegir</a:t>
            </a:r>
            <a:r>
              <a:rPr sz="2100" spc="1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65" dirty="0">
                <a:solidFill>
                  <a:srgbClr val="424242"/>
                </a:solidFill>
                <a:latin typeface="Trebuchet MS"/>
                <a:cs typeface="Trebuchet MS"/>
              </a:rPr>
              <a:t>un</a:t>
            </a:r>
            <a:r>
              <a:rPr sz="2100" spc="1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posible</a:t>
            </a:r>
            <a:r>
              <a:rPr sz="2100" spc="1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curso</a:t>
            </a:r>
            <a:r>
              <a:rPr sz="2100" spc="2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de</a:t>
            </a:r>
            <a:r>
              <a:rPr sz="2100" spc="1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24242"/>
                </a:solidFill>
                <a:latin typeface="Trebuchet MS"/>
                <a:cs typeface="Trebuchet MS"/>
              </a:rPr>
              <a:t>acción.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0514" y="1885796"/>
            <a:ext cx="2872740" cy="2552065"/>
          </a:xfrm>
          <a:prstGeom prst="rect">
            <a:avLst/>
          </a:prstGeom>
          <a:solidFill>
            <a:srgbClr val="F7F7F7"/>
          </a:solidFill>
          <a:ln w="9524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90"/>
              </a:spcBef>
            </a:pPr>
            <a:r>
              <a:rPr sz="1400" b="1" spc="300" dirty="0">
                <a:solidFill>
                  <a:srgbClr val="333333"/>
                </a:solidFill>
                <a:latin typeface="Trebuchet MS"/>
                <a:cs typeface="Trebuchet MS"/>
              </a:rPr>
              <a:t>if</a:t>
            </a:r>
            <a:r>
              <a:rPr sz="1400" b="1" spc="35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IBM 3270"/>
                <a:cs typeface="IBM 3270"/>
              </a:rPr>
              <a:t>(condición){</a:t>
            </a:r>
            <a:endParaRPr sz="1400">
              <a:latin typeface="IBM 3270"/>
              <a:cs typeface="IBM 3270"/>
            </a:endParaRPr>
          </a:p>
          <a:p>
            <a:pPr marL="252095" marR="269240">
              <a:lnSpc>
                <a:spcPct val="116100"/>
              </a:lnSpc>
            </a:pPr>
            <a:r>
              <a:rPr sz="1400" i="1" dirty="0">
                <a:solidFill>
                  <a:srgbClr val="999987"/>
                </a:solidFill>
                <a:latin typeface="Verdana"/>
                <a:cs typeface="Verdana"/>
              </a:rPr>
              <a:t>/*</a:t>
            </a:r>
            <a:r>
              <a:rPr sz="1400" i="1" spc="430" dirty="0">
                <a:solidFill>
                  <a:srgbClr val="999987"/>
                </a:solidFill>
                <a:latin typeface="Verdana"/>
                <a:cs typeface="Verdana"/>
              </a:rPr>
              <a:t> </a:t>
            </a:r>
            <a:r>
              <a:rPr sz="1400" i="1" dirty="0">
                <a:solidFill>
                  <a:srgbClr val="999987"/>
                </a:solidFill>
                <a:latin typeface="Verdana"/>
                <a:cs typeface="Verdana"/>
              </a:rPr>
              <a:t>Instrucciones</a:t>
            </a:r>
            <a:r>
              <a:rPr sz="1400" i="1" spc="434" dirty="0">
                <a:solidFill>
                  <a:srgbClr val="999987"/>
                </a:solidFill>
                <a:latin typeface="Verdana"/>
                <a:cs typeface="Verdana"/>
              </a:rPr>
              <a:t> </a:t>
            </a:r>
            <a:r>
              <a:rPr sz="1400" i="1" spc="204" dirty="0">
                <a:solidFill>
                  <a:srgbClr val="999987"/>
                </a:solidFill>
                <a:latin typeface="Verdana"/>
                <a:cs typeface="Verdana"/>
              </a:rPr>
              <a:t>si</a:t>
            </a:r>
            <a:r>
              <a:rPr sz="1400" i="1" spc="434" dirty="0">
                <a:solidFill>
                  <a:srgbClr val="999987"/>
                </a:solidFill>
                <a:latin typeface="Verdana"/>
                <a:cs typeface="Verdana"/>
              </a:rPr>
              <a:t> </a:t>
            </a:r>
            <a:r>
              <a:rPr sz="1400" i="1" spc="120" dirty="0">
                <a:solidFill>
                  <a:srgbClr val="999987"/>
                </a:solidFill>
                <a:latin typeface="Verdana"/>
                <a:cs typeface="Verdana"/>
              </a:rPr>
              <a:t>la </a:t>
            </a:r>
            <a:r>
              <a:rPr sz="1400" i="1" dirty="0">
                <a:solidFill>
                  <a:srgbClr val="999987"/>
                </a:solidFill>
                <a:latin typeface="Verdana"/>
                <a:cs typeface="Verdana"/>
              </a:rPr>
              <a:t>condición</a:t>
            </a:r>
            <a:r>
              <a:rPr sz="1400" i="1" spc="390" dirty="0">
                <a:solidFill>
                  <a:srgbClr val="999987"/>
                </a:solidFill>
                <a:latin typeface="Verdana"/>
                <a:cs typeface="Verdana"/>
              </a:rPr>
              <a:t> </a:t>
            </a:r>
            <a:r>
              <a:rPr sz="1400" i="1" dirty="0">
                <a:solidFill>
                  <a:srgbClr val="999987"/>
                </a:solidFill>
                <a:latin typeface="Verdana"/>
                <a:cs typeface="Verdana"/>
              </a:rPr>
              <a:t>es</a:t>
            </a:r>
            <a:r>
              <a:rPr sz="1400" i="1" spc="390" dirty="0">
                <a:solidFill>
                  <a:srgbClr val="999987"/>
                </a:solidFill>
                <a:latin typeface="Verdana"/>
                <a:cs typeface="Verdana"/>
              </a:rPr>
              <a:t> </a:t>
            </a:r>
            <a:r>
              <a:rPr sz="1400" i="1" spc="-20" dirty="0">
                <a:solidFill>
                  <a:srgbClr val="999987"/>
                </a:solidFill>
                <a:latin typeface="Verdana"/>
                <a:cs typeface="Verdana"/>
              </a:rPr>
              <a:t>verdadera*/</a:t>
            </a:r>
            <a:endParaRPr sz="1400">
              <a:latin typeface="Verdana"/>
              <a:cs typeface="Verdana"/>
            </a:endParaRPr>
          </a:p>
          <a:p>
            <a:pPr marL="57150">
              <a:lnSpc>
                <a:spcPct val="100000"/>
              </a:lnSpc>
              <a:spcBef>
                <a:spcPts val="270"/>
              </a:spcBef>
            </a:pPr>
            <a:r>
              <a:rPr sz="1400" spc="-50" dirty="0">
                <a:solidFill>
                  <a:srgbClr val="333333"/>
                </a:solidFill>
                <a:latin typeface="IBM 3270"/>
                <a:cs typeface="IBM 3270"/>
              </a:rPr>
              <a:t>}</a:t>
            </a:r>
            <a:endParaRPr sz="1400">
              <a:latin typeface="IBM 3270"/>
              <a:cs typeface="IBM 3270"/>
            </a:endParaRPr>
          </a:p>
          <a:p>
            <a:pPr marL="57150">
              <a:lnSpc>
                <a:spcPct val="100000"/>
              </a:lnSpc>
              <a:spcBef>
                <a:spcPts val="270"/>
              </a:spcBef>
            </a:pPr>
            <a:r>
              <a:rPr sz="1400" b="1" spc="75" dirty="0">
                <a:solidFill>
                  <a:srgbClr val="333333"/>
                </a:solidFill>
                <a:latin typeface="Trebuchet MS"/>
                <a:cs typeface="Trebuchet MS"/>
              </a:rPr>
              <a:t>else</a:t>
            </a:r>
            <a:r>
              <a:rPr sz="1400" spc="75" dirty="0">
                <a:solidFill>
                  <a:srgbClr val="333333"/>
                </a:solidFill>
                <a:latin typeface="IBM 3270"/>
                <a:cs typeface="IBM 3270"/>
              </a:rPr>
              <a:t>{</a:t>
            </a:r>
            <a:endParaRPr sz="1400">
              <a:latin typeface="IBM 3270"/>
              <a:cs typeface="IBM 3270"/>
            </a:endParaRPr>
          </a:p>
          <a:p>
            <a:pPr marL="252095" marR="464184">
              <a:lnSpc>
                <a:spcPct val="116100"/>
              </a:lnSpc>
            </a:pPr>
            <a:r>
              <a:rPr sz="1400" i="1" dirty="0">
                <a:solidFill>
                  <a:srgbClr val="999987"/>
                </a:solidFill>
                <a:latin typeface="Verdana"/>
                <a:cs typeface="Verdana"/>
              </a:rPr>
              <a:t>/*</a:t>
            </a:r>
            <a:r>
              <a:rPr sz="1400" i="1" spc="430" dirty="0">
                <a:solidFill>
                  <a:srgbClr val="999987"/>
                </a:solidFill>
                <a:latin typeface="Verdana"/>
                <a:cs typeface="Verdana"/>
              </a:rPr>
              <a:t> </a:t>
            </a:r>
            <a:r>
              <a:rPr sz="1400" i="1" dirty="0">
                <a:solidFill>
                  <a:srgbClr val="999987"/>
                </a:solidFill>
                <a:latin typeface="Verdana"/>
                <a:cs typeface="Verdana"/>
              </a:rPr>
              <a:t>Instrucciones</a:t>
            </a:r>
            <a:r>
              <a:rPr sz="1400" i="1" spc="434" dirty="0">
                <a:solidFill>
                  <a:srgbClr val="999987"/>
                </a:solidFill>
                <a:latin typeface="Verdana"/>
                <a:cs typeface="Verdana"/>
              </a:rPr>
              <a:t> </a:t>
            </a:r>
            <a:r>
              <a:rPr sz="1400" i="1" spc="204" dirty="0">
                <a:solidFill>
                  <a:srgbClr val="999987"/>
                </a:solidFill>
                <a:latin typeface="Verdana"/>
                <a:cs typeface="Verdana"/>
              </a:rPr>
              <a:t>si</a:t>
            </a:r>
            <a:r>
              <a:rPr sz="1400" i="1" spc="434" dirty="0">
                <a:solidFill>
                  <a:srgbClr val="999987"/>
                </a:solidFill>
                <a:latin typeface="Verdana"/>
                <a:cs typeface="Verdana"/>
              </a:rPr>
              <a:t> </a:t>
            </a:r>
            <a:r>
              <a:rPr sz="1400" i="1" spc="120" dirty="0">
                <a:solidFill>
                  <a:srgbClr val="999987"/>
                </a:solidFill>
                <a:latin typeface="Verdana"/>
                <a:cs typeface="Verdana"/>
              </a:rPr>
              <a:t>la </a:t>
            </a:r>
            <a:r>
              <a:rPr sz="1400" i="1" dirty="0">
                <a:solidFill>
                  <a:srgbClr val="999987"/>
                </a:solidFill>
                <a:latin typeface="Verdana"/>
                <a:cs typeface="Verdana"/>
              </a:rPr>
              <a:t>condición</a:t>
            </a:r>
            <a:r>
              <a:rPr sz="1400" i="1" spc="390" dirty="0">
                <a:solidFill>
                  <a:srgbClr val="999987"/>
                </a:solidFill>
                <a:latin typeface="Verdana"/>
                <a:cs typeface="Verdana"/>
              </a:rPr>
              <a:t> </a:t>
            </a:r>
            <a:r>
              <a:rPr sz="1400" i="1" dirty="0">
                <a:solidFill>
                  <a:srgbClr val="999987"/>
                </a:solidFill>
                <a:latin typeface="Verdana"/>
                <a:cs typeface="Verdana"/>
              </a:rPr>
              <a:t>es</a:t>
            </a:r>
            <a:r>
              <a:rPr sz="1400" i="1" spc="390" dirty="0">
                <a:solidFill>
                  <a:srgbClr val="999987"/>
                </a:solidFill>
                <a:latin typeface="Verdana"/>
                <a:cs typeface="Verdana"/>
              </a:rPr>
              <a:t> </a:t>
            </a:r>
            <a:r>
              <a:rPr sz="1400" i="1" spc="65" dirty="0">
                <a:solidFill>
                  <a:srgbClr val="999987"/>
                </a:solidFill>
                <a:latin typeface="Verdana"/>
                <a:cs typeface="Verdana"/>
              </a:rPr>
              <a:t>falsa*/</a:t>
            </a:r>
            <a:endParaRPr sz="1400">
              <a:latin typeface="Verdana"/>
              <a:cs typeface="Verdana"/>
            </a:endParaRPr>
          </a:p>
          <a:p>
            <a:pPr marL="57150">
              <a:lnSpc>
                <a:spcPct val="100000"/>
              </a:lnSpc>
              <a:spcBef>
                <a:spcPts val="270"/>
              </a:spcBef>
            </a:pPr>
            <a:r>
              <a:rPr sz="1400" spc="-50" dirty="0">
                <a:solidFill>
                  <a:srgbClr val="333333"/>
                </a:solidFill>
                <a:latin typeface="IBM 3270"/>
                <a:cs typeface="IBM 3270"/>
              </a:rPr>
              <a:t>}</a:t>
            </a:r>
            <a:endParaRPr sz="1400">
              <a:latin typeface="IBM 3270"/>
              <a:cs typeface="IBM 327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44727" y="4504753"/>
            <a:ext cx="6273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424242"/>
                </a:solidFill>
                <a:latin typeface="Roboto"/>
                <a:cs typeface="Roboto"/>
              </a:rPr>
              <a:t>Diagrama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20514" y="4504753"/>
            <a:ext cx="287274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chemeClr val="tx1"/>
                </a:solidFill>
                <a:latin typeface="Roboto"/>
                <a:cs typeface="Roboto"/>
              </a:rPr>
              <a:t>Código</a:t>
            </a:r>
            <a:r>
              <a:rPr sz="1100" b="1" spc="-70" dirty="0">
                <a:solidFill>
                  <a:schemeClr val="tx1"/>
                </a:solidFill>
                <a:latin typeface="Roboto"/>
                <a:cs typeface="Roboto"/>
              </a:rPr>
              <a:t> </a:t>
            </a:r>
            <a:r>
              <a:rPr sz="1100" b="1" spc="-50" dirty="0">
                <a:solidFill>
                  <a:schemeClr val="tx1"/>
                </a:solidFill>
                <a:latin typeface="Roboto"/>
                <a:cs typeface="Roboto"/>
              </a:rPr>
              <a:t>C</a:t>
            </a:r>
            <a:r>
              <a:rPr lang="es-ES" sz="1100" b="1" spc="-50" dirty="0">
                <a:solidFill>
                  <a:schemeClr val="tx1"/>
                </a:solidFill>
                <a:latin typeface="Roboto"/>
                <a:cs typeface="Roboto"/>
              </a:rPr>
              <a:t>++</a:t>
            </a:r>
            <a:endParaRPr sz="1100" dirty="0">
              <a:solidFill>
                <a:schemeClr val="tx1"/>
              </a:solidFill>
              <a:latin typeface="Roboto"/>
              <a:cs typeface="Roboto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012" y="2110645"/>
            <a:ext cx="4104504" cy="19833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761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Proposición</a:t>
            </a:r>
            <a:r>
              <a:rPr spc="-105" dirty="0"/>
              <a:t> </a:t>
            </a:r>
            <a:r>
              <a:rPr spc="-10" dirty="0"/>
              <a:t>lógica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024" y="785030"/>
            <a:ext cx="8602345" cy="6692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0"/>
              </a:spcBef>
              <a:tabLst>
                <a:tab pos="663575" algn="l"/>
                <a:tab pos="2021205" algn="l"/>
                <a:tab pos="2465070" algn="l"/>
                <a:tab pos="3796029" algn="l"/>
                <a:tab pos="5117465" algn="l"/>
                <a:tab pos="5748020" algn="l"/>
                <a:tab pos="7359650" algn="l"/>
                <a:tab pos="8313420" algn="l"/>
              </a:tabLst>
            </a:pPr>
            <a:r>
              <a:rPr sz="2100" spc="-25" dirty="0">
                <a:solidFill>
                  <a:srgbClr val="424242"/>
                </a:solidFill>
                <a:latin typeface="Trebuchet MS"/>
                <a:cs typeface="Trebuchet MS"/>
              </a:rPr>
              <a:t>Una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	</a:t>
            </a:r>
            <a:r>
              <a:rPr sz="2100" spc="-10" dirty="0">
                <a:solidFill>
                  <a:srgbClr val="424242"/>
                </a:solidFill>
                <a:latin typeface="Trebuchet MS"/>
                <a:cs typeface="Trebuchet MS"/>
              </a:rPr>
              <a:t>condición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	</a:t>
            </a:r>
            <a:r>
              <a:rPr sz="2100" spc="35" dirty="0">
                <a:solidFill>
                  <a:srgbClr val="424242"/>
                </a:solidFill>
                <a:latin typeface="Trebuchet MS"/>
                <a:cs typeface="Trebuchet MS"/>
              </a:rPr>
              <a:t>se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	</a:t>
            </a:r>
            <a:r>
              <a:rPr sz="2100" spc="-10" dirty="0">
                <a:solidFill>
                  <a:srgbClr val="424242"/>
                </a:solidFill>
                <a:latin typeface="Trebuchet MS"/>
                <a:cs typeface="Trebuchet MS"/>
              </a:rPr>
              <a:t>establece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	</a:t>
            </a:r>
            <a:r>
              <a:rPr sz="2100" spc="-10" dirty="0">
                <a:solidFill>
                  <a:srgbClr val="424242"/>
                </a:solidFill>
                <a:latin typeface="Trebuchet MS"/>
                <a:cs typeface="Trebuchet MS"/>
              </a:rPr>
              <a:t>mediante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	</a:t>
            </a:r>
            <a:r>
              <a:rPr sz="2100" spc="30" dirty="0">
                <a:solidFill>
                  <a:srgbClr val="424242"/>
                </a:solidFill>
                <a:latin typeface="Trebuchet MS"/>
                <a:cs typeface="Trebuchet MS"/>
              </a:rPr>
              <a:t>una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	</a:t>
            </a:r>
            <a:r>
              <a:rPr sz="2100" spc="-10" dirty="0">
                <a:solidFill>
                  <a:srgbClr val="424242"/>
                </a:solidFill>
                <a:latin typeface="Trebuchet MS"/>
                <a:cs typeface="Trebuchet MS"/>
              </a:rPr>
              <a:t>proposición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	</a:t>
            </a:r>
            <a:r>
              <a:rPr sz="2100" spc="-10" dirty="0">
                <a:solidFill>
                  <a:srgbClr val="424242"/>
                </a:solidFill>
                <a:latin typeface="Trebuchet MS"/>
                <a:cs typeface="Trebuchet MS"/>
              </a:rPr>
              <a:t>lógica.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	</a:t>
            </a:r>
            <a:r>
              <a:rPr sz="2100" spc="-25" dirty="0">
                <a:solidFill>
                  <a:srgbClr val="424242"/>
                </a:solidFill>
                <a:latin typeface="Trebuchet MS"/>
                <a:cs typeface="Trebuchet MS"/>
              </a:rPr>
              <a:t>La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misma</a:t>
            </a:r>
            <a:r>
              <a:rPr sz="2100" spc="-3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puede</a:t>
            </a:r>
            <a:r>
              <a:rPr sz="2100" spc="-3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tener</a:t>
            </a:r>
            <a:r>
              <a:rPr sz="2100" spc="-3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75" dirty="0">
                <a:solidFill>
                  <a:srgbClr val="424242"/>
                </a:solidFill>
                <a:latin typeface="Trebuchet MS"/>
                <a:cs typeface="Trebuchet MS"/>
              </a:rPr>
              <a:t>uno</a:t>
            </a:r>
            <a:r>
              <a:rPr sz="2100" spc="-2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de</a:t>
            </a:r>
            <a:r>
              <a:rPr sz="2100" spc="-3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90" dirty="0">
                <a:solidFill>
                  <a:srgbClr val="424242"/>
                </a:solidFill>
                <a:latin typeface="Trebuchet MS"/>
                <a:cs typeface="Trebuchet MS"/>
              </a:rPr>
              <a:t>dos</a:t>
            </a:r>
            <a:r>
              <a:rPr sz="2100" spc="-3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50" dirty="0">
                <a:solidFill>
                  <a:srgbClr val="424242"/>
                </a:solidFill>
                <a:latin typeface="Trebuchet MS"/>
                <a:cs typeface="Trebuchet MS"/>
              </a:rPr>
              <a:t>posibles</a:t>
            </a:r>
            <a:r>
              <a:rPr sz="2100" spc="-3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resultados:</a:t>
            </a:r>
            <a:r>
              <a:rPr sz="2100" spc="-3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b="1" spc="-35" dirty="0">
                <a:solidFill>
                  <a:srgbClr val="424242"/>
                </a:solidFill>
                <a:latin typeface="Trebuchet MS"/>
                <a:cs typeface="Trebuchet MS"/>
              </a:rPr>
              <a:t>verdadero </a:t>
            </a:r>
            <a:r>
              <a:rPr sz="2100" spc="100" dirty="0">
                <a:solidFill>
                  <a:srgbClr val="424242"/>
                </a:solidFill>
                <a:latin typeface="Trebuchet MS"/>
                <a:cs typeface="Trebuchet MS"/>
              </a:rPr>
              <a:t>o</a:t>
            </a:r>
            <a:r>
              <a:rPr sz="2100" spc="-3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b="1" spc="-10" dirty="0">
                <a:solidFill>
                  <a:srgbClr val="424242"/>
                </a:solidFill>
                <a:latin typeface="Trebuchet MS"/>
                <a:cs typeface="Trebuchet MS"/>
              </a:rPr>
              <a:t>falso</a:t>
            </a:r>
            <a:r>
              <a:rPr sz="2100" spc="-10" dirty="0">
                <a:solidFill>
                  <a:srgbClr val="424242"/>
                </a:solidFill>
                <a:latin typeface="Trebuchet MS"/>
                <a:cs typeface="Trebuchet MS"/>
              </a:rPr>
              <a:t>.</a:t>
            </a:r>
            <a:endParaRPr sz="21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46385" y="2030258"/>
          <a:ext cx="3907153" cy="1958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9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7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Proposición</a:t>
                      </a:r>
                      <a:r>
                        <a:rPr sz="1400" b="1" spc="-7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lógica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78740" marB="0">
                    <a:lnL w="9525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B5293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Resultado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7874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B52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Roboto"/>
                          <a:cs typeface="Roboto"/>
                        </a:rPr>
                        <a:t>N</a:t>
                      </a:r>
                      <a:r>
                        <a:rPr sz="1400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400" dirty="0">
                          <a:latin typeface="Roboto"/>
                          <a:cs typeface="Roboto"/>
                        </a:rPr>
                        <a:t>&gt;</a:t>
                      </a:r>
                      <a:r>
                        <a:rPr sz="1400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50" dirty="0">
                          <a:latin typeface="Roboto"/>
                          <a:cs typeface="Roboto"/>
                        </a:rPr>
                        <a:t>0</a:t>
                      </a:r>
                      <a:endParaRPr sz="1400" dirty="0">
                        <a:latin typeface="Roboto"/>
                        <a:cs typeface="Roboto"/>
                      </a:endParaRPr>
                    </a:p>
                  </a:txBody>
                  <a:tcPr marL="0" marR="0" marT="7874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7874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4242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Roboto"/>
                          <a:cs typeface="Roboto"/>
                        </a:rPr>
                        <a:t>N</a:t>
                      </a:r>
                      <a:r>
                        <a:rPr sz="1400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400" dirty="0">
                          <a:latin typeface="Roboto"/>
                          <a:cs typeface="Roboto"/>
                        </a:rPr>
                        <a:t>!=</a:t>
                      </a:r>
                      <a:r>
                        <a:rPr sz="1400" spc="-1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25" dirty="0">
                          <a:latin typeface="Roboto"/>
                          <a:cs typeface="Roboto"/>
                        </a:rPr>
                        <a:t>10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7874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falso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7874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4242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Roboto"/>
                          <a:cs typeface="Roboto"/>
                        </a:rPr>
                        <a:t>N</a:t>
                      </a:r>
                      <a:r>
                        <a:rPr sz="1400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400" dirty="0">
                          <a:latin typeface="Roboto"/>
                          <a:cs typeface="Roboto"/>
                        </a:rPr>
                        <a:t>==</a:t>
                      </a:r>
                      <a:r>
                        <a:rPr sz="1400" spc="-1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25" dirty="0">
                          <a:latin typeface="Roboto"/>
                          <a:cs typeface="Roboto"/>
                        </a:rPr>
                        <a:t>10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7810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7810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4242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Roboto"/>
                          <a:cs typeface="Roboto"/>
                        </a:rPr>
                        <a:t>N</a:t>
                      </a:r>
                      <a:r>
                        <a:rPr sz="1400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400" dirty="0">
                          <a:latin typeface="Roboto"/>
                          <a:cs typeface="Roboto"/>
                        </a:rPr>
                        <a:t>&lt;</a:t>
                      </a:r>
                      <a:r>
                        <a:rPr sz="1400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25" dirty="0">
                          <a:latin typeface="Roboto"/>
                          <a:cs typeface="Roboto"/>
                        </a:rPr>
                        <a:t>10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7810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falso</a:t>
                      </a:r>
                      <a:endParaRPr sz="1400" dirty="0">
                        <a:latin typeface="Roboto"/>
                        <a:cs typeface="Roboto"/>
                      </a:endParaRPr>
                    </a:p>
                  </a:txBody>
                  <a:tcPr marL="0" marR="0" marT="7810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285219" y="4124573"/>
            <a:ext cx="12395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424242"/>
                </a:solidFill>
                <a:latin typeface="Roboto"/>
                <a:cs typeface="Roboto"/>
              </a:rPr>
              <a:t>Siendo</a:t>
            </a:r>
            <a:r>
              <a:rPr sz="1100" b="1" spc="-25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1100" b="1" dirty="0">
                <a:solidFill>
                  <a:srgbClr val="424242"/>
                </a:solidFill>
                <a:latin typeface="Roboto"/>
                <a:cs typeface="Roboto"/>
              </a:rPr>
              <a:t>N</a:t>
            </a:r>
            <a:r>
              <a:rPr sz="1100" b="1" spc="-25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1100" b="1" dirty="0">
                <a:solidFill>
                  <a:srgbClr val="424242"/>
                </a:solidFill>
                <a:latin typeface="Roboto"/>
                <a:cs typeface="Roboto"/>
              </a:rPr>
              <a:t>igual</a:t>
            </a:r>
            <a:r>
              <a:rPr sz="1100" b="1" spc="-25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1100" b="1" dirty="0">
                <a:solidFill>
                  <a:srgbClr val="424242"/>
                </a:solidFill>
                <a:latin typeface="Roboto"/>
                <a:cs typeface="Roboto"/>
              </a:rPr>
              <a:t>a</a:t>
            </a:r>
            <a:r>
              <a:rPr sz="1100" b="1" spc="-25" dirty="0">
                <a:solidFill>
                  <a:srgbClr val="424242"/>
                </a:solidFill>
                <a:latin typeface="Roboto"/>
                <a:cs typeface="Roboto"/>
              </a:rPr>
              <a:t> 10</a:t>
            </a:r>
            <a:endParaRPr sz="1100">
              <a:latin typeface="Roboto"/>
              <a:cs typeface="Robo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274952" y="2340307"/>
            <a:ext cx="2715895" cy="1351915"/>
            <a:chOff x="5274952" y="2340307"/>
            <a:chExt cx="2715895" cy="1351915"/>
          </a:xfrm>
        </p:grpSpPr>
        <p:sp>
          <p:nvSpPr>
            <p:cNvPr id="7" name="object 7"/>
            <p:cNvSpPr/>
            <p:nvPr/>
          </p:nvSpPr>
          <p:spPr>
            <a:xfrm>
              <a:off x="5279714" y="2345070"/>
              <a:ext cx="2706370" cy="1342390"/>
            </a:xfrm>
            <a:custGeom>
              <a:avLst/>
              <a:gdLst/>
              <a:ahLst/>
              <a:cxnLst/>
              <a:rect l="l" t="t" r="r" b="b"/>
              <a:pathLst>
                <a:path w="2706370" h="1342389">
                  <a:moveTo>
                    <a:pt x="2482370" y="1341897"/>
                  </a:moveTo>
                  <a:lnTo>
                    <a:pt x="0" y="1341897"/>
                  </a:lnTo>
                  <a:lnTo>
                    <a:pt x="24" y="223649"/>
                  </a:lnTo>
                  <a:lnTo>
                    <a:pt x="4568" y="178576"/>
                  </a:lnTo>
                  <a:lnTo>
                    <a:pt x="17599" y="136595"/>
                  </a:lnTo>
                  <a:lnTo>
                    <a:pt x="38219" y="98605"/>
                  </a:lnTo>
                  <a:lnTo>
                    <a:pt x="65527" y="65505"/>
                  </a:lnTo>
                  <a:lnTo>
                    <a:pt x="98627" y="38196"/>
                  </a:lnTo>
                  <a:lnTo>
                    <a:pt x="136617" y="17575"/>
                  </a:lnTo>
                  <a:lnTo>
                    <a:pt x="178599" y="4543"/>
                  </a:lnTo>
                  <a:lnTo>
                    <a:pt x="223674" y="0"/>
                  </a:lnTo>
                  <a:lnTo>
                    <a:pt x="2706044" y="7"/>
                  </a:lnTo>
                  <a:lnTo>
                    <a:pt x="2706019" y="1118247"/>
                  </a:lnTo>
                  <a:lnTo>
                    <a:pt x="2701476" y="1163322"/>
                  </a:lnTo>
                  <a:lnTo>
                    <a:pt x="2688445" y="1205305"/>
                  </a:lnTo>
                  <a:lnTo>
                    <a:pt x="2667825" y="1243295"/>
                  </a:lnTo>
                  <a:lnTo>
                    <a:pt x="2640516" y="1276394"/>
                  </a:lnTo>
                  <a:lnTo>
                    <a:pt x="2607417" y="1303703"/>
                  </a:lnTo>
                  <a:lnTo>
                    <a:pt x="2569427" y="1324322"/>
                  </a:lnTo>
                  <a:lnTo>
                    <a:pt x="2527445" y="1337353"/>
                  </a:lnTo>
                  <a:lnTo>
                    <a:pt x="2482370" y="1341897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79714" y="2345070"/>
              <a:ext cx="2706370" cy="1342390"/>
            </a:xfrm>
            <a:custGeom>
              <a:avLst/>
              <a:gdLst/>
              <a:ahLst/>
              <a:cxnLst/>
              <a:rect l="l" t="t" r="r" b="b"/>
              <a:pathLst>
                <a:path w="2706370" h="1342389">
                  <a:moveTo>
                    <a:pt x="223674" y="0"/>
                  </a:moveTo>
                  <a:lnTo>
                    <a:pt x="2706019" y="0"/>
                  </a:lnTo>
                  <a:lnTo>
                    <a:pt x="2706019" y="1118247"/>
                  </a:lnTo>
                  <a:lnTo>
                    <a:pt x="2701476" y="1163322"/>
                  </a:lnTo>
                  <a:lnTo>
                    <a:pt x="2688444" y="1205304"/>
                  </a:lnTo>
                  <a:lnTo>
                    <a:pt x="2667825" y="1243295"/>
                  </a:lnTo>
                  <a:lnTo>
                    <a:pt x="2640516" y="1276394"/>
                  </a:lnTo>
                  <a:lnTo>
                    <a:pt x="2607417" y="1303703"/>
                  </a:lnTo>
                  <a:lnTo>
                    <a:pt x="2569427" y="1324322"/>
                  </a:lnTo>
                  <a:lnTo>
                    <a:pt x="2527445" y="1337353"/>
                  </a:lnTo>
                  <a:lnTo>
                    <a:pt x="2482369" y="1341897"/>
                  </a:lnTo>
                  <a:lnTo>
                    <a:pt x="24" y="1341897"/>
                  </a:lnTo>
                  <a:lnTo>
                    <a:pt x="24" y="223649"/>
                  </a:lnTo>
                  <a:lnTo>
                    <a:pt x="4568" y="178576"/>
                  </a:lnTo>
                  <a:lnTo>
                    <a:pt x="17599" y="136595"/>
                  </a:lnTo>
                  <a:lnTo>
                    <a:pt x="38219" y="98605"/>
                  </a:lnTo>
                  <a:lnTo>
                    <a:pt x="65527" y="65505"/>
                  </a:lnTo>
                  <a:lnTo>
                    <a:pt x="98627" y="38196"/>
                  </a:lnTo>
                  <a:lnTo>
                    <a:pt x="136617" y="17575"/>
                  </a:lnTo>
                  <a:lnTo>
                    <a:pt x="178599" y="4543"/>
                  </a:lnTo>
                  <a:lnTo>
                    <a:pt x="223674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418272" y="2472329"/>
            <a:ext cx="2341245" cy="110267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just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Roboto"/>
                <a:cs typeface="Roboto"/>
              </a:rPr>
              <a:t>Las</a:t>
            </a:r>
            <a:r>
              <a:rPr sz="1400" spc="-2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palabras</a:t>
            </a:r>
            <a:r>
              <a:rPr sz="1400" spc="-20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reservadas</a:t>
            </a:r>
            <a:r>
              <a:rPr sz="1400" spc="-2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para </a:t>
            </a:r>
            <a:r>
              <a:rPr sz="1400" spc="-10" dirty="0">
                <a:latin typeface="Roboto"/>
                <a:cs typeface="Roboto"/>
              </a:rPr>
              <a:t>representar</a:t>
            </a:r>
            <a:r>
              <a:rPr sz="1400" spc="-40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verdadero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y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falso </a:t>
            </a:r>
            <a:r>
              <a:rPr sz="1400" dirty="0" err="1">
                <a:latin typeface="Roboto"/>
                <a:cs typeface="Roboto"/>
              </a:rPr>
              <a:t>en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C</a:t>
            </a:r>
            <a:r>
              <a:rPr lang="es-ES" sz="1400" dirty="0">
                <a:latin typeface="Roboto"/>
                <a:cs typeface="Roboto"/>
              </a:rPr>
              <a:t>++</a:t>
            </a:r>
            <a:r>
              <a:rPr sz="1400" spc="-10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son:</a:t>
            </a:r>
            <a:endParaRPr sz="1400" dirty="0">
              <a:latin typeface="Roboto"/>
              <a:cs typeface="Roboto"/>
            </a:endParaRPr>
          </a:p>
          <a:p>
            <a:pPr marL="12700" marR="956310" algn="just">
              <a:lnSpc>
                <a:spcPts val="1650"/>
              </a:lnSpc>
            </a:pPr>
            <a:r>
              <a:rPr sz="1400" dirty="0">
                <a:latin typeface="Roboto"/>
                <a:cs typeface="Roboto"/>
              </a:rPr>
              <a:t>verdadero</a:t>
            </a:r>
            <a:r>
              <a:rPr sz="1400" spc="-45" dirty="0">
                <a:latin typeface="Roboto"/>
                <a:cs typeface="Roboto"/>
              </a:rPr>
              <a:t> </a:t>
            </a:r>
            <a:r>
              <a:rPr sz="1400" dirty="0">
                <a:latin typeface="Arial"/>
                <a:cs typeface="Arial"/>
              </a:rPr>
              <a:t>→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20" dirty="0">
                <a:latin typeface="Roboto"/>
                <a:cs typeface="Roboto"/>
              </a:rPr>
              <a:t>true </a:t>
            </a:r>
            <a:r>
              <a:rPr sz="1400" dirty="0">
                <a:latin typeface="Roboto"/>
                <a:cs typeface="Roboto"/>
              </a:rPr>
              <a:t>falso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dirty="0">
                <a:latin typeface="Arial"/>
                <a:cs typeface="Arial"/>
              </a:rPr>
              <a:t>→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10" dirty="0">
                <a:latin typeface="Roboto"/>
                <a:cs typeface="Roboto"/>
              </a:rPr>
              <a:t>false</a:t>
            </a:r>
            <a:endParaRPr sz="14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973" y="201851"/>
            <a:ext cx="41998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Decisión</a:t>
            </a:r>
            <a:r>
              <a:rPr spc="-175" dirty="0"/>
              <a:t> </a:t>
            </a:r>
            <a:r>
              <a:rPr dirty="0"/>
              <a:t>simple</a:t>
            </a:r>
            <a:r>
              <a:rPr spc="-170" dirty="0"/>
              <a:t> </a:t>
            </a:r>
            <a:r>
              <a:rPr spc="110" dirty="0"/>
              <a:t>-</a:t>
            </a:r>
            <a:r>
              <a:rPr spc="-170" dirty="0"/>
              <a:t> </a:t>
            </a:r>
            <a:r>
              <a:rPr spc="-35" dirty="0"/>
              <a:t>Ejemplo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4468" y="786554"/>
            <a:ext cx="7458075" cy="55354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454910" marR="5080" indent="-2442845">
              <a:lnSpc>
                <a:spcPct val="100699"/>
              </a:lnSpc>
              <a:spcBef>
                <a:spcPts val="85"/>
              </a:spcBef>
            </a:pPr>
            <a:r>
              <a:rPr sz="1800" i="1" dirty="0">
                <a:solidFill>
                  <a:srgbClr val="7030A0"/>
                </a:solidFill>
                <a:latin typeface="Trebuchet MS"/>
                <a:cs typeface="Trebuchet MS"/>
              </a:rPr>
              <a:t>Determinar</a:t>
            </a:r>
            <a:r>
              <a:rPr sz="1800" i="1" spc="1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7030A0"/>
                </a:solidFill>
                <a:latin typeface="Trebuchet MS"/>
                <a:cs typeface="Trebuchet MS"/>
              </a:rPr>
              <a:t>si</a:t>
            </a:r>
            <a:r>
              <a:rPr sz="1800" i="1" spc="1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1800" i="1" spc="55" dirty="0">
                <a:solidFill>
                  <a:srgbClr val="7030A0"/>
                </a:solidFill>
                <a:latin typeface="Trebuchet MS"/>
                <a:cs typeface="Trebuchet MS"/>
              </a:rPr>
              <a:t>un</a:t>
            </a:r>
            <a:r>
              <a:rPr sz="1800" i="1" spc="1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7030A0"/>
                </a:solidFill>
                <a:latin typeface="Trebuchet MS"/>
                <a:cs typeface="Trebuchet MS"/>
              </a:rPr>
              <a:t>número</a:t>
            </a:r>
            <a:r>
              <a:rPr sz="1800" i="1" spc="1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1800" i="1" spc="50" dirty="0">
                <a:solidFill>
                  <a:srgbClr val="7030A0"/>
                </a:solidFill>
                <a:latin typeface="Trebuchet MS"/>
                <a:cs typeface="Trebuchet MS"/>
              </a:rPr>
              <a:t>es</a:t>
            </a:r>
            <a:r>
              <a:rPr sz="1800" i="1" spc="1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7030A0"/>
                </a:solidFill>
                <a:latin typeface="Trebuchet MS"/>
                <a:cs typeface="Trebuchet MS"/>
              </a:rPr>
              <a:t>positivo</a:t>
            </a:r>
            <a:r>
              <a:rPr sz="1800" i="1" spc="1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1800" i="1" spc="50" dirty="0">
                <a:solidFill>
                  <a:srgbClr val="7030A0"/>
                </a:solidFill>
                <a:latin typeface="Trebuchet MS"/>
                <a:cs typeface="Trebuchet MS"/>
              </a:rPr>
              <a:t>es</a:t>
            </a:r>
            <a:r>
              <a:rPr sz="1800" i="1" spc="1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7030A0"/>
                </a:solidFill>
                <a:latin typeface="Trebuchet MS"/>
                <a:cs typeface="Trebuchet MS"/>
              </a:rPr>
              <a:t>simplemente</a:t>
            </a:r>
            <a:r>
              <a:rPr sz="1800" i="1" spc="1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7030A0"/>
                </a:solidFill>
                <a:latin typeface="Trebuchet MS"/>
                <a:cs typeface="Trebuchet MS"/>
              </a:rPr>
              <a:t>preguntar</a:t>
            </a:r>
            <a:r>
              <a:rPr sz="1800" i="1" spc="1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7030A0"/>
                </a:solidFill>
                <a:latin typeface="Trebuchet MS"/>
                <a:cs typeface="Trebuchet MS"/>
              </a:rPr>
              <a:t>si</a:t>
            </a:r>
            <a:r>
              <a:rPr sz="1800" i="1" spc="1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1800" i="1" spc="-10" dirty="0">
                <a:solidFill>
                  <a:srgbClr val="7030A0"/>
                </a:solidFill>
                <a:latin typeface="Trebuchet MS"/>
                <a:cs typeface="Trebuchet MS"/>
              </a:rPr>
              <a:t>dicho </a:t>
            </a:r>
            <a:r>
              <a:rPr sz="1800" i="1" dirty="0">
                <a:solidFill>
                  <a:srgbClr val="7030A0"/>
                </a:solidFill>
                <a:latin typeface="Trebuchet MS"/>
                <a:cs typeface="Trebuchet MS"/>
              </a:rPr>
              <a:t>número</a:t>
            </a:r>
            <a:r>
              <a:rPr sz="1800" i="1" spc="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1800" i="1" spc="50" dirty="0">
                <a:solidFill>
                  <a:srgbClr val="7030A0"/>
                </a:solidFill>
                <a:latin typeface="Trebuchet MS"/>
                <a:cs typeface="Trebuchet MS"/>
              </a:rPr>
              <a:t>es</a:t>
            </a:r>
            <a:r>
              <a:rPr sz="1800" i="1" spc="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7030A0"/>
                </a:solidFill>
                <a:latin typeface="Trebuchet MS"/>
                <a:cs typeface="Trebuchet MS"/>
              </a:rPr>
              <a:t>mayor</a:t>
            </a:r>
            <a:r>
              <a:rPr sz="1800" i="1" spc="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7030A0"/>
                </a:solidFill>
                <a:latin typeface="Trebuchet MS"/>
                <a:cs typeface="Trebuchet MS"/>
              </a:rPr>
              <a:t>a</a:t>
            </a:r>
            <a:r>
              <a:rPr sz="1800" i="1" spc="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1800" i="1" spc="-10" dirty="0">
                <a:solidFill>
                  <a:srgbClr val="7030A0"/>
                </a:solidFill>
                <a:latin typeface="Trebuchet MS"/>
                <a:cs typeface="Trebuchet MS"/>
              </a:rPr>
              <a:t>cero.</a:t>
            </a:r>
            <a:endParaRPr sz="1800" i="1" dirty="0">
              <a:solidFill>
                <a:srgbClr val="7030A0"/>
              </a:solidFill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0514" y="1885796"/>
            <a:ext cx="3168650" cy="1308100"/>
          </a:xfrm>
          <a:prstGeom prst="rect">
            <a:avLst/>
          </a:prstGeom>
          <a:solidFill>
            <a:srgbClr val="F7F7F7"/>
          </a:solidFill>
          <a:ln w="9524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80"/>
              </a:spcBef>
            </a:pPr>
            <a:r>
              <a:rPr sz="1700" dirty="0">
                <a:solidFill>
                  <a:srgbClr val="0085B3"/>
                </a:solidFill>
                <a:latin typeface="IBM 3270"/>
                <a:cs typeface="IBM 3270"/>
              </a:rPr>
              <a:t>cin</a:t>
            </a:r>
            <a:r>
              <a:rPr sz="1700" spc="50" dirty="0">
                <a:solidFill>
                  <a:srgbClr val="0085B3"/>
                </a:solidFill>
                <a:latin typeface="IBM 3270"/>
                <a:cs typeface="IBM 3270"/>
              </a:rPr>
              <a:t> </a:t>
            </a:r>
            <a:r>
              <a:rPr sz="1700" dirty="0">
                <a:solidFill>
                  <a:srgbClr val="333333"/>
                </a:solidFill>
                <a:latin typeface="IBM 3270"/>
                <a:cs typeface="IBM 3270"/>
              </a:rPr>
              <a:t>&gt;&gt;</a:t>
            </a:r>
            <a:r>
              <a:rPr sz="1700" spc="5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700" spc="-20" dirty="0">
                <a:solidFill>
                  <a:srgbClr val="333333"/>
                </a:solidFill>
                <a:latin typeface="IBM 3270"/>
                <a:cs typeface="IBM 3270"/>
              </a:rPr>
              <a:t>nro;</a:t>
            </a:r>
            <a:endParaRPr sz="1700" dirty="0">
              <a:latin typeface="IBM 3270"/>
              <a:cs typeface="IBM 3270"/>
            </a:endParaRPr>
          </a:p>
          <a:p>
            <a:pPr marL="57150">
              <a:lnSpc>
                <a:spcPct val="100000"/>
              </a:lnSpc>
              <a:spcBef>
                <a:spcPts val="285"/>
              </a:spcBef>
            </a:pPr>
            <a:r>
              <a:rPr sz="1700" b="1" spc="360" dirty="0">
                <a:solidFill>
                  <a:srgbClr val="333333"/>
                </a:solidFill>
                <a:latin typeface="Trebuchet MS"/>
                <a:cs typeface="Trebuchet MS"/>
              </a:rPr>
              <a:t>if</a:t>
            </a:r>
            <a:r>
              <a:rPr sz="1700" b="1" spc="4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333333"/>
                </a:solidFill>
                <a:latin typeface="IBM 3270"/>
                <a:cs typeface="IBM 3270"/>
              </a:rPr>
              <a:t>(nro</a:t>
            </a:r>
            <a:r>
              <a:rPr sz="1700" spc="35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700" dirty="0">
                <a:solidFill>
                  <a:srgbClr val="333333"/>
                </a:solidFill>
                <a:latin typeface="IBM 3270"/>
                <a:cs typeface="IBM 3270"/>
              </a:rPr>
              <a:t>&gt;</a:t>
            </a:r>
            <a:r>
              <a:rPr sz="1700" spc="45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700" spc="-25" dirty="0">
                <a:solidFill>
                  <a:srgbClr val="008080"/>
                </a:solidFill>
                <a:latin typeface="IBM 3270"/>
                <a:cs typeface="IBM 3270"/>
              </a:rPr>
              <a:t>0</a:t>
            </a:r>
            <a:r>
              <a:rPr sz="1700" spc="-25" dirty="0">
                <a:solidFill>
                  <a:srgbClr val="333333"/>
                </a:solidFill>
                <a:latin typeface="IBM 3270"/>
                <a:cs typeface="IBM 3270"/>
              </a:rPr>
              <a:t>){</a:t>
            </a:r>
            <a:endParaRPr sz="1700" dirty="0">
              <a:latin typeface="IBM 3270"/>
              <a:cs typeface="IBM 3270"/>
            </a:endParaRPr>
          </a:p>
          <a:p>
            <a:pPr marL="294005">
              <a:lnSpc>
                <a:spcPct val="100000"/>
              </a:lnSpc>
              <a:spcBef>
                <a:spcPts val="285"/>
              </a:spcBef>
            </a:pPr>
            <a:r>
              <a:rPr sz="1700" dirty="0">
                <a:solidFill>
                  <a:srgbClr val="0085B3"/>
                </a:solidFill>
                <a:latin typeface="IBM 3270"/>
                <a:cs typeface="IBM 3270"/>
              </a:rPr>
              <a:t>cout</a:t>
            </a:r>
            <a:r>
              <a:rPr sz="1700" spc="55" dirty="0">
                <a:solidFill>
                  <a:srgbClr val="0085B3"/>
                </a:solidFill>
                <a:latin typeface="IBM 3270"/>
                <a:cs typeface="IBM 3270"/>
              </a:rPr>
              <a:t> </a:t>
            </a:r>
            <a:r>
              <a:rPr sz="1700" dirty="0">
                <a:solidFill>
                  <a:srgbClr val="333333"/>
                </a:solidFill>
                <a:latin typeface="IBM 3270"/>
                <a:cs typeface="IBM 3270"/>
              </a:rPr>
              <a:t>&lt;&lt;</a:t>
            </a:r>
            <a:r>
              <a:rPr sz="1700" spc="6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700" dirty="0">
                <a:solidFill>
                  <a:srgbClr val="DD1144"/>
                </a:solidFill>
                <a:latin typeface="IBM 3270"/>
                <a:cs typeface="IBM 3270"/>
              </a:rPr>
              <a:t>"Es</a:t>
            </a:r>
            <a:r>
              <a:rPr sz="1700" spc="55" dirty="0">
                <a:solidFill>
                  <a:srgbClr val="DD1144"/>
                </a:solidFill>
                <a:latin typeface="IBM 3270"/>
                <a:cs typeface="IBM 3270"/>
              </a:rPr>
              <a:t> </a:t>
            </a:r>
            <a:r>
              <a:rPr sz="1700" spc="-10" dirty="0">
                <a:solidFill>
                  <a:srgbClr val="DD1144"/>
                </a:solidFill>
                <a:latin typeface="IBM 3270"/>
                <a:cs typeface="IBM 3270"/>
              </a:rPr>
              <a:t>positivo"</a:t>
            </a:r>
            <a:r>
              <a:rPr sz="1700" spc="-10" dirty="0">
                <a:solidFill>
                  <a:srgbClr val="333333"/>
                </a:solidFill>
                <a:latin typeface="IBM 3270"/>
                <a:cs typeface="IBM 3270"/>
              </a:rPr>
              <a:t>;</a:t>
            </a:r>
            <a:endParaRPr sz="1700" dirty="0">
              <a:latin typeface="IBM 3270"/>
              <a:cs typeface="IBM 3270"/>
            </a:endParaRPr>
          </a:p>
          <a:p>
            <a:pPr marL="57150">
              <a:lnSpc>
                <a:spcPct val="100000"/>
              </a:lnSpc>
              <a:spcBef>
                <a:spcPts val="285"/>
              </a:spcBef>
            </a:pPr>
            <a:r>
              <a:rPr sz="1700" spc="-50" dirty="0">
                <a:solidFill>
                  <a:srgbClr val="333333"/>
                </a:solidFill>
                <a:latin typeface="IBM 3270"/>
                <a:cs typeface="IBM 3270"/>
              </a:rPr>
              <a:t>}</a:t>
            </a:r>
            <a:endParaRPr sz="1700" dirty="0">
              <a:latin typeface="IBM 3270"/>
              <a:cs typeface="IBM 327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10174" y="3841481"/>
            <a:ext cx="6273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424242"/>
                </a:solidFill>
                <a:latin typeface="Roboto"/>
                <a:cs typeface="Roboto"/>
              </a:rPr>
              <a:t>Diagrama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55567" y="3261333"/>
            <a:ext cx="7486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424242"/>
                </a:solidFill>
                <a:latin typeface="Roboto"/>
                <a:cs typeface="Roboto"/>
              </a:rPr>
              <a:t>Código</a:t>
            </a:r>
            <a:r>
              <a:rPr sz="1100" b="1" spc="-7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1100" b="1" spc="-25" dirty="0">
                <a:solidFill>
                  <a:srgbClr val="424242"/>
                </a:solidFill>
                <a:latin typeface="Roboto"/>
                <a:cs typeface="Roboto"/>
              </a:rPr>
              <a:t>C++</a:t>
            </a:r>
            <a:endParaRPr sz="1100">
              <a:latin typeface="Roboto"/>
              <a:cs typeface="Roboto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199" y="1737771"/>
            <a:ext cx="3351593" cy="20362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973" y="201851"/>
            <a:ext cx="41998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Decisión</a:t>
            </a:r>
            <a:r>
              <a:rPr spc="-175" dirty="0"/>
              <a:t> </a:t>
            </a:r>
            <a:r>
              <a:rPr dirty="0"/>
              <a:t>simple</a:t>
            </a:r>
            <a:r>
              <a:rPr spc="-170" dirty="0"/>
              <a:t> </a:t>
            </a:r>
            <a:r>
              <a:rPr spc="110" dirty="0"/>
              <a:t>-</a:t>
            </a:r>
            <a:r>
              <a:rPr spc="-170" dirty="0"/>
              <a:t> </a:t>
            </a:r>
            <a:r>
              <a:rPr spc="-35" dirty="0"/>
              <a:t>Ejemplo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8433" y="786554"/>
            <a:ext cx="8018780" cy="55354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24865" marR="5080" indent="-812800">
              <a:lnSpc>
                <a:spcPct val="100699"/>
              </a:lnSpc>
              <a:spcBef>
                <a:spcPts val="85"/>
              </a:spcBef>
            </a:pPr>
            <a:r>
              <a:rPr i="1" dirty="0">
                <a:solidFill>
                  <a:srgbClr val="7030A0"/>
                </a:solidFill>
                <a:latin typeface="Trebuchet MS"/>
              </a:rPr>
              <a:t>Determinar si un número es positivo, negativo o cero requiere de más de una estructura de decisión. Éstas puedan anidarse sin problemas.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20514" y="1792221"/>
            <a:ext cx="3168650" cy="2870200"/>
          </a:xfrm>
          <a:prstGeom prst="rect">
            <a:avLst/>
          </a:prstGeom>
          <a:solidFill>
            <a:srgbClr val="F7F7F7"/>
          </a:solidFill>
          <a:ln w="9524">
            <a:solidFill>
              <a:srgbClr val="00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95"/>
              </a:spcBef>
            </a:pPr>
            <a:r>
              <a:rPr sz="1300" dirty="0">
                <a:solidFill>
                  <a:srgbClr val="0085B3"/>
                </a:solidFill>
                <a:latin typeface="IBM 3270"/>
                <a:cs typeface="IBM 3270"/>
              </a:rPr>
              <a:t>cin</a:t>
            </a:r>
            <a:r>
              <a:rPr sz="1300" spc="35" dirty="0">
                <a:solidFill>
                  <a:srgbClr val="0085B3"/>
                </a:solidFill>
                <a:latin typeface="IBM 3270"/>
                <a:cs typeface="IBM 3270"/>
              </a:rPr>
              <a:t> </a:t>
            </a:r>
            <a:r>
              <a:rPr sz="1300" dirty="0">
                <a:solidFill>
                  <a:srgbClr val="333333"/>
                </a:solidFill>
                <a:latin typeface="IBM 3270"/>
                <a:cs typeface="IBM 3270"/>
              </a:rPr>
              <a:t>&gt;&gt;</a:t>
            </a:r>
            <a:r>
              <a:rPr sz="1300" spc="4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300" spc="-20" dirty="0">
                <a:solidFill>
                  <a:srgbClr val="333333"/>
                </a:solidFill>
                <a:latin typeface="IBM 3270"/>
                <a:cs typeface="IBM 3270"/>
              </a:rPr>
              <a:t>nro;</a:t>
            </a:r>
            <a:endParaRPr sz="1300">
              <a:latin typeface="IBM 3270"/>
              <a:cs typeface="IBM 3270"/>
            </a:endParaRPr>
          </a:p>
          <a:p>
            <a:pPr marL="57150">
              <a:lnSpc>
                <a:spcPct val="100000"/>
              </a:lnSpc>
              <a:spcBef>
                <a:spcPts val="240"/>
              </a:spcBef>
            </a:pPr>
            <a:r>
              <a:rPr sz="1300" b="1" spc="275" dirty="0">
                <a:solidFill>
                  <a:srgbClr val="333333"/>
                </a:solidFill>
                <a:latin typeface="Trebuchet MS"/>
                <a:cs typeface="Trebuchet MS"/>
              </a:rPr>
              <a:t>if</a:t>
            </a:r>
            <a:r>
              <a:rPr sz="1300" b="1" spc="3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IBM 3270"/>
                <a:cs typeface="IBM 3270"/>
              </a:rPr>
              <a:t>(nro</a:t>
            </a:r>
            <a:r>
              <a:rPr sz="1300" spc="3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300" dirty="0">
                <a:solidFill>
                  <a:srgbClr val="333333"/>
                </a:solidFill>
                <a:latin typeface="IBM 3270"/>
                <a:cs typeface="IBM 3270"/>
              </a:rPr>
              <a:t>&gt;</a:t>
            </a:r>
            <a:r>
              <a:rPr sz="1300" spc="35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300" spc="-25" dirty="0">
                <a:solidFill>
                  <a:srgbClr val="008080"/>
                </a:solidFill>
                <a:latin typeface="IBM 3270"/>
                <a:cs typeface="IBM 3270"/>
              </a:rPr>
              <a:t>0</a:t>
            </a:r>
            <a:r>
              <a:rPr sz="1300" spc="-25" dirty="0">
                <a:solidFill>
                  <a:srgbClr val="333333"/>
                </a:solidFill>
                <a:latin typeface="IBM 3270"/>
                <a:cs typeface="IBM 3270"/>
              </a:rPr>
              <a:t>){</a:t>
            </a:r>
            <a:endParaRPr sz="1300">
              <a:latin typeface="IBM 3270"/>
              <a:cs typeface="IBM 3270"/>
            </a:endParaRPr>
          </a:p>
          <a:p>
            <a:pPr marL="238125">
              <a:lnSpc>
                <a:spcPct val="100000"/>
              </a:lnSpc>
              <a:spcBef>
                <a:spcPts val="240"/>
              </a:spcBef>
            </a:pPr>
            <a:r>
              <a:rPr sz="1300" dirty="0">
                <a:solidFill>
                  <a:srgbClr val="0085B3"/>
                </a:solidFill>
                <a:latin typeface="IBM 3270"/>
                <a:cs typeface="IBM 3270"/>
              </a:rPr>
              <a:t>cout</a:t>
            </a:r>
            <a:r>
              <a:rPr sz="1300" spc="40" dirty="0">
                <a:solidFill>
                  <a:srgbClr val="0085B3"/>
                </a:solidFill>
                <a:latin typeface="IBM 3270"/>
                <a:cs typeface="IBM 3270"/>
              </a:rPr>
              <a:t> </a:t>
            </a:r>
            <a:r>
              <a:rPr sz="1300" dirty="0">
                <a:solidFill>
                  <a:srgbClr val="333333"/>
                </a:solidFill>
                <a:latin typeface="IBM 3270"/>
                <a:cs typeface="IBM 3270"/>
              </a:rPr>
              <a:t>&lt;&lt;</a:t>
            </a:r>
            <a:r>
              <a:rPr sz="1300" spc="4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300" dirty="0">
                <a:solidFill>
                  <a:srgbClr val="DD1144"/>
                </a:solidFill>
                <a:latin typeface="IBM 3270"/>
                <a:cs typeface="IBM 3270"/>
              </a:rPr>
              <a:t>"Es</a:t>
            </a:r>
            <a:r>
              <a:rPr sz="1300" spc="45" dirty="0">
                <a:solidFill>
                  <a:srgbClr val="DD1144"/>
                </a:solidFill>
                <a:latin typeface="IBM 3270"/>
                <a:cs typeface="IBM 3270"/>
              </a:rPr>
              <a:t> </a:t>
            </a:r>
            <a:r>
              <a:rPr sz="1300" spc="-10" dirty="0">
                <a:solidFill>
                  <a:srgbClr val="DD1144"/>
                </a:solidFill>
                <a:latin typeface="IBM 3270"/>
                <a:cs typeface="IBM 3270"/>
              </a:rPr>
              <a:t>positivo"</a:t>
            </a:r>
            <a:r>
              <a:rPr sz="1300" spc="-10" dirty="0">
                <a:solidFill>
                  <a:srgbClr val="333333"/>
                </a:solidFill>
                <a:latin typeface="IBM 3270"/>
                <a:cs typeface="IBM 3270"/>
              </a:rPr>
              <a:t>;</a:t>
            </a:r>
            <a:endParaRPr sz="1300">
              <a:latin typeface="IBM 3270"/>
              <a:cs typeface="IBM 3270"/>
            </a:endParaRPr>
          </a:p>
          <a:p>
            <a:pPr marL="57150">
              <a:lnSpc>
                <a:spcPct val="100000"/>
              </a:lnSpc>
              <a:spcBef>
                <a:spcPts val="240"/>
              </a:spcBef>
            </a:pPr>
            <a:r>
              <a:rPr sz="1300" spc="-50" dirty="0">
                <a:solidFill>
                  <a:srgbClr val="333333"/>
                </a:solidFill>
                <a:latin typeface="IBM 3270"/>
                <a:cs typeface="IBM 3270"/>
              </a:rPr>
              <a:t>}</a:t>
            </a:r>
            <a:endParaRPr sz="1300">
              <a:latin typeface="IBM 3270"/>
              <a:cs typeface="IBM 3270"/>
            </a:endParaRPr>
          </a:p>
          <a:p>
            <a:pPr marL="57150">
              <a:lnSpc>
                <a:spcPct val="100000"/>
              </a:lnSpc>
              <a:spcBef>
                <a:spcPts val="240"/>
              </a:spcBef>
            </a:pPr>
            <a:r>
              <a:rPr sz="1300" b="1" spc="65" dirty="0">
                <a:solidFill>
                  <a:srgbClr val="333333"/>
                </a:solidFill>
                <a:latin typeface="Trebuchet MS"/>
                <a:cs typeface="Trebuchet MS"/>
              </a:rPr>
              <a:t>else</a:t>
            </a:r>
            <a:r>
              <a:rPr sz="1300" spc="65" dirty="0">
                <a:solidFill>
                  <a:srgbClr val="333333"/>
                </a:solidFill>
                <a:latin typeface="IBM 3270"/>
                <a:cs typeface="IBM 3270"/>
              </a:rPr>
              <a:t>{</a:t>
            </a:r>
            <a:endParaRPr sz="1300">
              <a:latin typeface="IBM 3270"/>
              <a:cs typeface="IBM 3270"/>
            </a:endParaRPr>
          </a:p>
          <a:p>
            <a:pPr marL="238125">
              <a:lnSpc>
                <a:spcPct val="100000"/>
              </a:lnSpc>
              <a:spcBef>
                <a:spcPts val="240"/>
              </a:spcBef>
            </a:pPr>
            <a:r>
              <a:rPr sz="1300" b="1" spc="275" dirty="0">
                <a:solidFill>
                  <a:srgbClr val="333333"/>
                </a:solidFill>
                <a:latin typeface="Trebuchet MS"/>
                <a:cs typeface="Trebuchet MS"/>
              </a:rPr>
              <a:t>if</a:t>
            </a:r>
            <a:r>
              <a:rPr sz="1300" b="1" spc="3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IBM 3270"/>
                <a:cs typeface="IBM 3270"/>
              </a:rPr>
              <a:t>(nro</a:t>
            </a:r>
            <a:r>
              <a:rPr sz="1300" spc="35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300" dirty="0">
                <a:solidFill>
                  <a:srgbClr val="333333"/>
                </a:solidFill>
                <a:latin typeface="IBM 3270"/>
                <a:cs typeface="IBM 3270"/>
              </a:rPr>
              <a:t>==</a:t>
            </a:r>
            <a:r>
              <a:rPr sz="1300" spc="35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300" spc="-25" dirty="0">
                <a:solidFill>
                  <a:srgbClr val="008080"/>
                </a:solidFill>
                <a:latin typeface="IBM 3270"/>
                <a:cs typeface="IBM 3270"/>
              </a:rPr>
              <a:t>0</a:t>
            </a:r>
            <a:r>
              <a:rPr sz="1300" spc="-25" dirty="0">
                <a:solidFill>
                  <a:srgbClr val="333333"/>
                </a:solidFill>
                <a:latin typeface="IBM 3270"/>
                <a:cs typeface="IBM 3270"/>
              </a:rPr>
              <a:t>){</a:t>
            </a:r>
            <a:endParaRPr sz="1300">
              <a:latin typeface="IBM 3270"/>
              <a:cs typeface="IBM 3270"/>
            </a:endParaRPr>
          </a:p>
          <a:p>
            <a:pPr marL="419734">
              <a:lnSpc>
                <a:spcPct val="100000"/>
              </a:lnSpc>
              <a:spcBef>
                <a:spcPts val="240"/>
              </a:spcBef>
            </a:pPr>
            <a:r>
              <a:rPr sz="1300" dirty="0">
                <a:solidFill>
                  <a:srgbClr val="0085B3"/>
                </a:solidFill>
                <a:latin typeface="IBM 3270"/>
                <a:cs typeface="IBM 3270"/>
              </a:rPr>
              <a:t>cout</a:t>
            </a:r>
            <a:r>
              <a:rPr sz="1300" spc="40" dirty="0">
                <a:solidFill>
                  <a:srgbClr val="0085B3"/>
                </a:solidFill>
                <a:latin typeface="IBM 3270"/>
                <a:cs typeface="IBM 3270"/>
              </a:rPr>
              <a:t> </a:t>
            </a:r>
            <a:r>
              <a:rPr sz="1300" dirty="0">
                <a:solidFill>
                  <a:srgbClr val="333333"/>
                </a:solidFill>
                <a:latin typeface="IBM 3270"/>
                <a:cs typeface="IBM 3270"/>
              </a:rPr>
              <a:t>&lt;&lt;</a:t>
            </a:r>
            <a:r>
              <a:rPr sz="1300" spc="4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300" dirty="0">
                <a:solidFill>
                  <a:srgbClr val="DD1144"/>
                </a:solidFill>
                <a:latin typeface="IBM 3270"/>
                <a:cs typeface="IBM 3270"/>
              </a:rPr>
              <a:t>"Es</a:t>
            </a:r>
            <a:r>
              <a:rPr sz="1300" spc="45" dirty="0">
                <a:solidFill>
                  <a:srgbClr val="DD1144"/>
                </a:solidFill>
                <a:latin typeface="IBM 3270"/>
                <a:cs typeface="IBM 3270"/>
              </a:rPr>
              <a:t> </a:t>
            </a:r>
            <a:r>
              <a:rPr sz="1300" spc="-10" dirty="0">
                <a:solidFill>
                  <a:srgbClr val="DD1144"/>
                </a:solidFill>
                <a:latin typeface="IBM 3270"/>
                <a:cs typeface="IBM 3270"/>
              </a:rPr>
              <a:t>cero"</a:t>
            </a:r>
            <a:r>
              <a:rPr sz="1300" spc="-10" dirty="0">
                <a:solidFill>
                  <a:srgbClr val="333333"/>
                </a:solidFill>
                <a:latin typeface="IBM 3270"/>
                <a:cs typeface="IBM 3270"/>
              </a:rPr>
              <a:t>;</a:t>
            </a:r>
            <a:endParaRPr sz="1300">
              <a:latin typeface="IBM 3270"/>
              <a:cs typeface="IBM 3270"/>
            </a:endParaRPr>
          </a:p>
          <a:p>
            <a:pPr marL="238125">
              <a:lnSpc>
                <a:spcPct val="100000"/>
              </a:lnSpc>
              <a:spcBef>
                <a:spcPts val="240"/>
              </a:spcBef>
            </a:pPr>
            <a:r>
              <a:rPr sz="1300" spc="-50" dirty="0">
                <a:solidFill>
                  <a:srgbClr val="333333"/>
                </a:solidFill>
                <a:latin typeface="IBM 3270"/>
                <a:cs typeface="IBM 3270"/>
              </a:rPr>
              <a:t>}</a:t>
            </a:r>
            <a:endParaRPr sz="1300">
              <a:latin typeface="IBM 3270"/>
              <a:cs typeface="IBM 3270"/>
            </a:endParaRPr>
          </a:p>
          <a:p>
            <a:pPr marL="238125">
              <a:lnSpc>
                <a:spcPct val="100000"/>
              </a:lnSpc>
              <a:spcBef>
                <a:spcPts val="240"/>
              </a:spcBef>
            </a:pPr>
            <a:r>
              <a:rPr sz="1300" b="1" spc="65" dirty="0">
                <a:solidFill>
                  <a:srgbClr val="333333"/>
                </a:solidFill>
                <a:latin typeface="Trebuchet MS"/>
                <a:cs typeface="Trebuchet MS"/>
              </a:rPr>
              <a:t>else</a:t>
            </a:r>
            <a:r>
              <a:rPr sz="1300" spc="65" dirty="0">
                <a:solidFill>
                  <a:srgbClr val="333333"/>
                </a:solidFill>
                <a:latin typeface="IBM 3270"/>
                <a:cs typeface="IBM 3270"/>
              </a:rPr>
              <a:t>{</a:t>
            </a:r>
            <a:endParaRPr sz="1300">
              <a:latin typeface="IBM 3270"/>
              <a:cs typeface="IBM 3270"/>
            </a:endParaRPr>
          </a:p>
          <a:p>
            <a:pPr marL="419734">
              <a:lnSpc>
                <a:spcPct val="100000"/>
              </a:lnSpc>
              <a:spcBef>
                <a:spcPts val="240"/>
              </a:spcBef>
            </a:pPr>
            <a:r>
              <a:rPr sz="1300" dirty="0">
                <a:solidFill>
                  <a:srgbClr val="0085B3"/>
                </a:solidFill>
                <a:latin typeface="IBM 3270"/>
                <a:cs typeface="IBM 3270"/>
              </a:rPr>
              <a:t>cout</a:t>
            </a:r>
            <a:r>
              <a:rPr sz="1300" spc="40" dirty="0">
                <a:solidFill>
                  <a:srgbClr val="0085B3"/>
                </a:solidFill>
                <a:latin typeface="IBM 3270"/>
                <a:cs typeface="IBM 3270"/>
              </a:rPr>
              <a:t> </a:t>
            </a:r>
            <a:r>
              <a:rPr sz="1300" dirty="0">
                <a:solidFill>
                  <a:srgbClr val="333333"/>
                </a:solidFill>
                <a:latin typeface="IBM 3270"/>
                <a:cs typeface="IBM 3270"/>
              </a:rPr>
              <a:t>&lt;&lt;</a:t>
            </a:r>
            <a:r>
              <a:rPr sz="1300" spc="4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300" dirty="0">
                <a:solidFill>
                  <a:srgbClr val="DD1144"/>
                </a:solidFill>
                <a:latin typeface="IBM 3270"/>
                <a:cs typeface="IBM 3270"/>
              </a:rPr>
              <a:t>"Es</a:t>
            </a:r>
            <a:r>
              <a:rPr sz="1300" spc="45" dirty="0">
                <a:solidFill>
                  <a:srgbClr val="DD1144"/>
                </a:solidFill>
                <a:latin typeface="IBM 3270"/>
                <a:cs typeface="IBM 3270"/>
              </a:rPr>
              <a:t> </a:t>
            </a:r>
            <a:r>
              <a:rPr sz="1300" spc="-10" dirty="0">
                <a:solidFill>
                  <a:srgbClr val="DD1144"/>
                </a:solidFill>
                <a:latin typeface="IBM 3270"/>
                <a:cs typeface="IBM 3270"/>
              </a:rPr>
              <a:t>negativo"</a:t>
            </a:r>
            <a:r>
              <a:rPr sz="1300" spc="-10" dirty="0">
                <a:solidFill>
                  <a:srgbClr val="333333"/>
                </a:solidFill>
                <a:latin typeface="IBM 3270"/>
                <a:cs typeface="IBM 3270"/>
              </a:rPr>
              <a:t>;</a:t>
            </a:r>
            <a:endParaRPr sz="1300">
              <a:latin typeface="IBM 3270"/>
              <a:cs typeface="IBM 3270"/>
            </a:endParaRPr>
          </a:p>
          <a:p>
            <a:pPr marL="238125">
              <a:lnSpc>
                <a:spcPct val="100000"/>
              </a:lnSpc>
              <a:spcBef>
                <a:spcPts val="240"/>
              </a:spcBef>
            </a:pPr>
            <a:r>
              <a:rPr sz="1300" spc="-50" dirty="0">
                <a:solidFill>
                  <a:srgbClr val="333333"/>
                </a:solidFill>
                <a:latin typeface="IBM 3270"/>
                <a:cs typeface="IBM 3270"/>
              </a:rPr>
              <a:t>}</a:t>
            </a:r>
            <a:endParaRPr sz="1300">
              <a:latin typeface="IBM 3270"/>
              <a:cs typeface="IBM 3270"/>
            </a:endParaRPr>
          </a:p>
          <a:p>
            <a:pPr marL="57150">
              <a:lnSpc>
                <a:spcPct val="100000"/>
              </a:lnSpc>
              <a:spcBef>
                <a:spcPts val="240"/>
              </a:spcBef>
            </a:pPr>
            <a:r>
              <a:rPr sz="1300" spc="-50" dirty="0">
                <a:solidFill>
                  <a:srgbClr val="333333"/>
                </a:solidFill>
                <a:latin typeface="IBM 3270"/>
                <a:cs typeface="IBM 3270"/>
              </a:rPr>
              <a:t>}</a:t>
            </a:r>
            <a:endParaRPr sz="1300">
              <a:latin typeface="IBM 3270"/>
              <a:cs typeface="IBM 327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6627" y="4729848"/>
            <a:ext cx="6273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424242"/>
                </a:solidFill>
                <a:latin typeface="Roboto"/>
                <a:cs typeface="Roboto"/>
              </a:rPr>
              <a:t>Diagrama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8797" y="4729848"/>
            <a:ext cx="7486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424242"/>
                </a:solidFill>
                <a:latin typeface="Roboto"/>
                <a:cs typeface="Roboto"/>
              </a:rPr>
              <a:t>Código</a:t>
            </a:r>
            <a:r>
              <a:rPr sz="1100" b="1" spc="-7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1100" b="1" spc="-25" dirty="0">
                <a:solidFill>
                  <a:srgbClr val="424242"/>
                </a:solidFill>
                <a:latin typeface="Roboto"/>
                <a:cs typeface="Roboto"/>
              </a:rPr>
              <a:t>C++</a:t>
            </a:r>
            <a:endParaRPr sz="1100">
              <a:latin typeface="Roboto"/>
              <a:cs typeface="Roboto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99" y="1667671"/>
            <a:ext cx="4915740" cy="28228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Operadores</a:t>
            </a:r>
            <a:r>
              <a:rPr spc="-114" dirty="0"/>
              <a:t> </a:t>
            </a:r>
            <a:r>
              <a:rPr spc="-10" dirty="0"/>
              <a:t>lógicos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224" y="785030"/>
            <a:ext cx="8164830" cy="6692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0"/>
              </a:spcBef>
            </a:pPr>
            <a:r>
              <a:rPr sz="2100" spc="95" dirty="0">
                <a:solidFill>
                  <a:srgbClr val="424242"/>
                </a:solidFill>
                <a:latin typeface="Trebuchet MS"/>
                <a:cs typeface="Trebuchet MS"/>
              </a:rPr>
              <a:t>Nos</a:t>
            </a:r>
            <a:r>
              <a:rPr sz="2100" spc="-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permiten</a:t>
            </a:r>
            <a:r>
              <a:rPr sz="2100" spc="-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-20" dirty="0">
                <a:solidFill>
                  <a:srgbClr val="424242"/>
                </a:solidFill>
                <a:latin typeface="Trebuchet MS"/>
                <a:cs typeface="Trebuchet MS"/>
              </a:rPr>
              <a:t>realizar</a:t>
            </a:r>
            <a:r>
              <a:rPr sz="2100" spc="-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60" dirty="0">
                <a:solidFill>
                  <a:srgbClr val="424242"/>
                </a:solidFill>
                <a:latin typeface="Trebuchet MS"/>
                <a:cs typeface="Trebuchet MS"/>
              </a:rPr>
              <a:t>más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 de</a:t>
            </a:r>
            <a:r>
              <a:rPr sz="2100" spc="-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55" dirty="0">
                <a:solidFill>
                  <a:srgbClr val="424242"/>
                </a:solidFill>
                <a:latin typeface="Trebuchet MS"/>
                <a:cs typeface="Trebuchet MS"/>
              </a:rPr>
              <a:t>una</a:t>
            </a:r>
            <a:r>
              <a:rPr sz="2100" spc="-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proposición lógica</a:t>
            </a:r>
            <a:r>
              <a:rPr sz="2100" spc="-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en</a:t>
            </a:r>
            <a:r>
              <a:rPr sz="2100" spc="-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55" dirty="0">
                <a:solidFill>
                  <a:srgbClr val="424242"/>
                </a:solidFill>
                <a:latin typeface="Trebuchet MS"/>
                <a:cs typeface="Trebuchet MS"/>
              </a:rPr>
              <a:t>una</a:t>
            </a:r>
            <a:r>
              <a:rPr sz="2100" spc="-2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24242"/>
                </a:solidFill>
                <a:latin typeface="Trebuchet MS"/>
                <a:cs typeface="Trebuchet MS"/>
              </a:rPr>
              <a:t>misma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estructura</a:t>
            </a:r>
            <a:r>
              <a:rPr sz="2100" spc="-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de</a:t>
            </a:r>
            <a:r>
              <a:rPr sz="2100" spc="-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decisión.</a:t>
            </a:r>
            <a:r>
              <a:rPr sz="2100" spc="-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Los</a:t>
            </a:r>
            <a:r>
              <a:rPr sz="2100" spc="-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60" dirty="0">
                <a:solidFill>
                  <a:srgbClr val="424242"/>
                </a:solidFill>
                <a:latin typeface="Trebuchet MS"/>
                <a:cs typeface="Trebuchet MS"/>
              </a:rPr>
              <a:t>más</a:t>
            </a:r>
            <a:r>
              <a:rPr sz="210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45" dirty="0">
                <a:solidFill>
                  <a:srgbClr val="424242"/>
                </a:solidFill>
                <a:latin typeface="Trebuchet MS"/>
                <a:cs typeface="Trebuchet MS"/>
              </a:rPr>
              <a:t>comunes</a:t>
            </a:r>
            <a:r>
              <a:rPr sz="2100" spc="-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son:</a:t>
            </a:r>
            <a:r>
              <a:rPr sz="2100" spc="-5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424242"/>
                </a:solidFill>
                <a:latin typeface="Trebuchet MS"/>
                <a:cs typeface="Trebuchet MS"/>
              </a:rPr>
              <a:t>and</a:t>
            </a:r>
            <a:r>
              <a:rPr sz="2100" b="1" spc="-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y</a:t>
            </a:r>
            <a:r>
              <a:rPr sz="2100" spc="-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b="1" spc="-25" dirty="0">
                <a:solidFill>
                  <a:srgbClr val="424242"/>
                </a:solidFill>
                <a:latin typeface="Trebuchet MS"/>
                <a:cs typeface="Trebuchet MS"/>
              </a:rPr>
              <a:t>or</a:t>
            </a:r>
            <a:r>
              <a:rPr sz="2100" spc="-25" dirty="0">
                <a:solidFill>
                  <a:srgbClr val="424242"/>
                </a:solidFill>
                <a:latin typeface="Trebuchet MS"/>
                <a:cs typeface="Trebuchet MS"/>
              </a:rPr>
              <a:t>.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2986" y="1773084"/>
            <a:ext cx="266700" cy="815340"/>
            <a:chOff x="412986" y="1773084"/>
            <a:chExt cx="266700" cy="815340"/>
          </a:xfrm>
        </p:grpSpPr>
        <p:sp>
          <p:nvSpPr>
            <p:cNvPr id="5" name="object 5"/>
            <p:cNvSpPr/>
            <p:nvPr/>
          </p:nvSpPr>
          <p:spPr>
            <a:xfrm>
              <a:off x="417749" y="1777846"/>
              <a:ext cx="257175" cy="805815"/>
            </a:xfrm>
            <a:custGeom>
              <a:avLst/>
              <a:gdLst/>
              <a:ahLst/>
              <a:cxnLst/>
              <a:rect l="l" t="t" r="r" b="b"/>
              <a:pathLst>
                <a:path w="257175" h="805814">
                  <a:moveTo>
                    <a:pt x="257099" y="805198"/>
                  </a:moveTo>
                  <a:lnTo>
                    <a:pt x="0" y="805198"/>
                  </a:lnTo>
                  <a:lnTo>
                    <a:pt x="0" y="0"/>
                  </a:lnTo>
                  <a:lnTo>
                    <a:pt x="257099" y="0"/>
                  </a:lnTo>
                  <a:lnTo>
                    <a:pt x="257099" y="805198"/>
                  </a:lnTo>
                  <a:close/>
                </a:path>
              </a:pathLst>
            </a:custGeom>
            <a:solidFill>
              <a:srgbClr val="0B52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7749" y="1777846"/>
              <a:ext cx="257175" cy="805815"/>
            </a:xfrm>
            <a:custGeom>
              <a:avLst/>
              <a:gdLst/>
              <a:ahLst/>
              <a:cxnLst/>
              <a:rect l="l" t="t" r="r" b="b"/>
              <a:pathLst>
                <a:path w="257175" h="805814">
                  <a:moveTo>
                    <a:pt x="0" y="0"/>
                  </a:moveTo>
                  <a:lnTo>
                    <a:pt x="257099" y="0"/>
                  </a:lnTo>
                  <a:lnTo>
                    <a:pt x="257099" y="805198"/>
                  </a:lnTo>
                  <a:lnTo>
                    <a:pt x="0" y="805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B52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92673" y="1765528"/>
            <a:ext cx="5170805" cy="86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rebuchet MS"/>
                <a:cs typeface="Trebuchet MS"/>
              </a:rPr>
              <a:t>Operador</a:t>
            </a:r>
            <a:r>
              <a:rPr sz="1800" b="1" spc="-75" dirty="0">
                <a:latin typeface="Trebuchet MS"/>
                <a:cs typeface="Trebuchet MS"/>
              </a:rPr>
              <a:t> </a:t>
            </a:r>
            <a:r>
              <a:rPr sz="1800" b="1" spc="-25" dirty="0">
                <a:latin typeface="Trebuchet MS"/>
                <a:cs typeface="Trebuchet MS"/>
              </a:rPr>
              <a:t>AND</a:t>
            </a:r>
            <a:endParaRPr sz="1800">
              <a:latin typeface="Trebuchet MS"/>
              <a:cs typeface="Trebuchet MS"/>
            </a:endParaRPr>
          </a:p>
          <a:p>
            <a:pPr marL="124460" marR="5080">
              <a:lnSpc>
                <a:spcPts val="1650"/>
              </a:lnSpc>
              <a:spcBef>
                <a:spcPts val="1190"/>
              </a:spcBef>
            </a:pPr>
            <a:r>
              <a:rPr sz="1400" dirty="0">
                <a:latin typeface="Roboto"/>
                <a:cs typeface="Roboto"/>
              </a:rPr>
              <a:t>-</a:t>
            </a:r>
            <a:r>
              <a:rPr sz="1400" spc="-4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Exige</a:t>
            </a:r>
            <a:r>
              <a:rPr sz="1400" spc="-40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que</a:t>
            </a:r>
            <a:r>
              <a:rPr sz="1400" spc="-40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todas</a:t>
            </a:r>
            <a:r>
              <a:rPr sz="1400" spc="-4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las</a:t>
            </a:r>
            <a:r>
              <a:rPr sz="1400" spc="-40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proposiciones</a:t>
            </a:r>
            <a:r>
              <a:rPr sz="1400" spc="-40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sean</a:t>
            </a:r>
            <a:r>
              <a:rPr sz="1400" spc="-40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verdaderas</a:t>
            </a:r>
            <a:r>
              <a:rPr sz="1400" spc="-4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para</a:t>
            </a:r>
            <a:r>
              <a:rPr sz="1400" spc="-40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que</a:t>
            </a:r>
            <a:r>
              <a:rPr sz="1400" spc="-40" dirty="0">
                <a:latin typeface="Roboto"/>
                <a:cs typeface="Roboto"/>
              </a:rPr>
              <a:t> </a:t>
            </a:r>
            <a:r>
              <a:rPr sz="1400" spc="-25" dirty="0">
                <a:latin typeface="Roboto"/>
                <a:cs typeface="Roboto"/>
              </a:rPr>
              <a:t>el </a:t>
            </a:r>
            <a:r>
              <a:rPr sz="1400" spc="-10" dirty="0">
                <a:latin typeface="Roboto"/>
                <a:cs typeface="Roboto"/>
              </a:rPr>
              <a:t>resultado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de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la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condición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sea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verdadero.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2986" y="2839881"/>
            <a:ext cx="266700" cy="815340"/>
            <a:chOff x="412986" y="2839881"/>
            <a:chExt cx="266700" cy="815340"/>
          </a:xfrm>
        </p:grpSpPr>
        <p:sp>
          <p:nvSpPr>
            <p:cNvPr id="9" name="object 9"/>
            <p:cNvSpPr/>
            <p:nvPr/>
          </p:nvSpPr>
          <p:spPr>
            <a:xfrm>
              <a:off x="417749" y="2844644"/>
              <a:ext cx="257175" cy="805815"/>
            </a:xfrm>
            <a:custGeom>
              <a:avLst/>
              <a:gdLst/>
              <a:ahLst/>
              <a:cxnLst/>
              <a:rect l="l" t="t" r="r" b="b"/>
              <a:pathLst>
                <a:path w="257175" h="805814">
                  <a:moveTo>
                    <a:pt x="257099" y="805198"/>
                  </a:moveTo>
                  <a:lnTo>
                    <a:pt x="0" y="805198"/>
                  </a:lnTo>
                  <a:lnTo>
                    <a:pt x="0" y="0"/>
                  </a:lnTo>
                  <a:lnTo>
                    <a:pt x="257099" y="0"/>
                  </a:lnTo>
                  <a:lnTo>
                    <a:pt x="257099" y="805198"/>
                  </a:lnTo>
                  <a:close/>
                </a:path>
              </a:pathLst>
            </a:custGeom>
            <a:solidFill>
              <a:srgbClr val="0B52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7749" y="2844644"/>
              <a:ext cx="257175" cy="805815"/>
            </a:xfrm>
            <a:custGeom>
              <a:avLst/>
              <a:gdLst/>
              <a:ahLst/>
              <a:cxnLst/>
              <a:rect l="l" t="t" r="r" b="b"/>
              <a:pathLst>
                <a:path w="257175" h="805814">
                  <a:moveTo>
                    <a:pt x="0" y="0"/>
                  </a:moveTo>
                  <a:lnTo>
                    <a:pt x="257099" y="0"/>
                  </a:lnTo>
                  <a:lnTo>
                    <a:pt x="257099" y="805198"/>
                  </a:lnTo>
                  <a:lnTo>
                    <a:pt x="0" y="805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B52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92673" y="2832325"/>
            <a:ext cx="5304155" cy="86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rebuchet MS"/>
                <a:cs typeface="Trebuchet MS"/>
              </a:rPr>
              <a:t>Operador</a:t>
            </a:r>
            <a:r>
              <a:rPr sz="1800" b="1" spc="-75" dirty="0">
                <a:latin typeface="Trebuchet MS"/>
                <a:cs typeface="Trebuchet MS"/>
              </a:rPr>
              <a:t> </a:t>
            </a:r>
            <a:r>
              <a:rPr sz="1800" b="1" spc="-25" dirty="0">
                <a:latin typeface="Trebuchet MS"/>
                <a:cs typeface="Trebuchet MS"/>
              </a:rPr>
              <a:t>OR</a:t>
            </a:r>
            <a:endParaRPr sz="1800">
              <a:latin typeface="Trebuchet MS"/>
              <a:cs typeface="Trebuchet MS"/>
            </a:endParaRPr>
          </a:p>
          <a:p>
            <a:pPr marL="124460" marR="5080">
              <a:lnSpc>
                <a:spcPts val="1650"/>
              </a:lnSpc>
              <a:spcBef>
                <a:spcPts val="1190"/>
              </a:spcBef>
            </a:pPr>
            <a:r>
              <a:rPr sz="1400" dirty="0">
                <a:latin typeface="Roboto"/>
                <a:cs typeface="Roboto"/>
              </a:rPr>
              <a:t>-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Exige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que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alguna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de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las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proposiciones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sea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verdadera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para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que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spc="-25" dirty="0">
                <a:latin typeface="Roboto"/>
                <a:cs typeface="Roboto"/>
              </a:rPr>
              <a:t>el </a:t>
            </a:r>
            <a:r>
              <a:rPr sz="1400" spc="-10" dirty="0">
                <a:latin typeface="Roboto"/>
                <a:cs typeface="Roboto"/>
              </a:rPr>
              <a:t>resultado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de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la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condición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sea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verdadero.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80169" y="1896890"/>
            <a:ext cx="42989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900" b="1" spc="-505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</a:t>
            </a:r>
            <a:endParaRPr sz="2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80169" y="3024438"/>
            <a:ext cx="42989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900" b="1" spc="-90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endParaRPr sz="2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296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Operadores</a:t>
            </a:r>
            <a:r>
              <a:rPr spc="-165" dirty="0"/>
              <a:t> </a:t>
            </a:r>
            <a:r>
              <a:rPr dirty="0"/>
              <a:t>lógico</a:t>
            </a:r>
            <a:r>
              <a:rPr spc="-160" dirty="0"/>
              <a:t> </a:t>
            </a:r>
            <a:r>
              <a:rPr spc="-25" dirty="0"/>
              <a:t>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224" y="785030"/>
            <a:ext cx="8140700" cy="6692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0"/>
              </a:spcBef>
              <a:tabLst>
                <a:tab pos="768985" algn="l"/>
                <a:tab pos="1358900" algn="l"/>
                <a:tab pos="2163445" algn="l"/>
                <a:tab pos="2637155" algn="l"/>
                <a:tab pos="4474845" algn="l"/>
                <a:tab pos="5173345" algn="l"/>
                <a:tab pos="6644640" algn="l"/>
                <a:tab pos="7313930" algn="l"/>
                <a:tab pos="7903845" algn="l"/>
              </a:tabLst>
            </a:pPr>
            <a:r>
              <a:rPr sz="2100" spc="-10" dirty="0">
                <a:solidFill>
                  <a:srgbClr val="424242"/>
                </a:solidFill>
                <a:latin typeface="Trebuchet MS"/>
                <a:cs typeface="Trebuchet MS"/>
              </a:rPr>
              <a:t>Exige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	</a:t>
            </a:r>
            <a:r>
              <a:rPr sz="2100" spc="-25" dirty="0">
                <a:solidFill>
                  <a:srgbClr val="424242"/>
                </a:solidFill>
                <a:latin typeface="Trebuchet MS"/>
                <a:cs typeface="Trebuchet MS"/>
              </a:rPr>
              <a:t>que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	</a:t>
            </a:r>
            <a:r>
              <a:rPr sz="2100" spc="-20" dirty="0">
                <a:solidFill>
                  <a:srgbClr val="424242"/>
                </a:solidFill>
                <a:latin typeface="Trebuchet MS"/>
                <a:cs typeface="Trebuchet MS"/>
              </a:rPr>
              <a:t>todas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	</a:t>
            </a:r>
            <a:r>
              <a:rPr sz="2100" spc="-25" dirty="0">
                <a:solidFill>
                  <a:srgbClr val="424242"/>
                </a:solidFill>
                <a:latin typeface="Trebuchet MS"/>
                <a:cs typeface="Trebuchet MS"/>
              </a:rPr>
              <a:t>las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	</a:t>
            </a:r>
            <a:r>
              <a:rPr sz="2100" spc="35" dirty="0">
                <a:solidFill>
                  <a:srgbClr val="424242"/>
                </a:solidFill>
                <a:latin typeface="Trebuchet MS"/>
                <a:cs typeface="Trebuchet MS"/>
              </a:rPr>
              <a:t>proposiciones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	</a:t>
            </a:r>
            <a:r>
              <a:rPr sz="2100" spc="30" dirty="0">
                <a:solidFill>
                  <a:srgbClr val="424242"/>
                </a:solidFill>
                <a:latin typeface="Trebuchet MS"/>
                <a:cs typeface="Trebuchet MS"/>
              </a:rPr>
              <a:t>sean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	</a:t>
            </a:r>
            <a:r>
              <a:rPr sz="2100" spc="-10" dirty="0">
                <a:solidFill>
                  <a:srgbClr val="424242"/>
                </a:solidFill>
                <a:latin typeface="Trebuchet MS"/>
                <a:cs typeface="Trebuchet MS"/>
              </a:rPr>
              <a:t>verdaderas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	</a:t>
            </a:r>
            <a:r>
              <a:rPr sz="2100" spc="-20" dirty="0">
                <a:solidFill>
                  <a:srgbClr val="424242"/>
                </a:solidFill>
                <a:latin typeface="Trebuchet MS"/>
                <a:cs typeface="Trebuchet MS"/>
              </a:rPr>
              <a:t>para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	</a:t>
            </a:r>
            <a:r>
              <a:rPr sz="2100" spc="-25" dirty="0">
                <a:solidFill>
                  <a:srgbClr val="424242"/>
                </a:solidFill>
                <a:latin typeface="Trebuchet MS"/>
                <a:cs typeface="Trebuchet MS"/>
              </a:rPr>
              <a:t>que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	</a:t>
            </a:r>
            <a:r>
              <a:rPr sz="2100" spc="-25" dirty="0">
                <a:solidFill>
                  <a:srgbClr val="424242"/>
                </a:solidFill>
                <a:latin typeface="Trebuchet MS"/>
                <a:cs typeface="Trebuchet MS"/>
              </a:rPr>
              <a:t>el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resultado</a:t>
            </a:r>
            <a:r>
              <a:rPr sz="2100" spc="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de</a:t>
            </a:r>
            <a:r>
              <a:rPr sz="2100" spc="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la</a:t>
            </a:r>
            <a:r>
              <a:rPr sz="2100" spc="5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condición</a:t>
            </a:r>
            <a:r>
              <a:rPr sz="2100" spc="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sea</a:t>
            </a:r>
            <a:r>
              <a:rPr sz="2100" spc="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24242"/>
                </a:solidFill>
                <a:latin typeface="Trebuchet MS"/>
                <a:cs typeface="Trebuchet MS"/>
              </a:rPr>
              <a:t>verdadero.</a:t>
            </a:r>
            <a:endParaRPr sz="21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715618"/>
              </p:ext>
            </p:extLst>
          </p:nvPr>
        </p:nvGraphicFramePr>
        <p:xfrm>
          <a:off x="4352478" y="1976508"/>
          <a:ext cx="3766184" cy="2349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5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5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5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04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A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11760" marB="0">
                    <a:solidFill>
                      <a:srgbClr val="0B5293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B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11760" marB="0">
                    <a:solidFill>
                      <a:srgbClr val="0B5293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A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&amp;&amp;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600" spc="-5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B</a:t>
                      </a:r>
                      <a:endParaRPr sz="1600" dirty="0">
                        <a:latin typeface="Roboto"/>
                        <a:cs typeface="Roboto"/>
                      </a:endParaRPr>
                    </a:p>
                  </a:txBody>
                  <a:tcPr marL="0" marR="0" marT="111760" marB="0">
                    <a:solidFill>
                      <a:srgbClr val="0B52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47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927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600" dirty="0">
                        <a:latin typeface="Roboto"/>
                        <a:cs typeface="Roboto"/>
                      </a:endParaRPr>
                    </a:p>
                  </a:txBody>
                  <a:tcPr marL="0" marR="0" marT="927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600" dirty="0">
                        <a:latin typeface="Roboto"/>
                        <a:cs typeface="Roboto"/>
                      </a:endParaRPr>
                    </a:p>
                  </a:txBody>
                  <a:tcPr marL="0" marR="0" marT="927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falso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falso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falso</a:t>
                      </a:r>
                      <a:endParaRPr sz="1600" dirty="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600" dirty="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falso</a:t>
                      </a:r>
                      <a:endParaRPr sz="1600" dirty="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falso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falso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falso</a:t>
                      </a:r>
                      <a:endParaRPr sz="1600" dirty="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774728" y="4399731"/>
            <a:ext cx="6273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424242"/>
                </a:solidFill>
                <a:latin typeface="Roboto"/>
                <a:cs typeface="Roboto"/>
              </a:rPr>
              <a:t>Diagrama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32663" y="4399731"/>
            <a:ext cx="10166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solidFill>
                  <a:srgbClr val="424242"/>
                </a:solidFill>
                <a:latin typeface="Roboto"/>
                <a:cs typeface="Roboto"/>
              </a:rPr>
              <a:t>Tabla </a:t>
            </a:r>
            <a:r>
              <a:rPr sz="1100" b="1" dirty="0">
                <a:solidFill>
                  <a:srgbClr val="424242"/>
                </a:solidFill>
                <a:latin typeface="Roboto"/>
                <a:cs typeface="Roboto"/>
              </a:rPr>
              <a:t>de</a:t>
            </a:r>
            <a:r>
              <a:rPr sz="1100" b="1" spc="-2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1100" b="1" spc="-10" dirty="0">
                <a:solidFill>
                  <a:srgbClr val="424242"/>
                </a:solidFill>
                <a:latin typeface="Roboto"/>
                <a:cs typeface="Roboto"/>
              </a:rPr>
              <a:t>verdad</a:t>
            </a:r>
            <a:endParaRPr sz="1100">
              <a:latin typeface="Roboto"/>
              <a:cs typeface="Roboto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0061" y="1957396"/>
            <a:ext cx="3095618" cy="12287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8369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Operadores</a:t>
            </a:r>
            <a:r>
              <a:rPr spc="-165" dirty="0"/>
              <a:t> </a:t>
            </a:r>
            <a:r>
              <a:rPr dirty="0"/>
              <a:t>lógico</a:t>
            </a:r>
            <a:r>
              <a:rPr spc="-160" dirty="0"/>
              <a:t> </a:t>
            </a:r>
            <a:r>
              <a:rPr spc="-25" dirty="0"/>
              <a:t>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224" y="785030"/>
            <a:ext cx="8143875" cy="6692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0"/>
              </a:spcBef>
            </a:pP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Exige</a:t>
            </a:r>
            <a:r>
              <a:rPr sz="2100" spc="23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que</a:t>
            </a:r>
            <a:r>
              <a:rPr sz="2100" spc="24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alguna</a:t>
            </a:r>
            <a:r>
              <a:rPr sz="2100" spc="24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de</a:t>
            </a:r>
            <a:r>
              <a:rPr sz="2100" spc="24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las</a:t>
            </a:r>
            <a:r>
              <a:rPr sz="2100" spc="24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45" dirty="0">
                <a:solidFill>
                  <a:srgbClr val="424242"/>
                </a:solidFill>
                <a:latin typeface="Trebuchet MS"/>
                <a:cs typeface="Trebuchet MS"/>
              </a:rPr>
              <a:t>proposiciones</a:t>
            </a:r>
            <a:r>
              <a:rPr sz="2100" spc="24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sea</a:t>
            </a:r>
            <a:r>
              <a:rPr sz="2100" spc="24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verdadera</a:t>
            </a:r>
            <a:r>
              <a:rPr sz="2100" spc="24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para</a:t>
            </a:r>
            <a:r>
              <a:rPr sz="2100" spc="24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que</a:t>
            </a:r>
            <a:r>
              <a:rPr sz="2100" spc="24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-25" dirty="0">
                <a:solidFill>
                  <a:srgbClr val="424242"/>
                </a:solidFill>
                <a:latin typeface="Trebuchet MS"/>
                <a:cs typeface="Trebuchet MS"/>
              </a:rPr>
              <a:t>el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resultado</a:t>
            </a:r>
            <a:r>
              <a:rPr sz="2100" spc="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de</a:t>
            </a:r>
            <a:r>
              <a:rPr sz="2100" spc="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la</a:t>
            </a:r>
            <a:r>
              <a:rPr sz="2100" spc="5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condición</a:t>
            </a:r>
            <a:r>
              <a:rPr sz="2100" spc="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sea</a:t>
            </a:r>
            <a:r>
              <a:rPr sz="2100" spc="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24242"/>
                </a:solidFill>
                <a:latin typeface="Trebuchet MS"/>
                <a:cs typeface="Trebuchet MS"/>
              </a:rPr>
              <a:t>verdadero.</a:t>
            </a:r>
            <a:endParaRPr sz="21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763215"/>
              </p:ext>
            </p:extLst>
          </p:nvPr>
        </p:nvGraphicFramePr>
        <p:xfrm>
          <a:off x="4352478" y="1976508"/>
          <a:ext cx="3766184" cy="2349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5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5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5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04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A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11760" marB="0">
                    <a:solidFill>
                      <a:srgbClr val="0B5293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B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11760" marB="0">
                    <a:solidFill>
                      <a:srgbClr val="0B5293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A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lang="es-ES" sz="1600" spc="-5" dirty="0">
                          <a:solidFill>
                            <a:srgbClr val="FFFFFF"/>
                          </a:solidFill>
                          <a:latin typeface="IBM 3270"/>
                          <a:cs typeface="Roboto"/>
                        </a:rPr>
                        <a:t>|| </a:t>
                      </a:r>
                      <a:r>
                        <a:rPr sz="1600" spc="-470" dirty="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sz="1600" spc="-5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B</a:t>
                      </a:r>
                      <a:endParaRPr sz="1600" dirty="0">
                        <a:latin typeface="Roboto"/>
                        <a:cs typeface="Roboto"/>
                      </a:endParaRPr>
                    </a:p>
                  </a:txBody>
                  <a:tcPr marL="0" marR="0" marT="111760" marB="0">
                    <a:solidFill>
                      <a:srgbClr val="0B52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47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927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927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927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falso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falso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600" dirty="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falso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falso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falso</a:t>
                      </a:r>
                      <a:endParaRPr sz="1600" dirty="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774728" y="4399731"/>
            <a:ext cx="6273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424242"/>
                </a:solidFill>
                <a:latin typeface="Roboto"/>
                <a:cs typeface="Roboto"/>
              </a:rPr>
              <a:t>Diagrama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32663" y="4399731"/>
            <a:ext cx="10166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solidFill>
                  <a:srgbClr val="424242"/>
                </a:solidFill>
                <a:latin typeface="Roboto"/>
                <a:cs typeface="Roboto"/>
              </a:rPr>
              <a:t>Tabla </a:t>
            </a:r>
            <a:r>
              <a:rPr sz="1100" b="1" dirty="0">
                <a:solidFill>
                  <a:srgbClr val="424242"/>
                </a:solidFill>
                <a:latin typeface="Roboto"/>
                <a:cs typeface="Roboto"/>
              </a:rPr>
              <a:t>de</a:t>
            </a:r>
            <a:r>
              <a:rPr sz="1100" b="1" spc="-2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1100" b="1" spc="-10" dirty="0">
                <a:solidFill>
                  <a:srgbClr val="424242"/>
                </a:solidFill>
                <a:latin typeface="Roboto"/>
                <a:cs typeface="Roboto"/>
              </a:rPr>
              <a:t>verdad</a:t>
            </a:r>
            <a:endParaRPr sz="1100">
              <a:latin typeface="Roboto"/>
              <a:cs typeface="Roboto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236" y="1961045"/>
            <a:ext cx="3190856" cy="12287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Operadores</a:t>
            </a:r>
            <a:r>
              <a:rPr spc="-170" dirty="0"/>
              <a:t> </a:t>
            </a:r>
            <a:r>
              <a:rPr dirty="0"/>
              <a:t>lógico</a:t>
            </a:r>
            <a:r>
              <a:rPr spc="-165" dirty="0"/>
              <a:t> </a:t>
            </a:r>
            <a:r>
              <a:rPr spc="-60" dirty="0"/>
              <a:t>AND</a:t>
            </a:r>
            <a:r>
              <a:rPr spc="-165" dirty="0"/>
              <a:t> </a:t>
            </a:r>
            <a:r>
              <a:rPr spc="110" dirty="0"/>
              <a:t>-</a:t>
            </a:r>
            <a:r>
              <a:rPr spc="-165" dirty="0"/>
              <a:t> </a:t>
            </a:r>
            <a:r>
              <a:rPr spc="-25" dirty="0"/>
              <a:t>Ejemplo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4563" y="730679"/>
            <a:ext cx="8100695" cy="56637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195955" marR="5080" indent="-3183890" algn="ctr">
              <a:lnSpc>
                <a:spcPct val="100699"/>
              </a:lnSpc>
              <a:spcBef>
                <a:spcPts val="85"/>
              </a:spcBef>
            </a:pPr>
            <a:r>
              <a:rPr i="1" dirty="0">
                <a:solidFill>
                  <a:srgbClr val="7030A0"/>
                </a:solidFill>
                <a:latin typeface="Trebuchet MS"/>
              </a:rPr>
              <a:t>Para </a:t>
            </a:r>
            <a:r>
              <a:rPr i="1" dirty="0" err="1">
                <a:solidFill>
                  <a:srgbClr val="7030A0"/>
                </a:solidFill>
                <a:latin typeface="Trebuchet MS"/>
              </a:rPr>
              <a:t>considerar</a:t>
            </a:r>
            <a:r>
              <a:rPr i="1" dirty="0">
                <a:solidFill>
                  <a:srgbClr val="7030A0"/>
                </a:solidFill>
                <a:latin typeface="Trebuchet MS"/>
              </a:rPr>
              <a:t> </a:t>
            </a:r>
            <a:r>
              <a:rPr i="1" dirty="0" err="1">
                <a:solidFill>
                  <a:srgbClr val="7030A0"/>
                </a:solidFill>
                <a:latin typeface="Trebuchet MS"/>
              </a:rPr>
              <a:t>sospecha</a:t>
            </a:r>
            <a:r>
              <a:rPr i="1" dirty="0">
                <a:solidFill>
                  <a:srgbClr val="7030A0"/>
                </a:solidFill>
                <a:latin typeface="Trebuchet MS"/>
              </a:rPr>
              <a:t> de </a:t>
            </a:r>
            <a:r>
              <a:rPr lang="es-ES" i="1" dirty="0" err="1">
                <a:solidFill>
                  <a:srgbClr val="7030A0"/>
                </a:solidFill>
                <a:latin typeface="Trebuchet MS"/>
              </a:rPr>
              <a:t>Gripre</a:t>
            </a:r>
            <a:r>
              <a:rPr i="1" dirty="0">
                <a:solidFill>
                  <a:srgbClr val="7030A0"/>
                </a:solidFill>
                <a:latin typeface="Trebuchet MS"/>
              </a:rPr>
              <a:t> es </a:t>
            </a:r>
            <a:r>
              <a:rPr i="1" dirty="0" err="1">
                <a:solidFill>
                  <a:srgbClr val="7030A0"/>
                </a:solidFill>
                <a:latin typeface="Trebuchet MS"/>
              </a:rPr>
              <a:t>necesario</a:t>
            </a:r>
            <a:endParaRPr lang="es-ES" i="1" dirty="0">
              <a:solidFill>
                <a:srgbClr val="7030A0"/>
              </a:solidFill>
              <a:latin typeface="Trebuchet MS"/>
            </a:endParaRPr>
          </a:p>
          <a:p>
            <a:pPr marL="3195955" marR="5080" indent="-3183890" algn="ctr">
              <a:lnSpc>
                <a:spcPct val="100699"/>
              </a:lnSpc>
              <a:spcBef>
                <a:spcPts val="85"/>
              </a:spcBef>
            </a:pPr>
            <a:r>
              <a:rPr i="1" dirty="0" err="1">
                <a:solidFill>
                  <a:srgbClr val="7030A0"/>
                </a:solidFill>
                <a:latin typeface="Trebuchet MS"/>
              </a:rPr>
              <a:t>tener</a:t>
            </a:r>
            <a:r>
              <a:rPr i="1" dirty="0">
                <a:solidFill>
                  <a:srgbClr val="7030A0"/>
                </a:solidFill>
                <a:latin typeface="Trebuchet MS"/>
              </a:rPr>
              <a:t> </a:t>
            </a:r>
            <a:r>
              <a:rPr i="1" dirty="0" err="1">
                <a:solidFill>
                  <a:srgbClr val="7030A0"/>
                </a:solidFill>
                <a:latin typeface="Trebuchet MS"/>
              </a:rPr>
              <a:t>temperatura</a:t>
            </a:r>
            <a:r>
              <a:rPr i="1" dirty="0">
                <a:solidFill>
                  <a:srgbClr val="7030A0"/>
                </a:solidFill>
                <a:latin typeface="Trebuchet MS"/>
              </a:rPr>
              <a:t> </a:t>
            </a:r>
            <a:r>
              <a:rPr lang="es-ES" i="1" dirty="0">
                <a:solidFill>
                  <a:srgbClr val="7030A0"/>
                </a:solidFill>
                <a:latin typeface="Trebuchet MS"/>
              </a:rPr>
              <a:t>mayor</a:t>
            </a:r>
            <a:r>
              <a:rPr i="1" dirty="0">
                <a:solidFill>
                  <a:srgbClr val="7030A0"/>
                </a:solidFill>
                <a:latin typeface="Trebuchet MS"/>
              </a:rPr>
              <a:t> 37.5</a:t>
            </a:r>
            <a:r>
              <a:rPr lang="es-ES" i="1" dirty="0">
                <a:solidFill>
                  <a:srgbClr val="7030A0"/>
                </a:solidFill>
                <a:latin typeface="Trebuchet MS"/>
              </a:rPr>
              <a:t> °C</a:t>
            </a:r>
            <a:r>
              <a:rPr i="1" dirty="0">
                <a:solidFill>
                  <a:srgbClr val="7030A0"/>
                </a:solidFill>
                <a:latin typeface="Trebuchet MS"/>
              </a:rPr>
              <a:t> y dolor de cabeza.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3999" y="1561271"/>
            <a:ext cx="3107055" cy="2556341"/>
          </a:xfrm>
          <a:prstGeom prst="rect">
            <a:avLst/>
          </a:prstGeom>
          <a:solidFill>
            <a:srgbClr val="F7F7F7"/>
          </a:solidFill>
          <a:ln w="9524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56515" marR="1870075">
              <a:lnSpc>
                <a:spcPct val="116100"/>
              </a:lnSpc>
              <a:spcBef>
                <a:spcPts val="120"/>
              </a:spcBef>
            </a:pPr>
            <a:r>
              <a:rPr sz="1400" b="1" spc="155" dirty="0">
                <a:solidFill>
                  <a:srgbClr val="333333"/>
                </a:solidFill>
                <a:latin typeface="Trebuchet MS"/>
                <a:cs typeface="Trebuchet MS"/>
              </a:rPr>
              <a:t>float</a:t>
            </a:r>
            <a:r>
              <a:rPr sz="1400" b="1" spc="36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IBM 3270"/>
                <a:cs typeface="IBM 3270"/>
              </a:rPr>
              <a:t>temp; </a:t>
            </a:r>
            <a:r>
              <a:rPr sz="1400" b="1" dirty="0">
                <a:solidFill>
                  <a:srgbClr val="333333"/>
                </a:solidFill>
                <a:latin typeface="Trebuchet MS"/>
                <a:cs typeface="Trebuchet MS"/>
              </a:rPr>
              <a:t>char</a:t>
            </a:r>
            <a:r>
              <a:rPr sz="1400" b="1" spc="40" dirty="0">
                <a:solidFill>
                  <a:srgbClr val="333333"/>
                </a:solidFill>
                <a:latin typeface="Trebuchet MS"/>
                <a:cs typeface="Trebuchet MS"/>
              </a:rPr>
              <a:t>  </a:t>
            </a:r>
            <a:r>
              <a:rPr sz="1400" spc="-25" dirty="0">
                <a:solidFill>
                  <a:srgbClr val="333333"/>
                </a:solidFill>
                <a:latin typeface="IBM 3270"/>
                <a:cs typeface="IBM 3270"/>
              </a:rPr>
              <a:t>dc;</a:t>
            </a:r>
            <a:r>
              <a:rPr sz="1400" spc="50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endParaRPr lang="es-ES" sz="1400" spc="500" dirty="0">
              <a:solidFill>
                <a:srgbClr val="333333"/>
              </a:solidFill>
              <a:latin typeface="IBM 3270"/>
              <a:cs typeface="IBM 3270"/>
            </a:endParaRPr>
          </a:p>
          <a:p>
            <a:pPr marL="56515" marR="1870075">
              <a:lnSpc>
                <a:spcPct val="116100"/>
              </a:lnSpc>
              <a:spcBef>
                <a:spcPts val="120"/>
              </a:spcBef>
            </a:pPr>
            <a:r>
              <a:rPr sz="1400" dirty="0" err="1">
                <a:solidFill>
                  <a:srgbClr val="0085B3"/>
                </a:solidFill>
                <a:latin typeface="IBM 3270"/>
                <a:cs typeface="IBM 3270"/>
              </a:rPr>
              <a:t>cin</a:t>
            </a:r>
            <a:r>
              <a:rPr sz="1400" spc="40" dirty="0">
                <a:solidFill>
                  <a:srgbClr val="0085B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&gt;&gt;</a:t>
            </a:r>
            <a:r>
              <a:rPr sz="1400" spc="4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IBM 3270"/>
                <a:cs typeface="IBM 3270"/>
              </a:rPr>
              <a:t>temp;</a:t>
            </a:r>
            <a:endParaRPr lang="es-ES" sz="1400" spc="-10" dirty="0">
              <a:solidFill>
                <a:srgbClr val="333333"/>
              </a:solidFill>
              <a:latin typeface="IBM 3270"/>
              <a:cs typeface="IBM 3270"/>
            </a:endParaRPr>
          </a:p>
          <a:p>
            <a:pPr marL="56515" marR="1870075">
              <a:lnSpc>
                <a:spcPct val="116100"/>
              </a:lnSpc>
              <a:spcBef>
                <a:spcPts val="120"/>
              </a:spcBef>
            </a:pPr>
            <a:r>
              <a:rPr sz="1400" dirty="0" err="1">
                <a:solidFill>
                  <a:srgbClr val="0085B3"/>
                </a:solidFill>
                <a:latin typeface="IBM 3270"/>
                <a:cs typeface="IBM 3270"/>
              </a:rPr>
              <a:t>cin</a:t>
            </a:r>
            <a:r>
              <a:rPr sz="1400" spc="40" dirty="0">
                <a:solidFill>
                  <a:srgbClr val="0085B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&gt;&gt;</a:t>
            </a:r>
            <a:r>
              <a:rPr sz="1400" spc="4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spc="-25" dirty="0">
                <a:solidFill>
                  <a:srgbClr val="333333"/>
                </a:solidFill>
                <a:latin typeface="IBM 3270"/>
                <a:cs typeface="IBM 3270"/>
              </a:rPr>
              <a:t>dc;</a:t>
            </a:r>
            <a:endParaRPr sz="1400" dirty="0">
              <a:latin typeface="IBM 3270"/>
              <a:cs typeface="IBM 3270"/>
            </a:endParaRPr>
          </a:p>
          <a:p>
            <a:pPr marL="252095" marR="111760" indent="-195580">
              <a:lnSpc>
                <a:spcPct val="116100"/>
              </a:lnSpc>
            </a:pPr>
            <a:r>
              <a:rPr sz="1400" b="1" spc="300" dirty="0">
                <a:solidFill>
                  <a:srgbClr val="333333"/>
                </a:solidFill>
                <a:latin typeface="Trebuchet MS"/>
                <a:cs typeface="Trebuchet MS"/>
              </a:rPr>
              <a:t>if</a:t>
            </a:r>
            <a:r>
              <a:rPr sz="1400" b="1" spc="37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(temp</a:t>
            </a:r>
            <a:r>
              <a:rPr sz="1400" spc="4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&gt;</a:t>
            </a:r>
            <a:r>
              <a:rPr sz="1400" spc="4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008080"/>
                </a:solidFill>
                <a:latin typeface="IBM 3270"/>
                <a:cs typeface="IBM 3270"/>
              </a:rPr>
              <a:t>37.5</a:t>
            </a:r>
            <a:r>
              <a:rPr sz="1400" spc="40" dirty="0">
                <a:solidFill>
                  <a:srgbClr val="008080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&amp;&amp;</a:t>
            </a:r>
            <a:r>
              <a:rPr sz="1400" spc="35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dc</a:t>
            </a:r>
            <a:r>
              <a:rPr sz="1400" spc="4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==</a:t>
            </a:r>
            <a:r>
              <a:rPr sz="1400" spc="45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spc="-20" dirty="0">
                <a:solidFill>
                  <a:srgbClr val="DD1144"/>
                </a:solidFill>
                <a:latin typeface="IBM 3270"/>
                <a:cs typeface="IBM 3270"/>
              </a:rPr>
              <a:t>'S'</a:t>
            </a:r>
            <a:r>
              <a:rPr sz="1400" spc="-20" dirty="0">
                <a:solidFill>
                  <a:srgbClr val="333333"/>
                </a:solidFill>
                <a:latin typeface="IBM 3270"/>
                <a:cs typeface="IBM 3270"/>
              </a:rPr>
              <a:t>)</a:t>
            </a:r>
            <a:r>
              <a:rPr lang="es-ES" sz="1400" spc="-2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spc="-20" dirty="0">
                <a:solidFill>
                  <a:srgbClr val="333333"/>
                </a:solidFill>
                <a:latin typeface="IBM 3270"/>
                <a:cs typeface="IBM 3270"/>
              </a:rPr>
              <a:t>{</a:t>
            </a:r>
            <a:endParaRPr lang="es-ES" sz="1400" spc="-20" dirty="0">
              <a:solidFill>
                <a:srgbClr val="333333"/>
              </a:solidFill>
              <a:latin typeface="IBM 3270"/>
              <a:cs typeface="IBM 3270"/>
            </a:endParaRPr>
          </a:p>
          <a:p>
            <a:pPr marL="252095" marR="111760" indent="-195580">
              <a:lnSpc>
                <a:spcPct val="116100"/>
              </a:lnSpc>
            </a:pPr>
            <a:r>
              <a:rPr lang="es-ES" sz="1400" spc="-20" dirty="0">
                <a:solidFill>
                  <a:srgbClr val="333333"/>
                </a:solidFill>
                <a:latin typeface="IBM 3270"/>
                <a:cs typeface="IBM 3270"/>
              </a:rPr>
              <a:t>	</a:t>
            </a:r>
            <a:r>
              <a:rPr sz="1400" dirty="0" err="1">
                <a:solidFill>
                  <a:srgbClr val="0085B3"/>
                </a:solidFill>
                <a:latin typeface="IBM 3270"/>
                <a:cs typeface="IBM 3270"/>
              </a:rPr>
              <a:t>cout</a:t>
            </a:r>
            <a:r>
              <a:rPr sz="1400" spc="60" dirty="0">
                <a:solidFill>
                  <a:srgbClr val="0085B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&lt;&lt;</a:t>
            </a:r>
            <a:r>
              <a:rPr sz="1400" spc="6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DD1144"/>
                </a:solidFill>
                <a:latin typeface="IBM 3270"/>
                <a:cs typeface="IBM 3270"/>
              </a:rPr>
              <a:t>"</a:t>
            </a:r>
            <a:r>
              <a:rPr sz="1400" dirty="0" err="1">
                <a:solidFill>
                  <a:srgbClr val="DD1144"/>
                </a:solidFill>
                <a:latin typeface="IBM 3270"/>
                <a:cs typeface="IBM 3270"/>
              </a:rPr>
              <a:t>Posible</a:t>
            </a:r>
            <a:r>
              <a:rPr sz="1400" spc="65" dirty="0">
                <a:solidFill>
                  <a:srgbClr val="DD1144"/>
                </a:solidFill>
                <a:latin typeface="IBM 3270"/>
                <a:cs typeface="IBM 3270"/>
              </a:rPr>
              <a:t> </a:t>
            </a:r>
            <a:r>
              <a:rPr lang="es-ES" sz="1400" spc="-10" dirty="0">
                <a:solidFill>
                  <a:srgbClr val="DD1144"/>
                </a:solidFill>
                <a:latin typeface="IBM 3270"/>
                <a:cs typeface="IBM 3270"/>
              </a:rPr>
              <a:t>Gripe</a:t>
            </a:r>
            <a:r>
              <a:rPr sz="1400" spc="-10" dirty="0">
                <a:solidFill>
                  <a:srgbClr val="DD1144"/>
                </a:solidFill>
                <a:latin typeface="IBM 3270"/>
                <a:cs typeface="IBM 3270"/>
              </a:rPr>
              <a:t>"</a:t>
            </a:r>
            <a:r>
              <a:rPr sz="1400" spc="-10" dirty="0">
                <a:solidFill>
                  <a:srgbClr val="333333"/>
                </a:solidFill>
                <a:latin typeface="IBM 3270"/>
                <a:cs typeface="IBM 3270"/>
              </a:rPr>
              <a:t>;</a:t>
            </a:r>
            <a:endParaRPr sz="1400" dirty="0">
              <a:latin typeface="IBM 3270"/>
              <a:cs typeface="IBM 3270"/>
            </a:endParaRPr>
          </a:p>
          <a:p>
            <a:pPr marL="56515">
              <a:lnSpc>
                <a:spcPct val="100000"/>
              </a:lnSpc>
              <a:spcBef>
                <a:spcPts val="270"/>
              </a:spcBef>
            </a:pPr>
            <a:r>
              <a:rPr sz="1400" spc="-50" dirty="0">
                <a:solidFill>
                  <a:srgbClr val="333333"/>
                </a:solidFill>
                <a:latin typeface="IBM 3270"/>
                <a:cs typeface="IBM 3270"/>
              </a:rPr>
              <a:t>}</a:t>
            </a:r>
            <a:endParaRPr sz="1400" dirty="0">
              <a:latin typeface="IBM 3270"/>
              <a:cs typeface="IBM 3270"/>
            </a:endParaRPr>
          </a:p>
          <a:p>
            <a:pPr marL="56515">
              <a:lnSpc>
                <a:spcPct val="100000"/>
              </a:lnSpc>
              <a:spcBef>
                <a:spcPts val="270"/>
              </a:spcBef>
            </a:pPr>
            <a:r>
              <a:rPr sz="1400" b="1" spc="75" dirty="0">
                <a:solidFill>
                  <a:srgbClr val="333333"/>
                </a:solidFill>
                <a:latin typeface="Trebuchet MS"/>
                <a:cs typeface="Trebuchet MS"/>
              </a:rPr>
              <a:t>else</a:t>
            </a:r>
            <a:r>
              <a:rPr sz="1400" spc="75" dirty="0">
                <a:solidFill>
                  <a:srgbClr val="333333"/>
                </a:solidFill>
                <a:latin typeface="IBM 3270"/>
                <a:cs typeface="IBM 3270"/>
              </a:rPr>
              <a:t>{</a:t>
            </a:r>
            <a:endParaRPr sz="1400" dirty="0">
              <a:latin typeface="IBM 3270"/>
              <a:cs typeface="IBM 3270"/>
            </a:endParaRPr>
          </a:p>
          <a:p>
            <a:pPr marL="154305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0085B3"/>
                </a:solidFill>
                <a:latin typeface="IBM 3270"/>
                <a:cs typeface="IBM 3270"/>
              </a:rPr>
              <a:t>cout</a:t>
            </a:r>
            <a:r>
              <a:rPr sz="1400" spc="50" dirty="0">
                <a:solidFill>
                  <a:srgbClr val="0085B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&lt;&lt;</a:t>
            </a:r>
            <a:r>
              <a:rPr sz="1400" spc="5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DD1144"/>
                </a:solidFill>
                <a:latin typeface="IBM 3270"/>
                <a:cs typeface="IBM 3270"/>
              </a:rPr>
              <a:t>"</a:t>
            </a:r>
            <a:r>
              <a:rPr lang="es-ES" sz="1400" dirty="0">
                <a:solidFill>
                  <a:srgbClr val="DD1144"/>
                </a:solidFill>
                <a:latin typeface="IBM 3270"/>
                <a:cs typeface="IBM 3270"/>
              </a:rPr>
              <a:t>Sin gripe”</a:t>
            </a:r>
            <a:r>
              <a:rPr lang="es-ES" sz="1400" dirty="0">
                <a:solidFill>
                  <a:schemeClr val="tx1"/>
                </a:solidFill>
                <a:latin typeface="IBM 3270"/>
                <a:cs typeface="IBM 3270"/>
              </a:rPr>
              <a:t>;</a:t>
            </a:r>
            <a:endParaRPr sz="1400" dirty="0">
              <a:solidFill>
                <a:schemeClr val="tx1"/>
              </a:solidFill>
              <a:latin typeface="IBM 3270"/>
              <a:cs typeface="IBM 3270"/>
            </a:endParaRPr>
          </a:p>
          <a:p>
            <a:pPr marL="56515">
              <a:lnSpc>
                <a:spcPct val="100000"/>
              </a:lnSpc>
              <a:spcBef>
                <a:spcPts val="270"/>
              </a:spcBef>
            </a:pPr>
            <a:r>
              <a:rPr sz="1400" spc="-50" dirty="0">
                <a:solidFill>
                  <a:srgbClr val="333333"/>
                </a:solidFill>
                <a:latin typeface="IBM 3270"/>
                <a:cs typeface="IBM 3270"/>
              </a:rPr>
              <a:t>}</a:t>
            </a:r>
            <a:endParaRPr sz="1400" dirty="0">
              <a:latin typeface="IBM 3270"/>
              <a:cs typeface="IBM 3270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352478" y="1554009"/>
          <a:ext cx="4352925" cy="2692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0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9944">
                <a:tc gridSpan="3">
                  <a:txBody>
                    <a:bodyPr/>
                    <a:lstStyle/>
                    <a:p>
                      <a:pPr marL="3159760">
                        <a:lnSpc>
                          <a:spcPts val="1664"/>
                        </a:lnSpc>
                        <a:spcBef>
                          <a:spcPts val="73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temp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&gt;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37.5</a:t>
                      </a:r>
                      <a:endParaRPr sz="1400">
                        <a:latin typeface="Roboto"/>
                        <a:cs typeface="Roboto"/>
                      </a:endParaRPr>
                    </a:p>
                    <a:p>
                      <a:pPr marL="3305175" marR="396240" indent="-3048000">
                        <a:lnSpc>
                          <a:spcPts val="1650"/>
                        </a:lnSpc>
                        <a:spcBef>
                          <a:spcPts val="65"/>
                        </a:spcBef>
                        <a:tabLst>
                          <a:tab pos="1854200" algn="l"/>
                          <a:tab pos="3516629" algn="l"/>
                        </a:tabLst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temp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&gt;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37.5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	dc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==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'S'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		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&amp;&amp;</a:t>
                      </a:r>
                      <a:r>
                        <a:rPr sz="1400" spc="5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dc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==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'S'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93345" marB="0">
                    <a:solidFill>
                      <a:srgbClr val="0B52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47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123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123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123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falso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falso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falso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falso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falso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falso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falso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613239" y="4399731"/>
            <a:ext cx="7486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424242"/>
                </a:solidFill>
                <a:latin typeface="Roboto"/>
                <a:cs typeface="Roboto"/>
              </a:rPr>
              <a:t>Código</a:t>
            </a:r>
            <a:r>
              <a:rPr sz="1100" b="1" spc="-7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1100" b="1" spc="-25" dirty="0">
                <a:solidFill>
                  <a:srgbClr val="424242"/>
                </a:solidFill>
                <a:latin typeface="Roboto"/>
                <a:cs typeface="Roboto"/>
              </a:rPr>
              <a:t>C++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25738" y="4320426"/>
            <a:ext cx="10166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solidFill>
                  <a:srgbClr val="424242"/>
                </a:solidFill>
                <a:latin typeface="Roboto"/>
                <a:cs typeface="Roboto"/>
              </a:rPr>
              <a:t>Tabla </a:t>
            </a:r>
            <a:r>
              <a:rPr sz="1100" b="1" dirty="0">
                <a:solidFill>
                  <a:srgbClr val="424242"/>
                </a:solidFill>
                <a:latin typeface="Roboto"/>
                <a:cs typeface="Roboto"/>
              </a:rPr>
              <a:t>de</a:t>
            </a:r>
            <a:r>
              <a:rPr sz="1100" b="1" spc="-2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1100" b="1" spc="-10" dirty="0">
                <a:solidFill>
                  <a:srgbClr val="424242"/>
                </a:solidFill>
                <a:latin typeface="Roboto"/>
                <a:cs typeface="Roboto"/>
              </a:rPr>
              <a:t>verdad</a:t>
            </a:r>
            <a:endParaRPr sz="1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778</Words>
  <Application>Microsoft Office PowerPoint</Application>
  <PresentationFormat>Presentación en pantalla (16:9)</PresentationFormat>
  <Paragraphs>180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Apple Color Emoji</vt:lpstr>
      <vt:lpstr>Arial</vt:lpstr>
      <vt:lpstr>Calibri</vt:lpstr>
      <vt:lpstr>IBM 3270</vt:lpstr>
      <vt:lpstr>Roboto</vt:lpstr>
      <vt:lpstr>Roboto Medium</vt:lpstr>
      <vt:lpstr>Trebuchet MS</vt:lpstr>
      <vt:lpstr>Verdana</vt:lpstr>
      <vt:lpstr>Office Theme</vt:lpstr>
      <vt:lpstr>Programación I</vt:lpstr>
      <vt:lpstr>Decisión simple</vt:lpstr>
      <vt:lpstr>Proposición lógica</vt:lpstr>
      <vt:lpstr>Decisión simple - Ejemplo</vt:lpstr>
      <vt:lpstr>Decisión simple - Ejemplo</vt:lpstr>
      <vt:lpstr>Operadores lógicos</vt:lpstr>
      <vt:lpstr>Operadores lógico AND</vt:lpstr>
      <vt:lpstr>Operadores lógico OR</vt:lpstr>
      <vt:lpstr>Operadores lógico AND - Ejemplo</vt:lpstr>
      <vt:lpstr>Operadores lógico OR - Ejemplo</vt:lpstr>
      <vt:lpstr>Decisión múltiple</vt:lpstr>
      <vt:lpstr>Decisión múltiple - Ejemplo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LAB1 - Decisión</dc:title>
  <cp:lastModifiedBy>Ariel Sebastian Tapia</cp:lastModifiedBy>
  <cp:revision>2</cp:revision>
  <dcterms:created xsi:type="dcterms:W3CDTF">2024-03-29T21:31:31Z</dcterms:created>
  <dcterms:modified xsi:type="dcterms:W3CDTF">2024-04-16T15:07:30Z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2024-03-29T00:00:00Z</vt:filetime>
  </property>
  <property fmtid="{D5CDD505-2E9C-101B-9397-08002B2CF9AE}" pid="4" name="Producer">
    <vt:lpwstr>3-Heights(TM) PDF Security Shell 4.8.25.2 (http://www.pdf-tools.com)</vt:lpwstr>
  </property>
</Properties>
</file>