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Dosis"/>
      <p:regular r:id="rId24"/>
      <p:bold r:id="rId25"/>
    </p:embeddedFont>
    <p:embeddedFont>
      <p:font typeface="Arvo"/>
      <p:regular r:id="rId26"/>
      <p:bold r:id="rId27"/>
      <p:italic r:id="rId28"/>
      <p:boldItalic r:id="rId29"/>
    </p:embeddedFont>
    <p:embeddedFont>
      <p:font typeface="Roboto Condensed"/>
      <p:regular r:id="rId30"/>
      <p:bold r:id="rId31"/>
      <p:italic r:id="rId32"/>
      <p:boldItalic r:id="rId33"/>
    </p:embeddedFont>
    <p:embeddedFont>
      <p:font typeface="Roboto Condensed Ligh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vo-regular.fntdata"/><Relationship Id="rId25" Type="http://schemas.openxmlformats.org/officeDocument/2006/relationships/font" Target="fonts/Dosis-bold.fntdata"/><Relationship Id="rId28" Type="http://schemas.openxmlformats.org/officeDocument/2006/relationships/font" Target="fonts/Arvo-italic.fntdata"/><Relationship Id="rId27" Type="http://schemas.openxmlformats.org/officeDocument/2006/relationships/font" Target="fonts/Arv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v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bold.fntdata"/><Relationship Id="rId30" Type="http://schemas.openxmlformats.org/officeDocument/2006/relationships/font" Target="fonts/RobotoCondensed-regular.fntdata"/><Relationship Id="rId11" Type="http://schemas.openxmlformats.org/officeDocument/2006/relationships/slide" Target="slides/slide7.xml"/><Relationship Id="rId33" Type="http://schemas.openxmlformats.org/officeDocument/2006/relationships/font" Target="fonts/RobotoCondensed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-italic.fntdata"/><Relationship Id="rId13" Type="http://schemas.openxmlformats.org/officeDocument/2006/relationships/slide" Target="slides/slide9.xml"/><Relationship Id="rId35" Type="http://schemas.openxmlformats.org/officeDocument/2006/relationships/font" Target="fonts/RobotoCondensedLight-bold.fntdata"/><Relationship Id="rId12" Type="http://schemas.openxmlformats.org/officeDocument/2006/relationships/slide" Target="slides/slide8.xml"/><Relationship Id="rId34" Type="http://schemas.openxmlformats.org/officeDocument/2006/relationships/font" Target="fonts/RobotoCondensedLight-regular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Light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8894355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e88943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e88943553_0_5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e88943553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e88943553_0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e8894355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e88943553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e8894355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88943553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8894355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e88943553_0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e8894355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88943553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8894355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e88943553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e8894355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e88943553_0_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e8894355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e88943553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de8894355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e88943553_0_3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e8894355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889435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e889435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e88943553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e8894355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e88943553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e8894355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NAVIGATION!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de88943553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de8894355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NAVIGATION!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e88943553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de8894355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NAVIGATION!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e88943553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e8894355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88943553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8894355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e88943553_0_5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e88943553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e">
  <p:cSld name="CUSTOM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82" name="Google Shape;182;p11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3" name="Google Shape;183;p11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ctrTitle"/>
          </p:nvPr>
        </p:nvSpPr>
        <p:spPr>
          <a:xfrm>
            <a:off x="229375" y="1090750"/>
            <a:ext cx="63945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Unknown Machines Yield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DSP Labs</a:t>
            </a:r>
            <a:endParaRPr i="1" sz="3000"/>
          </a:p>
        </p:txBody>
      </p:sp>
      <p:sp>
        <p:nvSpPr>
          <p:cNvPr id="191" name="Google Shape;191;p12"/>
          <p:cNvSpPr txBox="1"/>
          <p:nvPr/>
        </p:nvSpPr>
        <p:spPr>
          <a:xfrm>
            <a:off x="8271750" y="4236625"/>
            <a:ext cx="872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CSIE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first case </a:t>
            </a:r>
            <a:r>
              <a:rPr b="0" lang="en" sz="1200"/>
              <a:t>(page 2)</a:t>
            </a:r>
            <a:endParaRPr b="0" sz="1200"/>
          </a:p>
        </p:txBody>
      </p:sp>
      <p:sp>
        <p:nvSpPr>
          <p:cNvPr id="466" name="Google Shape;466;p21"/>
          <p:cNvSpPr txBox="1"/>
          <p:nvPr/>
        </p:nvSpPr>
        <p:spPr>
          <a:xfrm>
            <a:off x="305300" y="1412300"/>
            <a:ext cx="76743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AutoNum type="arabicPeriod" startAt="6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Then click Runtime menu &gt; Run All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AutoNum type="arabicPeriod" startAt="6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Then it will stop in “Initializing Google Colab” section,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Go to the provided URL and get the authorization code from that URL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Then paste in the “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Enter your authorization code: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” box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AutoNum type="arabicPeriod" startAt="6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Later, you got error on the “Run EM Algorithm v1.2” section, which you need to complete the code from the 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following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slides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Reading CSV</a:t>
            </a:r>
            <a:endParaRPr/>
          </a:p>
        </p:txBody>
      </p:sp>
      <p:sp>
        <p:nvSpPr>
          <p:cNvPr id="473" name="Google Shape;473;p22"/>
          <p:cNvSpPr txBox="1"/>
          <p:nvPr/>
        </p:nvSpPr>
        <p:spPr>
          <a:xfrm>
            <a:off x="305300" y="1412300"/>
            <a:ext cx="76743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AutoNum type="arabi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First, find the main function to run the EM functions, like </a:t>
            </a: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if __name__ == "__main__":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usually in the bottom of the script.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AutoNum type="arabi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beginning of our analysis start from loading the data. So you can call the </a:t>
            </a: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read_csv_files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function with our raw data.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raw_data = read_csv_files(source_filename)</a:t>
            </a:r>
            <a:endParaRPr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AutoNum type="arabi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Then you can check your loaded data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print(raw_data.head())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One Hot Encoding of Machine Steps</a:t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305300" y="1412300"/>
            <a:ext cx="76743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Next, we need to create one hot encoding for each machine step and add lot machine usage to raw_data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Call the </a:t>
            </a: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get_onehot_machine 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function with the parameter of our loaded raw data.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onehot_lot_last_step, machine_information, raw_data = get_onehot_machine(raw_data)</a:t>
            </a:r>
            <a:endParaRPr sz="1100"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function returns hot encoding data including machine name and updated raw data.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Preprocessing: Lot Information</a:t>
            </a:r>
            <a:endParaRPr/>
          </a:p>
        </p:txBody>
      </p:sp>
      <p:sp>
        <p:nvSpPr>
          <p:cNvPr id="487" name="Google Shape;487;p24"/>
          <p:cNvSpPr txBox="1"/>
          <p:nvPr/>
        </p:nvSpPr>
        <p:spPr>
          <a:xfrm>
            <a:off x="305300" y="1412300"/>
            <a:ext cx="76743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Next, we need to calculate each LOT's statistics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Call the </a:t>
            </a: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get_lot_information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function with the parameter of our updated raw data.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lot_information = get_lot_information(raw_data)</a:t>
            </a:r>
            <a:endParaRPr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function will read the statistic of each lot in given source dataframe.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Preprocessing: Machine Information</a:t>
            </a:r>
            <a:endParaRPr/>
          </a:p>
        </p:txBody>
      </p:sp>
      <p:sp>
        <p:nvSpPr>
          <p:cNvPr id="494" name="Google Shape;494;p25"/>
          <p:cNvSpPr txBox="1"/>
          <p:nvPr/>
        </p:nvSpPr>
        <p:spPr>
          <a:xfrm>
            <a:off x="305300" y="1412300"/>
            <a:ext cx="83760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Next, we need to calculate each machine's statistics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Call the </a:t>
            </a: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get_machine_information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function with the parameter of our new variables.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machine_information = get_machine_information(onehot_lot_last_step, machine_information, lot_information)</a:t>
            </a:r>
            <a:endParaRPr sz="1000"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function will calculate the statistic of each machine from several related sources.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Running EM Algorithm</a:t>
            </a:r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305300" y="1412300"/>
            <a:ext cx="83760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Here, we already have the data required by our EM algorithm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function. So we can start analyzing our data.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Call the </a:t>
            </a: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em_algorithm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function with the parameter of our new variables.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machine_information, em_iter_res, iters = em_algorithm(raw_data, machine_information, lot_information)</a:t>
            </a:r>
            <a:endParaRPr sz="1000"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function will calculate machine's yield rate using EM Algorithm.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 txBox="1"/>
          <p:nvPr/>
        </p:nvSpPr>
        <p:spPr>
          <a:xfrm>
            <a:off x="305300" y="1412300"/>
            <a:ext cx="83760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last thing to do is, saving our result to the CSV file using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create_report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function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report = create_report(machine_information, report_filename)</a:t>
            </a:r>
            <a:endParaRPr>
              <a:highlight>
                <a:srgbClr val="EFEFE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Then you can check your newly created file.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7" name="Google Shape;507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2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Saving Report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2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pic>
        <p:nvPicPr>
          <p:cNvPr id="515" name="Google Shape;5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11" y="2312650"/>
            <a:ext cx="3613789" cy="216118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8"/>
          <p:cNvSpPr txBox="1"/>
          <p:nvPr/>
        </p:nvSpPr>
        <p:spPr>
          <a:xfrm>
            <a:off x="305300" y="1412300"/>
            <a:ext cx="83760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The result is already sorted ascendingly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 the lowest yield rate is in the top list.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7" name="Google Shape;517;p28"/>
          <p:cNvSpPr txBox="1"/>
          <p:nvPr/>
        </p:nvSpPr>
        <p:spPr>
          <a:xfrm>
            <a:off x="202575" y="4636500"/>
            <a:ext cx="67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Different computer or IDE may show a slight different result, but should be close to this</a:t>
            </a:r>
            <a:endParaRPr i="1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CASE</a:t>
            </a:r>
            <a:endParaRPr/>
          </a:p>
        </p:txBody>
      </p:sp>
      <p:sp>
        <p:nvSpPr>
          <p:cNvPr id="523" name="Google Shape;523;p29"/>
          <p:cNvSpPr txBox="1"/>
          <p:nvPr>
            <p:ph idx="4294967295" type="sldNum"/>
          </p:nvPr>
        </p:nvSpPr>
        <p:spPr>
          <a:xfrm>
            <a:off x="7618000" y="426225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3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real case</a:t>
            </a:r>
            <a:endParaRPr/>
          </a:p>
        </p:txBody>
      </p:sp>
      <p:sp>
        <p:nvSpPr>
          <p:cNvPr id="530" name="Google Shape;530;p30"/>
          <p:cNvSpPr txBox="1"/>
          <p:nvPr/>
        </p:nvSpPr>
        <p:spPr>
          <a:xfrm>
            <a:off x="305300" y="1327575"/>
            <a:ext cx="8535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Now if you have no trouble in previous case, you can start analyzing the real data with the bigger dataset. Then report your result.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First you have to open the </a:t>
            </a: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em_algorithm_v1_2.py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file in the python IDE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Modify the setting variable such as: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RAWDATA_CSV_PATH_FILENAME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insert the value with our simplified raw data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raw_real_data.csv’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lphaL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REPORT_PATH_FILENAME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insert the value with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‘report_real_case.csv’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lphaL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(optional) You can also change the maximum iteration of EM Algorithm, just change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MAX_EMA_ITERATIONS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value with any integer number (between 10 to 50 is recommended)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Start analyzing your data using EM Algorithm (similar to simplified case)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>
            <a:off x="4823700" y="1478700"/>
            <a:ext cx="1054800" cy="2015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2362675" y="1478700"/>
            <a:ext cx="875700" cy="2015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6224925" y="1477600"/>
            <a:ext cx="875700" cy="201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3606425" y="1477600"/>
            <a:ext cx="875700" cy="201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Problem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2127202" y="1627321"/>
            <a:ext cx="1287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Laser Machine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2362388" y="1454611"/>
            <a:ext cx="8172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Station W</a:t>
            </a:r>
            <a:endParaRPr b="1"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3425691" y="1627332"/>
            <a:ext cx="1287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COI Inspection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3660884" y="1454622"/>
            <a:ext cx="8172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Station X</a:t>
            </a:r>
            <a:endParaRPr b="1"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4724187" y="1627321"/>
            <a:ext cx="1287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Sputtering Machine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4959381" y="1454611"/>
            <a:ext cx="8172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Station Y</a:t>
            </a:r>
            <a:endParaRPr b="1"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6022684" y="1627321"/>
            <a:ext cx="1287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Leakage Tester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6257877" y="1454611"/>
            <a:ext cx="8172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Station Z</a:t>
            </a:r>
            <a:endParaRPr b="1"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548986" y="1627310"/>
            <a:ext cx="8940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Finished LOT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7587394" y="1454600"/>
            <a:ext cx="8172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Result</a:t>
            </a:r>
            <a:endParaRPr b="1"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2568510" y="2607689"/>
            <a:ext cx="404700" cy="40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LS-29</a:t>
            </a:r>
            <a:endParaRPr sz="1000"/>
          </a:p>
        </p:txBody>
      </p:sp>
      <p:sp>
        <p:nvSpPr>
          <p:cNvPr id="213" name="Google Shape;213;p13"/>
          <p:cNvSpPr/>
          <p:nvPr/>
        </p:nvSpPr>
        <p:spPr>
          <a:xfrm>
            <a:off x="3866995" y="1944657"/>
            <a:ext cx="404700" cy="404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MS-28</a:t>
            </a:r>
            <a:endParaRPr sz="1000"/>
          </a:p>
        </p:txBody>
      </p:sp>
      <p:sp>
        <p:nvSpPr>
          <p:cNvPr id="214" name="Google Shape;214;p13"/>
          <p:cNvSpPr/>
          <p:nvPr/>
        </p:nvSpPr>
        <p:spPr>
          <a:xfrm>
            <a:off x="3866995" y="2606343"/>
            <a:ext cx="404700" cy="404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MS-30</a:t>
            </a:r>
            <a:endParaRPr sz="1000"/>
          </a:p>
        </p:txBody>
      </p:sp>
      <p:sp>
        <p:nvSpPr>
          <p:cNvPr id="215" name="Google Shape;215;p13"/>
          <p:cNvSpPr/>
          <p:nvPr/>
        </p:nvSpPr>
        <p:spPr>
          <a:xfrm>
            <a:off x="5165479" y="1944659"/>
            <a:ext cx="404700" cy="40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SP-06</a:t>
            </a:r>
            <a:endParaRPr sz="1000"/>
          </a:p>
        </p:txBody>
      </p:sp>
      <p:sp>
        <p:nvSpPr>
          <p:cNvPr id="216" name="Google Shape;216;p13"/>
          <p:cNvSpPr/>
          <p:nvPr/>
        </p:nvSpPr>
        <p:spPr>
          <a:xfrm>
            <a:off x="5165479" y="2606345"/>
            <a:ext cx="404700" cy="40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SP-07</a:t>
            </a:r>
            <a:endParaRPr sz="1000"/>
          </a:p>
        </p:txBody>
      </p:sp>
      <p:sp>
        <p:nvSpPr>
          <p:cNvPr id="217" name="Google Shape;217;p13"/>
          <p:cNvSpPr/>
          <p:nvPr/>
        </p:nvSpPr>
        <p:spPr>
          <a:xfrm>
            <a:off x="6463931" y="1937980"/>
            <a:ext cx="404700" cy="40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LK-13</a:t>
            </a:r>
            <a:endParaRPr sz="1000"/>
          </a:p>
        </p:txBody>
      </p:sp>
      <p:sp>
        <p:nvSpPr>
          <p:cNvPr id="218" name="Google Shape;218;p13"/>
          <p:cNvSpPr/>
          <p:nvPr/>
        </p:nvSpPr>
        <p:spPr>
          <a:xfrm>
            <a:off x="6463954" y="2619442"/>
            <a:ext cx="404700" cy="40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LK-14</a:t>
            </a:r>
            <a:endParaRPr sz="1000"/>
          </a:p>
        </p:txBody>
      </p:sp>
      <p:sp>
        <p:nvSpPr>
          <p:cNvPr id="219" name="Google Shape;219;p13"/>
          <p:cNvSpPr txBox="1"/>
          <p:nvPr/>
        </p:nvSpPr>
        <p:spPr>
          <a:xfrm>
            <a:off x="817807" y="2005704"/>
            <a:ext cx="557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GBOM C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1423613" y="2000285"/>
            <a:ext cx="59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C5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21" name="Google Shape;221;p13"/>
          <p:cNvCxnSpPr>
            <a:stCxn id="220" idx="3"/>
            <a:endCxn id="213" idx="2"/>
          </p:cNvCxnSpPr>
          <p:nvPr/>
        </p:nvCxnSpPr>
        <p:spPr>
          <a:xfrm>
            <a:off x="2020013" y="2125985"/>
            <a:ext cx="1847100" cy="21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3"/>
          <p:cNvCxnSpPr>
            <a:stCxn id="213" idx="6"/>
            <a:endCxn id="215" idx="2"/>
          </p:cNvCxnSpPr>
          <p:nvPr/>
        </p:nvCxnSpPr>
        <p:spPr>
          <a:xfrm>
            <a:off x="4271695" y="2147007"/>
            <a:ext cx="893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3"/>
          <p:cNvCxnSpPr>
            <a:stCxn id="215" idx="6"/>
            <a:endCxn id="217" idx="2"/>
          </p:cNvCxnSpPr>
          <p:nvPr/>
        </p:nvCxnSpPr>
        <p:spPr>
          <a:xfrm flipH="1" rot="10800000">
            <a:off x="5570179" y="2140409"/>
            <a:ext cx="893700" cy="6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3"/>
          <p:cNvCxnSpPr>
            <a:stCxn id="217" idx="6"/>
            <a:endCxn id="225" idx="1"/>
          </p:cNvCxnSpPr>
          <p:nvPr/>
        </p:nvCxnSpPr>
        <p:spPr>
          <a:xfrm flipH="1" rot="10800000">
            <a:off x="6868631" y="2122930"/>
            <a:ext cx="816600" cy="17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3"/>
          <p:cNvSpPr txBox="1"/>
          <p:nvPr/>
        </p:nvSpPr>
        <p:spPr>
          <a:xfrm>
            <a:off x="1423613" y="2326526"/>
            <a:ext cx="59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C6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27" name="Google Shape;227;p13"/>
          <p:cNvCxnSpPr>
            <a:stCxn id="226" idx="3"/>
            <a:endCxn id="213" idx="3"/>
          </p:cNvCxnSpPr>
          <p:nvPr/>
        </p:nvCxnSpPr>
        <p:spPr>
          <a:xfrm flipH="1" rot="10800000">
            <a:off x="2020013" y="2290226"/>
            <a:ext cx="1906200" cy="162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3"/>
          <p:cNvCxnSpPr>
            <a:stCxn id="213" idx="5"/>
            <a:endCxn id="216" idx="1"/>
          </p:cNvCxnSpPr>
          <p:nvPr/>
        </p:nvCxnSpPr>
        <p:spPr>
          <a:xfrm>
            <a:off x="4212428" y="2290090"/>
            <a:ext cx="1012200" cy="375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3"/>
          <p:cNvCxnSpPr>
            <a:stCxn id="216" idx="7"/>
            <a:endCxn id="218" idx="1"/>
          </p:cNvCxnSpPr>
          <p:nvPr/>
        </p:nvCxnSpPr>
        <p:spPr>
          <a:xfrm>
            <a:off x="5510912" y="2665612"/>
            <a:ext cx="1012200" cy="13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3"/>
          <p:cNvSpPr txBox="1"/>
          <p:nvPr/>
        </p:nvSpPr>
        <p:spPr>
          <a:xfrm>
            <a:off x="7685100" y="1997296"/>
            <a:ext cx="59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C5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7685100" y="2323537"/>
            <a:ext cx="59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C6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31" name="Google Shape;231;p13"/>
          <p:cNvCxnSpPr>
            <a:stCxn id="218" idx="7"/>
            <a:endCxn id="230" idx="1"/>
          </p:cNvCxnSpPr>
          <p:nvPr/>
        </p:nvCxnSpPr>
        <p:spPr>
          <a:xfrm flipH="1" rot="10800000">
            <a:off x="6809387" y="2449209"/>
            <a:ext cx="875700" cy="229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13"/>
          <p:cNvSpPr txBox="1"/>
          <p:nvPr/>
        </p:nvSpPr>
        <p:spPr>
          <a:xfrm>
            <a:off x="1423624" y="2684315"/>
            <a:ext cx="59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E7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817795" y="2684311"/>
            <a:ext cx="557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GBOM E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34" name="Google Shape;234;p13"/>
          <p:cNvCxnSpPr/>
          <p:nvPr/>
        </p:nvCxnSpPr>
        <p:spPr>
          <a:xfrm>
            <a:off x="701025" y="2585029"/>
            <a:ext cx="12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3"/>
          <p:cNvCxnSpPr>
            <a:stCxn id="232" idx="3"/>
            <a:endCxn id="212" idx="2"/>
          </p:cNvCxnSpPr>
          <p:nvPr/>
        </p:nvCxnSpPr>
        <p:spPr>
          <a:xfrm>
            <a:off x="2020024" y="2810015"/>
            <a:ext cx="548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3"/>
          <p:cNvCxnSpPr>
            <a:stCxn id="212" idx="6"/>
            <a:endCxn id="214" idx="2"/>
          </p:cNvCxnSpPr>
          <p:nvPr/>
        </p:nvCxnSpPr>
        <p:spPr>
          <a:xfrm flipH="1" rot="10800000">
            <a:off x="2973210" y="2808839"/>
            <a:ext cx="893700" cy="1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3"/>
          <p:cNvCxnSpPr>
            <a:stCxn id="214" idx="6"/>
            <a:endCxn id="216" idx="2"/>
          </p:cNvCxnSpPr>
          <p:nvPr/>
        </p:nvCxnSpPr>
        <p:spPr>
          <a:xfrm>
            <a:off x="4271695" y="2808693"/>
            <a:ext cx="893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13"/>
          <p:cNvCxnSpPr>
            <a:stCxn id="216" idx="6"/>
            <a:endCxn id="218" idx="2"/>
          </p:cNvCxnSpPr>
          <p:nvPr/>
        </p:nvCxnSpPr>
        <p:spPr>
          <a:xfrm>
            <a:off x="5570179" y="2808695"/>
            <a:ext cx="893700" cy="13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9" name="Google Shape;239;p13"/>
          <p:cNvSpPr txBox="1"/>
          <p:nvPr/>
        </p:nvSpPr>
        <p:spPr>
          <a:xfrm>
            <a:off x="7685121" y="2684315"/>
            <a:ext cx="59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E7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40" name="Google Shape;240;p13"/>
          <p:cNvCxnSpPr>
            <a:stCxn id="218" idx="6"/>
            <a:endCxn id="239" idx="1"/>
          </p:cNvCxnSpPr>
          <p:nvPr/>
        </p:nvCxnSpPr>
        <p:spPr>
          <a:xfrm flipH="1" rot="10800000">
            <a:off x="6868654" y="2810092"/>
            <a:ext cx="816600" cy="11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13"/>
          <p:cNvSpPr txBox="1"/>
          <p:nvPr/>
        </p:nvSpPr>
        <p:spPr>
          <a:xfrm>
            <a:off x="2804893" y="2082865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C5-1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4579960" y="2089832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C5-2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5878434" y="2093765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C5-3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2804893" y="2320170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C6-1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4579927" y="2420696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C6-2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5878434" y="2605083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C6-3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2107937" y="2752872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E7-1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3281475" y="2752872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E7-2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4579960" y="2752872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E7-3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5878423" y="2762849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E7-4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1423624" y="3082008"/>
            <a:ext cx="59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F8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817795" y="3082004"/>
            <a:ext cx="557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GBOM F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7685121" y="3082008"/>
            <a:ext cx="59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F8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54" name="Google Shape;254;p13"/>
          <p:cNvCxnSpPr/>
          <p:nvPr/>
        </p:nvCxnSpPr>
        <p:spPr>
          <a:xfrm>
            <a:off x="709536" y="2964579"/>
            <a:ext cx="12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3"/>
          <p:cNvCxnSpPr>
            <a:stCxn id="212" idx="4"/>
            <a:endCxn id="214" idx="3"/>
          </p:cNvCxnSpPr>
          <p:nvPr/>
        </p:nvCxnSpPr>
        <p:spPr>
          <a:xfrm rot="-5400000">
            <a:off x="3318210" y="2404439"/>
            <a:ext cx="60600" cy="1155300"/>
          </a:xfrm>
          <a:prstGeom prst="bentConnector3">
            <a:avLst>
              <a:gd fmla="val -135209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3"/>
          <p:cNvCxnSpPr>
            <a:stCxn id="251" idx="3"/>
            <a:endCxn id="214" idx="4"/>
          </p:cNvCxnSpPr>
          <p:nvPr/>
        </p:nvCxnSpPr>
        <p:spPr>
          <a:xfrm flipH="1" rot="10800000">
            <a:off x="2020024" y="3010908"/>
            <a:ext cx="2049300" cy="196800"/>
          </a:xfrm>
          <a:prstGeom prst="bent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3"/>
          <p:cNvCxnSpPr>
            <a:stCxn id="214" idx="3"/>
            <a:endCxn id="212" idx="5"/>
          </p:cNvCxnSpPr>
          <p:nvPr/>
        </p:nvCxnSpPr>
        <p:spPr>
          <a:xfrm flipH="1">
            <a:off x="2914062" y="2951776"/>
            <a:ext cx="1012200" cy="1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3"/>
          <p:cNvCxnSpPr>
            <a:stCxn id="214" idx="5"/>
            <a:endCxn id="253" idx="1"/>
          </p:cNvCxnSpPr>
          <p:nvPr/>
        </p:nvCxnSpPr>
        <p:spPr>
          <a:xfrm>
            <a:off x="4212428" y="2951776"/>
            <a:ext cx="3472800" cy="255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13"/>
          <p:cNvSpPr txBox="1"/>
          <p:nvPr/>
        </p:nvSpPr>
        <p:spPr>
          <a:xfrm>
            <a:off x="2655258" y="3150532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F8-1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3281475" y="2897306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F8-2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3281541" y="3041740"/>
            <a:ext cx="277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F8-3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3606425" y="3494100"/>
            <a:ext cx="8940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Observable </a:t>
            </a:r>
            <a:endParaRPr sz="800">
              <a:solidFill>
                <a:srgbClr val="38444A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defect pieces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6215775" y="3494100"/>
            <a:ext cx="8940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Observable </a:t>
            </a:r>
            <a:endParaRPr sz="800">
              <a:solidFill>
                <a:srgbClr val="38444A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defect pieces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2353525" y="3494100"/>
            <a:ext cx="8940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latent</a:t>
            </a:r>
            <a:endParaRPr sz="800">
              <a:solidFill>
                <a:srgbClr val="38444A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4917175" y="3505400"/>
            <a:ext cx="8940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latent</a:t>
            </a:r>
            <a:endParaRPr sz="800">
              <a:solidFill>
                <a:srgbClr val="38444A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187675" y="4235350"/>
            <a:ext cx="1341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Dosis"/>
                <a:ea typeface="Dosis"/>
                <a:cs typeface="Dosis"/>
                <a:sym typeface="Dosis"/>
              </a:rPr>
              <a:t>Main Problem:</a:t>
            </a:r>
            <a:endParaRPr b="1" sz="1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187675" y="669978"/>
            <a:ext cx="8549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To increase the yield rate of each product, the maintain of the machine condition is a must. When the product yield is decreased, some of the suspected machine (generate too many defect) should be repaired.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1583475" y="4238975"/>
            <a:ext cx="7188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While </a:t>
            </a:r>
            <a:r>
              <a:rPr b="1" lang="en" sz="1800">
                <a:latin typeface="Dosis"/>
                <a:ea typeface="Dosis"/>
                <a:cs typeface="Dosis"/>
                <a:sym typeface="Dosis"/>
              </a:rPr>
              <a:t>defects </a:t>
            </a:r>
            <a:r>
              <a:rPr lang="en" sz="1800">
                <a:latin typeface="Dosis"/>
                <a:ea typeface="Dosis"/>
                <a:cs typeface="Dosis"/>
                <a:sym typeface="Dosis"/>
              </a:rPr>
              <a:t>on some of the station </a:t>
            </a:r>
            <a:r>
              <a:rPr b="1" lang="en" sz="1800">
                <a:latin typeface="Dosis"/>
                <a:ea typeface="Dosis"/>
                <a:cs typeface="Dosis"/>
                <a:sym typeface="Dosis"/>
              </a:rPr>
              <a:t>can’t be observed</a:t>
            </a:r>
            <a:r>
              <a:rPr lang="en" sz="1800">
                <a:latin typeface="Dosis"/>
                <a:ea typeface="Dosis"/>
                <a:cs typeface="Dosis"/>
                <a:sym typeface="Dosis"/>
              </a:rPr>
              <a:t>, which </a:t>
            </a:r>
            <a:r>
              <a:rPr b="1" lang="en" sz="1800">
                <a:latin typeface="Dosis"/>
                <a:ea typeface="Dosis"/>
                <a:cs typeface="Dosis"/>
                <a:sym typeface="Dosis"/>
              </a:rPr>
              <a:t>machines </a:t>
            </a:r>
            <a:r>
              <a:rPr lang="en" sz="1800">
                <a:latin typeface="Dosis"/>
                <a:ea typeface="Dosis"/>
                <a:cs typeface="Dosis"/>
                <a:sym typeface="Dosis"/>
              </a:rPr>
              <a:t>are the </a:t>
            </a:r>
            <a:r>
              <a:rPr b="1" lang="en" sz="1800">
                <a:latin typeface="Dosis"/>
                <a:ea typeface="Dosis"/>
                <a:cs typeface="Dosis"/>
                <a:sym typeface="Dosis"/>
              </a:rPr>
              <a:t>suspected </a:t>
            </a:r>
            <a:r>
              <a:rPr lang="en" sz="1800">
                <a:latin typeface="Dosis"/>
                <a:ea typeface="Dosis"/>
                <a:cs typeface="Dosis"/>
                <a:sym typeface="Dosis"/>
              </a:rPr>
              <a:t>to have the </a:t>
            </a:r>
            <a:r>
              <a:rPr b="1" lang="en" sz="1800">
                <a:latin typeface="Dosis"/>
                <a:ea typeface="Dosis"/>
                <a:cs typeface="Dosis"/>
                <a:sym typeface="Dosis"/>
              </a:rPr>
              <a:t>lowest yield rate</a:t>
            </a:r>
            <a:r>
              <a:rPr lang="en" sz="1800">
                <a:latin typeface="Dosis"/>
                <a:ea typeface="Dosis"/>
                <a:cs typeface="Dosis"/>
                <a:sym typeface="Dosis"/>
              </a:rPr>
              <a:t> or produce </a:t>
            </a:r>
            <a:r>
              <a:rPr b="1" lang="en" sz="1800">
                <a:latin typeface="Dosis"/>
                <a:ea typeface="Dosis"/>
                <a:cs typeface="Dosis"/>
                <a:sym typeface="Dosis"/>
              </a:rPr>
              <a:t>highest defect</a:t>
            </a:r>
            <a:r>
              <a:rPr lang="en" sz="1800">
                <a:latin typeface="Dosis"/>
                <a:ea typeface="Dosis"/>
                <a:cs typeface="Dosis"/>
                <a:sym typeface="Dosis"/>
              </a:rPr>
              <a:t> pieces? 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69" name="Google Shape;269;p13"/>
          <p:cNvCxnSpPr>
            <a:stCxn id="212" idx="3"/>
            <a:endCxn id="270" idx="0"/>
          </p:cNvCxnSpPr>
          <p:nvPr/>
        </p:nvCxnSpPr>
        <p:spPr>
          <a:xfrm flipH="1">
            <a:off x="2526077" y="2953122"/>
            <a:ext cx="101700" cy="9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13"/>
          <p:cNvSpPr txBox="1"/>
          <p:nvPr/>
        </p:nvSpPr>
        <p:spPr>
          <a:xfrm>
            <a:off x="2079200" y="3867725"/>
            <a:ext cx="8940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defect pieces = ??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271" name="Google Shape;271;p13"/>
          <p:cNvCxnSpPr>
            <a:stCxn id="215" idx="3"/>
            <a:endCxn id="272" idx="0"/>
          </p:cNvCxnSpPr>
          <p:nvPr/>
        </p:nvCxnSpPr>
        <p:spPr>
          <a:xfrm flipH="1">
            <a:off x="4887246" y="2290092"/>
            <a:ext cx="337500" cy="158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13"/>
          <p:cNvSpPr txBox="1"/>
          <p:nvPr/>
        </p:nvSpPr>
        <p:spPr>
          <a:xfrm>
            <a:off x="4440225" y="3879275"/>
            <a:ext cx="8940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defect pieces = ??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273" name="Google Shape;273;p13"/>
          <p:cNvCxnSpPr>
            <a:stCxn id="216" idx="3"/>
            <a:endCxn id="272" idx="0"/>
          </p:cNvCxnSpPr>
          <p:nvPr/>
        </p:nvCxnSpPr>
        <p:spPr>
          <a:xfrm flipH="1">
            <a:off x="4887246" y="2951778"/>
            <a:ext cx="337500" cy="92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/>
          <p:nvPr/>
        </p:nvSpPr>
        <p:spPr>
          <a:xfrm>
            <a:off x="6352500" y="788700"/>
            <a:ext cx="1138800" cy="3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3429100" y="769125"/>
            <a:ext cx="1138800" cy="3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311700" y="-4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Extended Example</a:t>
            </a:r>
            <a:endParaRPr b="1" sz="38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8421384" y="138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6822300" y="4802400"/>
            <a:ext cx="2321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Note: ignore the line pattern/dash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3754926" y="1988502"/>
            <a:ext cx="455400" cy="455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MS-14</a:t>
            </a:r>
            <a:endParaRPr sz="1000"/>
          </a:p>
        </p:txBody>
      </p:sp>
      <p:sp>
        <p:nvSpPr>
          <p:cNvPr id="284" name="Google Shape;284;p14"/>
          <p:cNvSpPr/>
          <p:nvPr/>
        </p:nvSpPr>
        <p:spPr>
          <a:xfrm>
            <a:off x="6676663" y="1223940"/>
            <a:ext cx="455400" cy="455400"/>
          </a:xfrm>
          <a:prstGeom prst="ellipse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LK-06</a:t>
            </a:r>
            <a:endParaRPr sz="1000"/>
          </a:p>
        </p:txBody>
      </p:sp>
      <p:sp>
        <p:nvSpPr>
          <p:cNvPr id="285" name="Google Shape;285;p14"/>
          <p:cNvSpPr/>
          <p:nvPr/>
        </p:nvSpPr>
        <p:spPr>
          <a:xfrm>
            <a:off x="2294040" y="1223929"/>
            <a:ext cx="455400" cy="455400"/>
          </a:xfrm>
          <a:prstGeom prst="ellipse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LS-24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3754926" y="2813017"/>
            <a:ext cx="455400" cy="4554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MS-28</a:t>
            </a:r>
            <a:endParaRPr sz="1000"/>
          </a:p>
        </p:txBody>
      </p:sp>
      <p:sp>
        <p:nvSpPr>
          <p:cNvPr id="287" name="Google Shape;287;p14"/>
          <p:cNvSpPr/>
          <p:nvPr/>
        </p:nvSpPr>
        <p:spPr>
          <a:xfrm>
            <a:off x="5215812" y="2813019"/>
            <a:ext cx="455400" cy="455400"/>
          </a:xfrm>
          <a:prstGeom prst="ellipse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SP-06</a:t>
            </a:r>
            <a:endParaRPr sz="1000"/>
          </a:p>
        </p:txBody>
      </p:sp>
      <p:sp>
        <p:nvSpPr>
          <p:cNvPr id="288" name="Google Shape;288;p14"/>
          <p:cNvSpPr/>
          <p:nvPr/>
        </p:nvSpPr>
        <p:spPr>
          <a:xfrm>
            <a:off x="5215812" y="3557470"/>
            <a:ext cx="455400" cy="4554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SP-07</a:t>
            </a:r>
            <a:endParaRPr sz="1000"/>
          </a:p>
        </p:txBody>
      </p:sp>
      <p:sp>
        <p:nvSpPr>
          <p:cNvPr id="289" name="Google Shape;289;p14"/>
          <p:cNvSpPr/>
          <p:nvPr/>
        </p:nvSpPr>
        <p:spPr>
          <a:xfrm>
            <a:off x="6676663" y="1988516"/>
            <a:ext cx="455400" cy="455400"/>
          </a:xfrm>
          <a:prstGeom prst="ellipse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LK-12</a:t>
            </a:r>
            <a:endParaRPr sz="1000"/>
          </a:p>
        </p:txBody>
      </p:sp>
      <p:sp>
        <p:nvSpPr>
          <p:cNvPr id="290" name="Google Shape;290;p14"/>
          <p:cNvSpPr/>
          <p:nvPr/>
        </p:nvSpPr>
        <p:spPr>
          <a:xfrm>
            <a:off x="6676663" y="2805504"/>
            <a:ext cx="455400" cy="4554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LK-13</a:t>
            </a:r>
            <a:endParaRPr sz="1000"/>
          </a:p>
        </p:txBody>
      </p:sp>
      <p:sp>
        <p:nvSpPr>
          <p:cNvPr id="291" name="Google Shape;291;p14"/>
          <p:cNvSpPr/>
          <p:nvPr/>
        </p:nvSpPr>
        <p:spPr>
          <a:xfrm>
            <a:off x="6676688" y="3572205"/>
            <a:ext cx="455400" cy="4554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LK-14</a:t>
            </a:r>
            <a:endParaRPr sz="1000"/>
          </a:p>
        </p:txBody>
      </p:sp>
      <p:sp>
        <p:nvSpPr>
          <p:cNvPr id="292" name="Google Shape;292;p14"/>
          <p:cNvSpPr txBox="1"/>
          <p:nvPr/>
        </p:nvSpPr>
        <p:spPr>
          <a:xfrm>
            <a:off x="1005950" y="1310087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A1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1005950" y="1669153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A2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1005950" y="2062549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B3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797538" y="939063"/>
            <a:ext cx="14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Laser Machine</a:t>
            </a:r>
            <a:endParaRPr>
              <a:solidFill>
                <a:srgbClr val="38444A"/>
              </a:solidFill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2062138" y="744750"/>
            <a:ext cx="9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Station W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3258428" y="939075"/>
            <a:ext cx="14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444A"/>
                </a:solidFill>
                <a:latin typeface="Open Sans"/>
                <a:ea typeface="Open Sans"/>
                <a:cs typeface="Open Sans"/>
                <a:sym typeface="Open Sans"/>
              </a:rPr>
              <a:t>COI Inspection</a:t>
            </a:r>
            <a:endParaRPr>
              <a:solidFill>
                <a:srgbClr val="38444A"/>
              </a:solidFill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3523038" y="744763"/>
            <a:ext cx="9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Station X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4719328" y="939063"/>
            <a:ext cx="14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Sputtering Machine</a:t>
            </a:r>
            <a:endParaRPr>
              <a:solidFill>
                <a:srgbClr val="38444A"/>
              </a:solidFill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4983938" y="744750"/>
            <a:ext cx="9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Station Y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6180228" y="939063"/>
            <a:ext cx="14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444A"/>
                </a:solidFill>
                <a:latin typeface="Open Sans"/>
                <a:ea typeface="Open Sans"/>
                <a:cs typeface="Open Sans"/>
                <a:sym typeface="Open Sans"/>
              </a:rPr>
              <a:t>Leakage Tester</a:t>
            </a:r>
            <a:endParaRPr>
              <a:solidFill>
                <a:srgbClr val="38444A"/>
              </a:solidFill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6444838" y="744750"/>
            <a:ext cx="9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Station Z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7676028" y="939050"/>
            <a:ext cx="14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Finished LOT</a:t>
            </a:r>
            <a:endParaRPr>
              <a:solidFill>
                <a:srgbClr val="38444A"/>
              </a:solidFill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7940638" y="744738"/>
            <a:ext cx="9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Result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1005950" y="2508555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C4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324375" y="1316825"/>
            <a:ext cx="627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GBOM A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07" name="Google Shape;307;p14"/>
          <p:cNvCxnSpPr>
            <a:stCxn id="292" idx="3"/>
            <a:endCxn id="285" idx="2"/>
          </p:cNvCxnSpPr>
          <p:nvPr/>
        </p:nvCxnSpPr>
        <p:spPr>
          <a:xfrm>
            <a:off x="1677050" y="1451537"/>
            <a:ext cx="61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Google Shape;308;p14"/>
          <p:cNvCxnSpPr>
            <a:stCxn id="285" idx="6"/>
            <a:endCxn id="284" idx="2"/>
          </p:cNvCxnSpPr>
          <p:nvPr/>
        </p:nvCxnSpPr>
        <p:spPr>
          <a:xfrm>
            <a:off x="2749440" y="1451629"/>
            <a:ext cx="392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9" name="Google Shape;309;p14"/>
          <p:cNvCxnSpPr>
            <a:stCxn id="284" idx="6"/>
            <a:endCxn id="310" idx="1"/>
          </p:cNvCxnSpPr>
          <p:nvPr/>
        </p:nvCxnSpPr>
        <p:spPr>
          <a:xfrm flipH="1" rot="10800000">
            <a:off x="7132063" y="1448040"/>
            <a:ext cx="9186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1" name="Google Shape;311;p14"/>
          <p:cNvSpPr/>
          <p:nvPr/>
        </p:nvSpPr>
        <p:spPr>
          <a:xfrm>
            <a:off x="8276993" y="634582"/>
            <a:ext cx="246600" cy="199500"/>
          </a:xfrm>
          <a:custGeom>
            <a:rect b="b" l="l" r="r" t="t"/>
            <a:pathLst>
              <a:path extrusionOk="0" h="120000" w="120000">
                <a:moveTo>
                  <a:pt x="19033" y="73346"/>
                </a:moveTo>
                <a:lnTo>
                  <a:pt x="2705" y="73346"/>
                </a:lnTo>
                <a:cubicBezTo>
                  <a:pt x="1062" y="73346"/>
                  <a:pt x="0" y="74645"/>
                  <a:pt x="0" y="76653"/>
                </a:cubicBezTo>
                <a:lnTo>
                  <a:pt x="0" y="116574"/>
                </a:lnTo>
                <a:cubicBezTo>
                  <a:pt x="0" y="118582"/>
                  <a:pt x="1062" y="120000"/>
                  <a:pt x="2705" y="120000"/>
                </a:cubicBezTo>
                <a:lnTo>
                  <a:pt x="19033" y="120000"/>
                </a:lnTo>
                <a:cubicBezTo>
                  <a:pt x="20676" y="120000"/>
                  <a:pt x="21835" y="118582"/>
                  <a:pt x="21835" y="116574"/>
                </a:cubicBezTo>
                <a:lnTo>
                  <a:pt x="21835" y="76653"/>
                </a:lnTo>
                <a:cubicBezTo>
                  <a:pt x="21835" y="74645"/>
                  <a:pt x="20676" y="73346"/>
                  <a:pt x="19033" y="73346"/>
                </a:cubicBezTo>
                <a:close/>
                <a:moveTo>
                  <a:pt x="16328" y="113267"/>
                </a:moveTo>
                <a:lnTo>
                  <a:pt x="5410" y="113267"/>
                </a:lnTo>
                <a:lnTo>
                  <a:pt x="5410" y="79960"/>
                </a:lnTo>
                <a:lnTo>
                  <a:pt x="16328" y="79960"/>
                </a:lnTo>
                <a:lnTo>
                  <a:pt x="16328" y="113267"/>
                </a:lnTo>
                <a:close/>
                <a:moveTo>
                  <a:pt x="84541" y="53267"/>
                </a:moveTo>
                <a:lnTo>
                  <a:pt x="68115" y="53267"/>
                </a:lnTo>
                <a:cubicBezTo>
                  <a:pt x="66570" y="53267"/>
                  <a:pt x="65410" y="54685"/>
                  <a:pt x="65410" y="56574"/>
                </a:cubicBezTo>
                <a:lnTo>
                  <a:pt x="65410" y="116574"/>
                </a:lnTo>
                <a:cubicBezTo>
                  <a:pt x="65410" y="118582"/>
                  <a:pt x="66570" y="120000"/>
                  <a:pt x="68115" y="120000"/>
                </a:cubicBezTo>
                <a:lnTo>
                  <a:pt x="84541" y="120000"/>
                </a:lnTo>
                <a:cubicBezTo>
                  <a:pt x="86183" y="120000"/>
                  <a:pt x="87246" y="118582"/>
                  <a:pt x="87246" y="116574"/>
                </a:cubicBezTo>
                <a:lnTo>
                  <a:pt x="87246" y="56574"/>
                </a:lnTo>
                <a:cubicBezTo>
                  <a:pt x="87246" y="54685"/>
                  <a:pt x="86183" y="53267"/>
                  <a:pt x="84541" y="53267"/>
                </a:cubicBezTo>
                <a:close/>
                <a:moveTo>
                  <a:pt x="81835" y="113267"/>
                </a:moveTo>
                <a:lnTo>
                  <a:pt x="70917" y="113267"/>
                </a:lnTo>
                <a:lnTo>
                  <a:pt x="70917" y="60000"/>
                </a:lnTo>
                <a:lnTo>
                  <a:pt x="81835" y="60000"/>
                </a:lnTo>
                <a:lnTo>
                  <a:pt x="81835" y="113267"/>
                </a:lnTo>
                <a:close/>
                <a:moveTo>
                  <a:pt x="51787" y="13346"/>
                </a:moveTo>
                <a:lnTo>
                  <a:pt x="35458" y="13346"/>
                </a:lnTo>
                <a:cubicBezTo>
                  <a:pt x="33816" y="13346"/>
                  <a:pt x="32753" y="14645"/>
                  <a:pt x="32753" y="16653"/>
                </a:cubicBezTo>
                <a:lnTo>
                  <a:pt x="32753" y="116574"/>
                </a:lnTo>
                <a:cubicBezTo>
                  <a:pt x="32753" y="118582"/>
                  <a:pt x="33816" y="120000"/>
                  <a:pt x="35458" y="120000"/>
                </a:cubicBezTo>
                <a:lnTo>
                  <a:pt x="51787" y="120000"/>
                </a:lnTo>
                <a:cubicBezTo>
                  <a:pt x="53429" y="120000"/>
                  <a:pt x="54492" y="118582"/>
                  <a:pt x="54492" y="116574"/>
                </a:cubicBezTo>
                <a:lnTo>
                  <a:pt x="54492" y="16653"/>
                </a:lnTo>
                <a:cubicBezTo>
                  <a:pt x="54492" y="14645"/>
                  <a:pt x="53429" y="13346"/>
                  <a:pt x="51787" y="13346"/>
                </a:cubicBezTo>
                <a:close/>
                <a:moveTo>
                  <a:pt x="49082" y="113267"/>
                </a:moveTo>
                <a:lnTo>
                  <a:pt x="38164" y="113267"/>
                </a:lnTo>
                <a:lnTo>
                  <a:pt x="38164" y="19960"/>
                </a:lnTo>
                <a:lnTo>
                  <a:pt x="49082" y="19960"/>
                </a:lnTo>
                <a:lnTo>
                  <a:pt x="49082" y="113267"/>
                </a:lnTo>
                <a:close/>
                <a:moveTo>
                  <a:pt x="117198" y="0"/>
                </a:moveTo>
                <a:lnTo>
                  <a:pt x="100869" y="0"/>
                </a:lnTo>
                <a:cubicBezTo>
                  <a:pt x="99227" y="0"/>
                  <a:pt x="98164" y="1299"/>
                  <a:pt x="98164" y="3307"/>
                </a:cubicBezTo>
                <a:lnTo>
                  <a:pt x="98164" y="116574"/>
                </a:lnTo>
                <a:cubicBezTo>
                  <a:pt x="98164" y="118582"/>
                  <a:pt x="99227" y="120000"/>
                  <a:pt x="100869" y="120000"/>
                </a:cubicBezTo>
                <a:lnTo>
                  <a:pt x="117198" y="120000"/>
                </a:lnTo>
                <a:cubicBezTo>
                  <a:pt x="118840" y="120000"/>
                  <a:pt x="120000" y="118582"/>
                  <a:pt x="120000" y="116574"/>
                </a:cubicBezTo>
                <a:lnTo>
                  <a:pt x="120000" y="3307"/>
                </a:lnTo>
                <a:cubicBezTo>
                  <a:pt x="120000" y="1299"/>
                  <a:pt x="118840" y="0"/>
                  <a:pt x="117198" y="0"/>
                </a:cubicBezTo>
                <a:close/>
                <a:moveTo>
                  <a:pt x="114492" y="113267"/>
                </a:moveTo>
                <a:lnTo>
                  <a:pt x="103574" y="113267"/>
                </a:lnTo>
                <a:lnTo>
                  <a:pt x="103574" y="6614"/>
                </a:lnTo>
                <a:lnTo>
                  <a:pt x="114492" y="6614"/>
                </a:lnTo>
                <a:lnTo>
                  <a:pt x="114492" y="113267"/>
                </a:lnTo>
                <a:close/>
              </a:path>
            </a:pathLst>
          </a:custGeom>
          <a:solidFill>
            <a:srgbClr val="0000FF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14"/>
          <p:cNvCxnSpPr>
            <a:stCxn id="293" idx="3"/>
            <a:endCxn id="285" idx="3"/>
          </p:cNvCxnSpPr>
          <p:nvPr/>
        </p:nvCxnSpPr>
        <p:spPr>
          <a:xfrm flipH="1" rot="10800000">
            <a:off x="1677050" y="1612603"/>
            <a:ext cx="683700" cy="198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" name="Google Shape;313;p14"/>
          <p:cNvCxnSpPr>
            <a:stCxn id="285" idx="5"/>
            <a:endCxn id="289" idx="1"/>
          </p:cNvCxnSpPr>
          <p:nvPr/>
        </p:nvCxnSpPr>
        <p:spPr>
          <a:xfrm>
            <a:off x="2682748" y="1612638"/>
            <a:ext cx="4060500" cy="442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p14"/>
          <p:cNvCxnSpPr>
            <a:stCxn id="289" idx="7"/>
            <a:endCxn id="315" idx="1"/>
          </p:cNvCxnSpPr>
          <p:nvPr/>
        </p:nvCxnSpPr>
        <p:spPr>
          <a:xfrm flipH="1" rot="10800000">
            <a:off x="7065371" y="1807108"/>
            <a:ext cx="985200" cy="248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6" name="Google Shape;316;p14"/>
          <p:cNvSpPr txBox="1"/>
          <p:nvPr/>
        </p:nvSpPr>
        <p:spPr>
          <a:xfrm>
            <a:off x="324375" y="2062550"/>
            <a:ext cx="627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GBOM B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17" name="Google Shape;317;p14"/>
          <p:cNvCxnSpPr>
            <a:stCxn id="294" idx="3"/>
            <a:endCxn id="283" idx="2"/>
          </p:cNvCxnSpPr>
          <p:nvPr/>
        </p:nvCxnSpPr>
        <p:spPr>
          <a:xfrm>
            <a:off x="1677050" y="2203999"/>
            <a:ext cx="2077800" cy="12300"/>
          </a:xfrm>
          <a:prstGeom prst="straightConnector1">
            <a:avLst/>
          </a:prstGeom>
          <a:noFill/>
          <a:ln cap="flat" cmpd="sng" w="19050">
            <a:solidFill>
              <a:srgbClr val="00CE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4"/>
          <p:cNvCxnSpPr>
            <a:stCxn id="283" idx="6"/>
            <a:endCxn id="289" idx="2"/>
          </p:cNvCxnSpPr>
          <p:nvPr/>
        </p:nvCxnSpPr>
        <p:spPr>
          <a:xfrm>
            <a:off x="4210326" y="2216202"/>
            <a:ext cx="2466300" cy="0"/>
          </a:xfrm>
          <a:prstGeom prst="straightConnector1">
            <a:avLst/>
          </a:prstGeom>
          <a:noFill/>
          <a:ln cap="flat" cmpd="sng" w="19050">
            <a:solidFill>
              <a:srgbClr val="00CE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4"/>
          <p:cNvCxnSpPr>
            <a:stCxn id="289" idx="6"/>
            <a:endCxn id="320" idx="1"/>
          </p:cNvCxnSpPr>
          <p:nvPr/>
        </p:nvCxnSpPr>
        <p:spPr>
          <a:xfrm flipH="1" rot="10800000">
            <a:off x="7132063" y="2200616"/>
            <a:ext cx="918600" cy="15600"/>
          </a:xfrm>
          <a:prstGeom prst="straightConnector1">
            <a:avLst/>
          </a:prstGeom>
          <a:noFill/>
          <a:ln cap="flat" cmpd="sng" w="19050">
            <a:solidFill>
              <a:srgbClr val="00CE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1" name="Google Shape;321;p14"/>
          <p:cNvSpPr txBox="1"/>
          <p:nvPr/>
        </p:nvSpPr>
        <p:spPr>
          <a:xfrm>
            <a:off x="324375" y="2507775"/>
            <a:ext cx="627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GBOM C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22" name="Google Shape;322;p14"/>
          <p:cNvCxnSpPr/>
          <p:nvPr/>
        </p:nvCxnSpPr>
        <p:spPr>
          <a:xfrm>
            <a:off x="202575" y="1978400"/>
            <a:ext cx="1455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4"/>
          <p:cNvCxnSpPr/>
          <p:nvPr/>
        </p:nvCxnSpPr>
        <p:spPr>
          <a:xfrm>
            <a:off x="202575" y="2388900"/>
            <a:ext cx="1455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4"/>
          <p:cNvCxnSpPr>
            <a:endCxn id="283" idx="3"/>
          </p:cNvCxnSpPr>
          <p:nvPr/>
        </p:nvCxnSpPr>
        <p:spPr>
          <a:xfrm flipH="1" rot="10800000">
            <a:off x="1708718" y="2377211"/>
            <a:ext cx="2112900" cy="20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4"/>
          <p:cNvCxnSpPr>
            <a:stCxn id="283" idx="5"/>
            <a:endCxn id="287" idx="1"/>
          </p:cNvCxnSpPr>
          <p:nvPr/>
        </p:nvCxnSpPr>
        <p:spPr>
          <a:xfrm>
            <a:off x="4143634" y="2377211"/>
            <a:ext cx="1138800" cy="502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4"/>
          <p:cNvCxnSpPr>
            <a:stCxn id="287" idx="7"/>
            <a:endCxn id="289" idx="3"/>
          </p:cNvCxnSpPr>
          <p:nvPr/>
        </p:nvCxnSpPr>
        <p:spPr>
          <a:xfrm flipH="1" rot="10800000">
            <a:off x="5604520" y="2377211"/>
            <a:ext cx="1138800" cy="502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4"/>
          <p:cNvCxnSpPr>
            <a:stCxn id="289" idx="5"/>
            <a:endCxn id="328" idx="1"/>
          </p:cNvCxnSpPr>
          <p:nvPr/>
        </p:nvCxnSpPr>
        <p:spPr>
          <a:xfrm>
            <a:off x="7065371" y="2377224"/>
            <a:ext cx="985200" cy="269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14"/>
          <p:cNvSpPr txBox="1"/>
          <p:nvPr/>
        </p:nvSpPr>
        <p:spPr>
          <a:xfrm>
            <a:off x="1005950" y="2875602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C5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30" name="Google Shape;330;p14"/>
          <p:cNvCxnSpPr>
            <a:stCxn id="329" idx="3"/>
            <a:endCxn id="286" idx="2"/>
          </p:cNvCxnSpPr>
          <p:nvPr/>
        </p:nvCxnSpPr>
        <p:spPr>
          <a:xfrm>
            <a:off x="1677050" y="3017052"/>
            <a:ext cx="2077800" cy="23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4"/>
          <p:cNvCxnSpPr>
            <a:stCxn id="286" idx="6"/>
            <a:endCxn id="287" idx="2"/>
          </p:cNvCxnSpPr>
          <p:nvPr/>
        </p:nvCxnSpPr>
        <p:spPr>
          <a:xfrm>
            <a:off x="4210326" y="3040717"/>
            <a:ext cx="1005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4"/>
          <p:cNvCxnSpPr>
            <a:stCxn id="287" idx="6"/>
            <a:endCxn id="290" idx="2"/>
          </p:cNvCxnSpPr>
          <p:nvPr/>
        </p:nvCxnSpPr>
        <p:spPr>
          <a:xfrm flipH="1" rot="10800000">
            <a:off x="5671212" y="3033219"/>
            <a:ext cx="1005600" cy="7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4"/>
          <p:cNvCxnSpPr>
            <a:stCxn id="290" idx="6"/>
            <a:endCxn id="334" idx="1"/>
          </p:cNvCxnSpPr>
          <p:nvPr/>
        </p:nvCxnSpPr>
        <p:spPr>
          <a:xfrm flipH="1" rot="10800000">
            <a:off x="7132063" y="3013704"/>
            <a:ext cx="9186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14"/>
          <p:cNvSpPr txBox="1"/>
          <p:nvPr/>
        </p:nvSpPr>
        <p:spPr>
          <a:xfrm>
            <a:off x="1005950" y="3242650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C6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36" name="Google Shape;336;p14"/>
          <p:cNvCxnSpPr>
            <a:stCxn id="335" idx="3"/>
            <a:endCxn id="286" idx="3"/>
          </p:cNvCxnSpPr>
          <p:nvPr/>
        </p:nvCxnSpPr>
        <p:spPr>
          <a:xfrm flipH="1" rot="10800000">
            <a:off x="1677050" y="3201700"/>
            <a:ext cx="2144700" cy="182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4"/>
          <p:cNvCxnSpPr>
            <a:stCxn id="286" idx="5"/>
            <a:endCxn id="288" idx="1"/>
          </p:cNvCxnSpPr>
          <p:nvPr/>
        </p:nvCxnSpPr>
        <p:spPr>
          <a:xfrm>
            <a:off x="4143634" y="3201725"/>
            <a:ext cx="1138800" cy="422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4"/>
          <p:cNvCxnSpPr>
            <a:stCxn id="288" idx="7"/>
            <a:endCxn id="291" idx="1"/>
          </p:cNvCxnSpPr>
          <p:nvPr/>
        </p:nvCxnSpPr>
        <p:spPr>
          <a:xfrm>
            <a:off x="5604520" y="3624162"/>
            <a:ext cx="1138800" cy="14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14"/>
          <p:cNvSpPr txBox="1"/>
          <p:nvPr/>
        </p:nvSpPr>
        <p:spPr>
          <a:xfrm>
            <a:off x="8050564" y="1306725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A1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8050564" y="1665790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A2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8050564" y="2059187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B3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8050564" y="2505192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C4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8050564" y="2872240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C5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8050564" y="3239288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C6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40" name="Google Shape;340;p14"/>
          <p:cNvCxnSpPr>
            <a:stCxn id="291" idx="7"/>
            <a:endCxn id="339" idx="1"/>
          </p:cNvCxnSpPr>
          <p:nvPr/>
        </p:nvCxnSpPr>
        <p:spPr>
          <a:xfrm flipH="1" rot="10800000">
            <a:off x="7065396" y="3380597"/>
            <a:ext cx="985200" cy="258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14"/>
          <p:cNvSpPr txBox="1"/>
          <p:nvPr/>
        </p:nvSpPr>
        <p:spPr>
          <a:xfrm>
            <a:off x="1005962" y="3645192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E7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324363" y="3645188"/>
            <a:ext cx="627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GBOM E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43" name="Google Shape;343;p14"/>
          <p:cNvCxnSpPr/>
          <p:nvPr/>
        </p:nvCxnSpPr>
        <p:spPr>
          <a:xfrm>
            <a:off x="192988" y="3533488"/>
            <a:ext cx="1455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4"/>
          <p:cNvCxnSpPr>
            <a:stCxn id="341" idx="3"/>
            <a:endCxn id="345" idx="2"/>
          </p:cNvCxnSpPr>
          <p:nvPr/>
        </p:nvCxnSpPr>
        <p:spPr>
          <a:xfrm>
            <a:off x="1677062" y="3786642"/>
            <a:ext cx="617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14"/>
          <p:cNvCxnSpPr>
            <a:stCxn id="345" idx="6"/>
            <a:endCxn id="347" idx="2"/>
          </p:cNvCxnSpPr>
          <p:nvPr/>
        </p:nvCxnSpPr>
        <p:spPr>
          <a:xfrm flipH="1" rot="10800000">
            <a:off x="2749440" y="3785181"/>
            <a:ext cx="1005600" cy="1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14"/>
          <p:cNvCxnSpPr>
            <a:stCxn id="347" idx="6"/>
            <a:endCxn id="288" idx="2"/>
          </p:cNvCxnSpPr>
          <p:nvPr/>
        </p:nvCxnSpPr>
        <p:spPr>
          <a:xfrm>
            <a:off x="4210212" y="3785170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14"/>
          <p:cNvCxnSpPr>
            <a:stCxn id="288" idx="6"/>
            <a:endCxn id="291" idx="2"/>
          </p:cNvCxnSpPr>
          <p:nvPr/>
        </p:nvCxnSpPr>
        <p:spPr>
          <a:xfrm>
            <a:off x="5671212" y="3785170"/>
            <a:ext cx="1005600" cy="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0" name="Google Shape;350;p14"/>
          <p:cNvSpPr txBox="1"/>
          <p:nvPr/>
        </p:nvSpPr>
        <p:spPr>
          <a:xfrm>
            <a:off x="8050587" y="3645192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E7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51" name="Google Shape;351;p14"/>
          <p:cNvCxnSpPr>
            <a:stCxn id="291" idx="6"/>
            <a:endCxn id="350" idx="1"/>
          </p:cNvCxnSpPr>
          <p:nvPr/>
        </p:nvCxnSpPr>
        <p:spPr>
          <a:xfrm flipH="1" rot="10800000">
            <a:off x="7132088" y="3786705"/>
            <a:ext cx="918600" cy="13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2" name="Google Shape;352;p14"/>
          <p:cNvSpPr txBox="1"/>
          <p:nvPr/>
        </p:nvSpPr>
        <p:spPr>
          <a:xfrm>
            <a:off x="4557063" y="136707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A1-2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1775875" y="1389338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A1-1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54" name="Google Shape;354;p14"/>
          <p:cNvSpPr txBox="1"/>
          <p:nvPr/>
        </p:nvSpPr>
        <p:spPr>
          <a:xfrm>
            <a:off x="1829550" y="1649638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A2-1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55" name="Google Shape;355;p14"/>
          <p:cNvSpPr txBox="1"/>
          <p:nvPr/>
        </p:nvSpPr>
        <p:spPr>
          <a:xfrm>
            <a:off x="4557063" y="179162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A2-2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2559975" y="2151863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B3-1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57" name="Google Shape;357;p14"/>
          <p:cNvSpPr txBox="1"/>
          <p:nvPr/>
        </p:nvSpPr>
        <p:spPr>
          <a:xfrm>
            <a:off x="5287488" y="2151850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B3-2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2559975" y="244752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C4-1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4557075" y="2564100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C4-2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60" name="Google Shape;360;p14"/>
          <p:cNvSpPr txBox="1"/>
          <p:nvPr/>
        </p:nvSpPr>
        <p:spPr>
          <a:xfrm>
            <a:off x="6017900" y="2560350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C4-3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2559988" y="2968513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C5-1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62" name="Google Shape;362;p14"/>
          <p:cNvSpPr txBox="1"/>
          <p:nvPr/>
        </p:nvSpPr>
        <p:spPr>
          <a:xfrm>
            <a:off x="4557063" y="2976350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C5-2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6017938" y="298077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C5-3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2559988" y="3235500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C6-1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4557025" y="3348600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C6-2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6017938" y="3556050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C6-3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67" name="Google Shape;367;p14"/>
          <p:cNvSpPr txBox="1"/>
          <p:nvPr/>
        </p:nvSpPr>
        <p:spPr>
          <a:xfrm>
            <a:off x="1775863" y="372232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E7-1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3096175" y="372232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E7-2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4557063" y="372232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E7-3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6017925" y="3713300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E7-4</a:t>
            </a:r>
            <a:endParaRPr sz="800">
              <a:solidFill>
                <a:srgbClr val="D9D9D9"/>
              </a:solidFill>
            </a:endParaRPr>
          </a:p>
        </p:txBody>
      </p:sp>
      <p:sp>
        <p:nvSpPr>
          <p:cNvPr id="371" name="Google Shape;371;p14"/>
          <p:cNvSpPr txBox="1"/>
          <p:nvPr/>
        </p:nvSpPr>
        <p:spPr>
          <a:xfrm>
            <a:off x="8050587" y="4092630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rPr>
              <a:t>LOT F8</a:t>
            </a:r>
            <a:endParaRPr b="1" sz="1300">
              <a:solidFill>
                <a:srgbClr val="D9D9D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72" name="Google Shape;372;p14"/>
          <p:cNvCxnSpPr/>
          <p:nvPr/>
        </p:nvCxnSpPr>
        <p:spPr>
          <a:xfrm>
            <a:off x="202563" y="3960513"/>
            <a:ext cx="1455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14"/>
          <p:cNvSpPr txBox="1"/>
          <p:nvPr/>
        </p:nvSpPr>
        <p:spPr>
          <a:xfrm>
            <a:off x="2800" y="4656875"/>
            <a:ext cx="6033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20650" lvl="0" marL="114300" rtl="0" algn="just"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For simplified case, we use LOT A1, B3, C4, and F8 as our example in this EM Algorithm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0" y="-7500"/>
            <a:ext cx="2321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Note: ignore the line pattern/dash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2294040" y="3558981"/>
            <a:ext cx="455400" cy="4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LS-29</a:t>
            </a:r>
            <a:endParaRPr sz="1000"/>
          </a:p>
        </p:txBody>
      </p:sp>
      <p:sp>
        <p:nvSpPr>
          <p:cNvPr id="376" name="Google Shape;376;p14"/>
          <p:cNvSpPr/>
          <p:nvPr/>
        </p:nvSpPr>
        <p:spPr>
          <a:xfrm>
            <a:off x="3754926" y="3557468"/>
            <a:ext cx="455400" cy="455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MS-30</a:t>
            </a:r>
            <a:endParaRPr sz="1000"/>
          </a:p>
        </p:txBody>
      </p:sp>
      <p:sp>
        <p:nvSpPr>
          <p:cNvPr id="377" name="Google Shape;377;p14"/>
          <p:cNvSpPr txBox="1"/>
          <p:nvPr/>
        </p:nvSpPr>
        <p:spPr>
          <a:xfrm>
            <a:off x="1005962" y="4092630"/>
            <a:ext cx="67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LOT F8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8" name="Google Shape;378;p14"/>
          <p:cNvSpPr txBox="1"/>
          <p:nvPr/>
        </p:nvSpPr>
        <p:spPr>
          <a:xfrm>
            <a:off x="324363" y="4092625"/>
            <a:ext cx="627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sis"/>
                <a:ea typeface="Dosis"/>
                <a:cs typeface="Dosis"/>
                <a:sym typeface="Dosis"/>
              </a:rPr>
              <a:t>GBOM F</a:t>
            </a:r>
            <a:endParaRPr b="1" sz="13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79" name="Google Shape;379;p14"/>
          <p:cNvCxnSpPr>
            <a:stCxn id="375" idx="4"/>
            <a:endCxn id="376" idx="3"/>
          </p:cNvCxnSpPr>
          <p:nvPr/>
        </p:nvCxnSpPr>
        <p:spPr>
          <a:xfrm rot="-5400000">
            <a:off x="3137640" y="3330381"/>
            <a:ext cx="68100" cy="1299900"/>
          </a:xfrm>
          <a:prstGeom prst="bentConnector3">
            <a:avLst>
              <a:gd fmla="val -349670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14"/>
          <p:cNvCxnSpPr>
            <a:stCxn id="377" idx="3"/>
            <a:endCxn id="376" idx="4"/>
          </p:cNvCxnSpPr>
          <p:nvPr/>
        </p:nvCxnSpPr>
        <p:spPr>
          <a:xfrm flipH="1" rot="10800000">
            <a:off x="1677062" y="4012980"/>
            <a:ext cx="2305500" cy="221100"/>
          </a:xfrm>
          <a:prstGeom prst="bentConnector2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14"/>
          <p:cNvCxnSpPr>
            <a:stCxn id="376" idx="3"/>
            <a:endCxn id="375" idx="5"/>
          </p:cNvCxnSpPr>
          <p:nvPr/>
        </p:nvCxnSpPr>
        <p:spPr>
          <a:xfrm flipH="1">
            <a:off x="2682818" y="3946176"/>
            <a:ext cx="1138800" cy="1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14"/>
          <p:cNvCxnSpPr>
            <a:stCxn id="376" idx="5"/>
          </p:cNvCxnSpPr>
          <p:nvPr/>
        </p:nvCxnSpPr>
        <p:spPr>
          <a:xfrm>
            <a:off x="4143634" y="3946176"/>
            <a:ext cx="3906900" cy="288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14"/>
          <p:cNvSpPr txBox="1"/>
          <p:nvPr/>
        </p:nvSpPr>
        <p:spPr>
          <a:xfrm>
            <a:off x="2391638" y="416972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F8-1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3096175" y="388482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F8-2</a:t>
            </a:r>
            <a:endParaRPr sz="800">
              <a:solidFill>
                <a:srgbClr val="38444A"/>
              </a:solidFill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3096250" y="4047325"/>
            <a:ext cx="312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444A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F8-3</a:t>
            </a:r>
            <a:endParaRPr sz="800">
              <a:solidFill>
                <a:srgbClr val="38444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idx="4294967295" type="ctrTitle"/>
          </p:nvPr>
        </p:nvSpPr>
        <p:spPr>
          <a:xfrm>
            <a:off x="79100" y="537863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Objective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391" name="Google Shape;391;p15"/>
          <p:cNvSpPr txBox="1"/>
          <p:nvPr>
            <p:ph idx="4294967295" type="subTitle"/>
          </p:nvPr>
        </p:nvSpPr>
        <p:spPr>
          <a:xfrm>
            <a:off x="79100" y="1553200"/>
            <a:ext cx="73782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The Goal of this EM Algorithm is to compute the maximum likelihood of each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machine </a:t>
            </a:r>
            <a:r>
              <a:rPr lang="en"/>
              <a:t>step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yield rate</a:t>
            </a:r>
            <a:r>
              <a:rPr lang="en"/>
              <a:t> through the iterative method between the expectation (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E-Step</a:t>
            </a:r>
            <a:r>
              <a:rPr lang="en"/>
              <a:t>) and maximization (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M-Step</a:t>
            </a:r>
            <a:r>
              <a:rPr lang="en"/>
              <a:t>).</a:t>
            </a:r>
            <a:endParaRPr sz="1200"/>
          </a:p>
        </p:txBody>
      </p:sp>
      <p:sp>
        <p:nvSpPr>
          <p:cNvPr id="392" name="Google Shape;392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3" name="Google Shape;393;p15"/>
          <p:cNvGrpSpPr/>
          <p:nvPr/>
        </p:nvGrpSpPr>
        <p:grpSpPr>
          <a:xfrm>
            <a:off x="5646805" y="676368"/>
            <a:ext cx="794281" cy="882815"/>
            <a:chOff x="3581544" y="2667002"/>
            <a:chExt cx="1409549" cy="1718876"/>
          </a:xfrm>
        </p:grpSpPr>
        <p:grpSp>
          <p:nvGrpSpPr>
            <p:cNvPr id="394" name="Google Shape;394;p15"/>
            <p:cNvGrpSpPr/>
            <p:nvPr/>
          </p:nvGrpSpPr>
          <p:grpSpPr>
            <a:xfrm>
              <a:off x="3581544" y="2667002"/>
              <a:ext cx="1409549" cy="1718876"/>
              <a:chOff x="1268550" y="929175"/>
              <a:chExt cx="407950" cy="497475"/>
            </a:xfrm>
          </p:grpSpPr>
          <p:sp>
            <p:nvSpPr>
              <p:cNvPr id="395" name="Google Shape;395;p15"/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rect b="b" l="l" r="r" t="t"/>
                <a:pathLst>
                  <a:path extrusionOk="0" fill="none" h="18924" w="1549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rect b="b" l="l" r="r" t="t"/>
                <a:pathLst>
                  <a:path extrusionOk="0" fill="none" h="18511" w="15101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rect b="b" l="l" r="r" t="t"/>
                <a:pathLst>
                  <a:path extrusionOk="0" fill="none" h="3362" w="3362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15"/>
            <p:cNvSpPr/>
            <p:nvPr/>
          </p:nvSpPr>
          <p:spPr>
            <a:xfrm>
              <a:off x="3824184" y="2845306"/>
              <a:ext cx="219632" cy="219646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824184" y="3142343"/>
              <a:ext cx="219632" cy="219646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824184" y="3439380"/>
              <a:ext cx="219632" cy="219646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824184" y="3736416"/>
              <a:ext cx="219632" cy="219646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15"/>
            <p:cNvGrpSpPr/>
            <p:nvPr/>
          </p:nvGrpSpPr>
          <p:grpSpPr>
            <a:xfrm>
              <a:off x="4085540" y="3066303"/>
              <a:ext cx="728164" cy="728078"/>
              <a:chOff x="1923675" y="1633650"/>
              <a:chExt cx="436000" cy="435975"/>
            </a:xfrm>
          </p:grpSpPr>
          <p:sp>
            <p:nvSpPr>
              <p:cNvPr id="403" name="Google Shape;403;p15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rect b="b" l="l" r="r" t="t"/>
                <a:pathLst>
                  <a:path extrusionOk="0" fill="none" h="6017" w="6017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rect b="b" l="l" r="r" t="t"/>
                <a:pathLst>
                  <a:path extrusionOk="0" fill="none" h="10474" w="10473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rect b="b" l="l" r="r" t="t"/>
                <a:pathLst>
                  <a:path extrusionOk="0" fill="none" h="15539" w="1554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rect b="b" l="l" r="r" t="t"/>
                <a:pathLst>
                  <a:path extrusionOk="0" fill="none" h="10474" w="10473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rect b="b" l="l" r="r" t="t"/>
                <a:pathLst>
                  <a:path extrusionOk="0" fill="none" h="1779" w="1779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rect b="b" l="l" r="r" t="t"/>
                <a:pathLst>
                  <a:path extrusionOk="0" fill="none" h="4068" w="4069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"/>
          <p:cNvSpPr txBox="1"/>
          <p:nvPr>
            <p:ph idx="4294967295" type="ctrTitle"/>
          </p:nvPr>
        </p:nvSpPr>
        <p:spPr>
          <a:xfrm>
            <a:off x="79100" y="537863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EMA Labs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414" name="Google Shape;414;p16"/>
          <p:cNvSpPr txBox="1"/>
          <p:nvPr>
            <p:ph idx="4294967295" type="subTitle"/>
          </p:nvPr>
        </p:nvSpPr>
        <p:spPr>
          <a:xfrm>
            <a:off x="672975" y="1418075"/>
            <a:ext cx="67842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85750" rtl="0" algn="l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Getting Started</a:t>
            </a:r>
            <a:endParaRPr/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Setting up the first case</a:t>
            </a:r>
            <a:endParaRPr/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Step 1: Reading CSV</a:t>
            </a:r>
            <a:endParaRPr/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Step 2: One Hot Encoding of Machine Steps</a:t>
            </a:r>
            <a:endParaRPr/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Step 3: Preprocessing: Lot Information</a:t>
            </a:r>
            <a:endParaRPr/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Step 4: Preprocessing: Machine Information</a:t>
            </a:r>
            <a:endParaRPr/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Step 5: Running EM Algorithm</a:t>
            </a:r>
            <a:endParaRPr/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Step 6: Saving Report</a:t>
            </a:r>
            <a:endParaRPr/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AutoNum type="arabicPeriod"/>
            </a:pPr>
            <a:r>
              <a:rPr lang="en"/>
              <a:t>Experiment on Real Data (bigger dataset)</a:t>
            </a:r>
            <a:endParaRPr/>
          </a:p>
        </p:txBody>
      </p: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6" name="Google Shape;416;p16"/>
          <p:cNvGrpSpPr/>
          <p:nvPr/>
        </p:nvGrpSpPr>
        <p:grpSpPr>
          <a:xfrm>
            <a:off x="5646805" y="676368"/>
            <a:ext cx="794281" cy="882815"/>
            <a:chOff x="3581544" y="2667002"/>
            <a:chExt cx="1409549" cy="1718876"/>
          </a:xfrm>
        </p:grpSpPr>
        <p:grpSp>
          <p:nvGrpSpPr>
            <p:cNvPr id="417" name="Google Shape;417;p16"/>
            <p:cNvGrpSpPr/>
            <p:nvPr/>
          </p:nvGrpSpPr>
          <p:grpSpPr>
            <a:xfrm>
              <a:off x="3581544" y="2667002"/>
              <a:ext cx="1409549" cy="1718876"/>
              <a:chOff x="1268550" y="929175"/>
              <a:chExt cx="407950" cy="497475"/>
            </a:xfrm>
          </p:grpSpPr>
          <p:sp>
            <p:nvSpPr>
              <p:cNvPr id="418" name="Google Shape;418;p16"/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rect b="b" l="l" r="r" t="t"/>
                <a:pathLst>
                  <a:path extrusionOk="0" fill="none" h="18924" w="1549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rect b="b" l="l" r="r" t="t"/>
                <a:pathLst>
                  <a:path extrusionOk="0" fill="none" h="18511" w="15101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rect b="b" l="l" r="r" t="t"/>
                <a:pathLst>
                  <a:path extrusionOk="0" fill="none" h="3362" w="3362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16"/>
            <p:cNvSpPr/>
            <p:nvPr/>
          </p:nvSpPr>
          <p:spPr>
            <a:xfrm>
              <a:off x="3824184" y="2845306"/>
              <a:ext cx="219632" cy="219646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3824184" y="3142343"/>
              <a:ext cx="219632" cy="219646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3824184" y="3439380"/>
              <a:ext cx="219632" cy="219646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824184" y="3736416"/>
              <a:ext cx="219632" cy="219646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16"/>
            <p:cNvGrpSpPr/>
            <p:nvPr/>
          </p:nvGrpSpPr>
          <p:grpSpPr>
            <a:xfrm>
              <a:off x="4085540" y="3066303"/>
              <a:ext cx="728164" cy="728078"/>
              <a:chOff x="1923675" y="1633650"/>
              <a:chExt cx="436000" cy="435975"/>
            </a:xfrm>
          </p:grpSpPr>
          <p:sp>
            <p:nvSpPr>
              <p:cNvPr id="426" name="Google Shape;426;p16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rect b="b" l="l" r="r" t="t"/>
                <a:pathLst>
                  <a:path extrusionOk="0" fill="none" h="6017" w="6017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rect b="b" l="l" r="r" t="t"/>
                <a:pathLst>
                  <a:path extrusionOk="0" fill="none" h="10474" w="10473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rect b="b" l="l" r="r" t="t"/>
                <a:pathLst>
                  <a:path extrusionOk="0" fill="none" h="15539" w="1554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rect b="b" l="l" r="r" t="t"/>
                <a:pathLst>
                  <a:path extrusionOk="0" fill="none" h="10474" w="10473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rect b="b" l="l" r="r" t="t"/>
                <a:pathLst>
                  <a:path extrusionOk="0" fill="none" h="1779" w="1779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rect b="b" l="l" r="r" t="t"/>
                <a:pathLst>
                  <a:path extrusionOk="0" fill="none" h="4068" w="4069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solidFill>
                <a:srgbClr val="FFFFFF"/>
              </a:solidFill>
              <a:ln cap="rnd" cmpd="sng" w="12175">
                <a:solidFill>
                  <a:srgbClr val="FF98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32" name="Google Shape;4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300" y="330163"/>
            <a:ext cx="1626325" cy="414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/>
          <p:nvPr>
            <p:ph idx="4294967295" type="ctrTitle"/>
          </p:nvPr>
        </p:nvSpPr>
        <p:spPr>
          <a:xfrm>
            <a:off x="79100" y="537875"/>
            <a:ext cx="6788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Getting Started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438" name="Google Shape;438;p17"/>
          <p:cNvSpPr txBox="1"/>
          <p:nvPr>
            <p:ph idx="4294967295" type="subTitle"/>
          </p:nvPr>
        </p:nvSpPr>
        <p:spPr>
          <a:xfrm>
            <a:off x="79100" y="1553200"/>
            <a:ext cx="88665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AutoNum type="arabicPeriod"/>
            </a:pPr>
            <a:r>
              <a:rPr lang="en" sz="1800"/>
              <a:t>Prerequisite: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Internet and browser (to open google colab)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Or using offline IDE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Python 3.6+,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Python IDE (Pycharm, Spyder, or similar)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1800"/>
              <a:buAutoNum type="arabicPeriod"/>
            </a:pPr>
            <a:r>
              <a:rPr lang="en" sz="1800"/>
              <a:t>Code configuration: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RAWDATA_CSV_PATH_FILENAME: specify the filename which will be analyzed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REPORT_PATH_FILENAME: specify the output filename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MAX_EMA_ITERATIONS: specify the maximum iterations</a:t>
            </a:r>
            <a:endParaRPr sz="1800"/>
          </a:p>
        </p:txBody>
      </p:sp>
      <p:sp>
        <p:nvSpPr>
          <p:cNvPr id="439" name="Google Shape;439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CASE</a:t>
            </a:r>
            <a:endParaRPr/>
          </a:p>
        </p:txBody>
      </p:sp>
      <p:sp>
        <p:nvSpPr>
          <p:cNvPr id="445" name="Google Shape;445;p18"/>
          <p:cNvSpPr txBox="1"/>
          <p:nvPr>
            <p:ph idx="4294967295" type="sldNum"/>
          </p:nvPr>
        </p:nvSpPr>
        <p:spPr>
          <a:xfrm>
            <a:off x="7618000" y="426225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first case </a:t>
            </a:r>
            <a:r>
              <a:rPr b="0" lang="en" sz="1200">
                <a:solidFill>
                  <a:schemeClr val="lt1"/>
                </a:solidFill>
              </a:rPr>
              <a:t>(page 1)</a:t>
            </a:r>
            <a:endParaRPr/>
          </a:p>
        </p:txBody>
      </p:sp>
      <p:sp>
        <p:nvSpPr>
          <p:cNvPr id="452" name="Google Shape;452;p19"/>
          <p:cNvSpPr txBox="1"/>
          <p:nvPr/>
        </p:nvSpPr>
        <p:spPr>
          <a:xfrm>
            <a:off x="305300" y="1412300"/>
            <a:ext cx="76743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First you need to copy these files into your google drive: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custom_utility.py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real_world_data.csv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test_case_1a.csv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Yield rate estimation Lab.ipynb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And remove the word “Copy of” from each of these files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AutoNum type="arabi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Then move these file into a Folder in your google drive, e.g. EMLab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pen the </a:t>
            </a: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Yield rate estimation Lab.ipynb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file in the Google cola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first case </a:t>
            </a:r>
            <a:r>
              <a:rPr b="0" lang="en" sz="1200"/>
              <a:t>(page 2)</a:t>
            </a:r>
            <a:endParaRPr b="0" sz="1200"/>
          </a:p>
        </p:txBody>
      </p:sp>
      <p:sp>
        <p:nvSpPr>
          <p:cNvPr id="459" name="Google Shape;459;p20"/>
          <p:cNvSpPr txBox="1"/>
          <p:nvPr/>
        </p:nvSpPr>
        <p:spPr>
          <a:xfrm>
            <a:off x="305300" y="1412300"/>
            <a:ext cx="76743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Go to “Initializing Google Colab” section and change "ColabNotebook/TH" with your folder path in your google drive (e.g. 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EMLab)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cd 'gdrive/My Drive/</a:t>
            </a:r>
            <a:r>
              <a:rPr lang="en">
                <a:solidFill>
                  <a:srgbClr val="FF0000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ColabNotebook/TH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'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AutoNum type="arabicPeriod" startAt="4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the “Code Configurations” section, modify the setting variable such as: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lphaL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RAWDATA_CSV_PATH_FILENAME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insert the value with our simplified raw data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‘test_case_1a.csv’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lphaL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REPORT_PATH_FILENAME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insert the value with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‘report_test_case_1a.csv’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lphaL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(optional) You can also change the maximum iteration of EM Algorithm in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urier"/>
                <a:ea typeface="Courier"/>
                <a:cs typeface="Courier"/>
                <a:sym typeface="Courier"/>
              </a:rPr>
              <a:t>MAX_EMA_ITERATIONS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value with any integer number (between 10 to 50 is recommended)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