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A:\S3\Research\Financial\Yawen\Journal\Prof.%20Nina\New%20Experim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The Importance of Variables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'Z2+Z3SolelyofAltman'!$M$36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'Z2+Z3SolelyofAltman'!$L$37:$L$38</c:f>
              <c:strCache>
                <c:ptCount val="2"/>
                <c:pt idx="0">
                  <c:v>?</c:v>
                </c:pt>
                <c:pt idx="1">
                  <c:v>?</c:v>
                </c:pt>
              </c:strCache>
            </c:strRef>
          </c:cat>
          <c:val>
            <c:numRef>
              <c:f>'Z2+Z3SolelyofAltman'!$M$37:$M$38</c:f>
              <c:numCache>
                <c:formatCode>General</c:formatCode>
                <c:ptCount val="2"/>
                <c:pt idx="0">
                  <c:v>1.3437681817002299E-3</c:v>
                </c:pt>
                <c:pt idx="1">
                  <c:v>1.0229726172025101E-3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9D-44B4-BB66-54DE807A59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9341504"/>
        <c:axId val="2114945696"/>
      </c:barChart>
      <c:catAx>
        <c:axId val="469341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Variables (Features)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945696"/>
        <c:crosses val="autoZero"/>
        <c:auto val="1"/>
        <c:lblAlgn val="ctr"/>
        <c:lblOffset val="100"/>
        <c:noMultiLvlLbl val="0"/>
      </c:catAx>
      <c:valAx>
        <c:axId val="211494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Importance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41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3CFD-3532-4366-95BE-C897A1D909D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F3463-3127-4FCC-B257-D9B76D6C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7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292A589-E32E-4581-8CA0-C59DB0FBA7A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DE94-28F6-4F59-AFC8-B23F986259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5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589-E32E-4581-8CA0-C59DB0FBA7A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DE94-28F6-4F59-AFC8-B23F9862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0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589-E32E-4581-8CA0-C59DB0FBA7A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DE94-28F6-4F59-AFC8-B23F9862593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7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589-E32E-4581-8CA0-C59DB0FBA7A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DE94-28F6-4F59-AFC8-B23F9862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8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589-E32E-4581-8CA0-C59DB0FBA7A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DE94-28F6-4F59-AFC8-B23F986259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25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589-E32E-4581-8CA0-C59DB0FBA7A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DE94-28F6-4F59-AFC8-B23F9862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7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589-E32E-4581-8CA0-C59DB0FBA7A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DE94-28F6-4F59-AFC8-B23F9862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9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589-E32E-4581-8CA0-C59DB0FBA7A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DE94-28F6-4F59-AFC8-B23F9862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9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589-E32E-4581-8CA0-C59DB0FBA7A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DE94-28F6-4F59-AFC8-B23F9862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3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589-E32E-4581-8CA0-C59DB0FBA7A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DE94-28F6-4F59-AFC8-B23F9862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5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589-E32E-4581-8CA0-C59DB0FBA7A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DE94-28F6-4F59-AFC8-B23F986259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88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292A589-E32E-4581-8CA0-C59DB0FBA7A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212DE94-28F6-4F59-AFC8-B23F9862593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69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chart" Target="../charts/char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Labs-variable important (SVM)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6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Should Students do in variable importance Lab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Preparation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Complete the Code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Do the task and send the task requirement to the EE-CLASS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9C13-0BC6-405D-94D5-F002C10B4D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3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Tools</a:t>
            </a:r>
          </a:p>
          <a:p>
            <a:pPr marL="571500" lvl="1" indent="-182563"/>
            <a:r>
              <a:rPr lang="en-US" dirty="0" smtClean="0"/>
              <a:t>Installed </a:t>
            </a:r>
            <a:r>
              <a:rPr lang="en-US" dirty="0" err="1" smtClean="0"/>
              <a:t>Matlab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Prepare the data and the files</a:t>
            </a:r>
          </a:p>
          <a:p>
            <a:pPr marL="571500" lvl="1" indent="-182563"/>
            <a:r>
              <a:rPr lang="en-US" dirty="0" smtClean="0"/>
              <a:t>Download the data in the </a:t>
            </a:r>
            <a:r>
              <a:rPr lang="en-US" dirty="0" err="1" smtClean="0"/>
              <a:t>eeclass</a:t>
            </a:r>
            <a:r>
              <a:rPr lang="en-US" dirty="0" smtClean="0"/>
              <a:t> system</a:t>
            </a:r>
          </a:p>
          <a:p>
            <a:pPr marL="571500" lvl="1" indent="-182563"/>
            <a:r>
              <a:rPr lang="en-US" dirty="0" smtClean="0"/>
              <a:t>You must have:</a:t>
            </a:r>
          </a:p>
          <a:p>
            <a:pPr marL="1006157" lvl="2" indent="-342900">
              <a:buFont typeface="+mj-lt"/>
              <a:buAutoNum type="alphaLcPeriod"/>
            </a:pPr>
            <a:r>
              <a:rPr lang="en-US" dirty="0"/>
              <a:t>a workspace named </a:t>
            </a:r>
            <a:r>
              <a:rPr lang="en-US" b="1" dirty="0" err="1"/>
              <a:t>LabFW.mat</a:t>
            </a:r>
            <a:r>
              <a:rPr lang="en-US" b="1" dirty="0"/>
              <a:t> </a:t>
            </a:r>
            <a:r>
              <a:rPr lang="en-US" dirty="0"/>
              <a:t>(It contains data for each class and SVM model) </a:t>
            </a:r>
            <a:endParaRPr lang="en-US" dirty="0" smtClean="0"/>
          </a:p>
          <a:p>
            <a:pPr marL="1006157" lvl="2" indent="-342900">
              <a:buFont typeface="+mj-lt"/>
              <a:buAutoNum type="alphaLcPeriod"/>
            </a:pPr>
            <a:r>
              <a:rPr lang="en-US" dirty="0" smtClean="0"/>
              <a:t>Word file of Variable Importance Lab </a:t>
            </a:r>
            <a:r>
              <a:rPr lang="en-US" dirty="0"/>
              <a:t>session </a:t>
            </a:r>
            <a:endParaRPr lang="en-US" dirty="0" smtClean="0"/>
          </a:p>
          <a:p>
            <a:pPr marL="1006157" lvl="2" indent="-342900">
              <a:buFont typeface="+mj-lt"/>
              <a:buAutoNum type="alphaLcPeriod"/>
            </a:pPr>
            <a:r>
              <a:rPr lang="en-US" dirty="0" smtClean="0"/>
              <a:t>PPT file to check step by step how to find variable importance</a:t>
            </a:r>
          </a:p>
          <a:p>
            <a:pPr marL="571500" lvl="1" indent="-182563"/>
            <a:r>
              <a:rPr lang="en-US" dirty="0" smtClean="0"/>
              <a:t>Copy the code of Lab Session Word file then save it in the same folder with the data (</a:t>
            </a:r>
            <a:r>
              <a:rPr lang="en-US" b="1" dirty="0" err="1"/>
              <a:t>LabFW.mat</a:t>
            </a:r>
            <a:r>
              <a:rPr lang="en-US" dirty="0" smtClean="0"/>
              <a:t>)</a:t>
            </a:r>
          </a:p>
          <a:p>
            <a:pPr marL="571500" lvl="1" indent="-182563"/>
            <a:r>
              <a:rPr lang="en-US" dirty="0" smtClean="0"/>
              <a:t>Add the code and data to </a:t>
            </a:r>
            <a:r>
              <a:rPr lang="en-US" dirty="0" err="1" smtClean="0"/>
              <a:t>Matlab</a:t>
            </a:r>
            <a:r>
              <a:rPr lang="en-US" dirty="0" smtClean="0"/>
              <a:t>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9C13-0BC6-405D-94D5-F002C10B4D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2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 Complete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2166103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Find the variable importance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Load workspace of </a:t>
            </a:r>
            <a:r>
              <a:rPr lang="en-US" dirty="0" err="1" smtClean="0"/>
              <a:t>LabFW.mat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Perform variable importance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Sort the variable importance as descending order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4163" indent="-284163">
              <a:buFont typeface="+mj-lt"/>
              <a:buAutoNum type="arabicPeriod"/>
            </a:pPr>
            <a:r>
              <a:rPr lang="en-US" dirty="0" smtClean="0"/>
              <a:t>Load workspace of </a:t>
            </a:r>
            <a:r>
              <a:rPr lang="en-US" dirty="0" err="1" smtClean="0">
                <a:solidFill>
                  <a:schemeClr val="accent2"/>
                </a:solidFill>
              </a:rPr>
              <a:t>LabFW.mat</a:t>
            </a:r>
            <a:r>
              <a:rPr lang="en-US" dirty="0" smtClean="0"/>
              <a:t> </a:t>
            </a:r>
            <a:r>
              <a:rPr lang="en-US" dirty="0"/>
              <a:t>(It contains </a:t>
            </a:r>
            <a:r>
              <a:rPr lang="en-US" b="1" dirty="0"/>
              <a:t>data for each class </a:t>
            </a:r>
            <a:r>
              <a:rPr lang="en-US" dirty="0"/>
              <a:t>and </a:t>
            </a:r>
            <a:r>
              <a:rPr lang="en-US" b="1" dirty="0"/>
              <a:t>SVM model</a:t>
            </a:r>
            <a:r>
              <a:rPr lang="en-US" dirty="0" smtClean="0"/>
              <a:t>)</a:t>
            </a:r>
          </a:p>
          <a:p>
            <a:pPr marL="627063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load('</a:t>
            </a:r>
            <a:r>
              <a:rPr lang="en-US" dirty="0" err="1">
                <a:solidFill>
                  <a:schemeClr val="accent2"/>
                </a:solidFill>
              </a:rPr>
              <a:t>LabFW.mat</a:t>
            </a:r>
            <a:r>
              <a:rPr lang="en-US" dirty="0">
                <a:solidFill>
                  <a:schemeClr val="accent2"/>
                </a:solidFill>
              </a:rPr>
              <a:t>')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6" y="4791456"/>
            <a:ext cx="2809875" cy="1352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55662" y="5701583"/>
            <a:ext cx="2999574" cy="367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55662" y="5393935"/>
            <a:ext cx="2999574" cy="16237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36474" y="5331759"/>
            <a:ext cx="619724" cy="2890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Class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>
            <a:off x="4655236" y="5475120"/>
            <a:ext cx="281238" cy="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5400000">
            <a:off x="1438020" y="5549401"/>
            <a:ext cx="553559" cy="118274"/>
          </a:xfrm>
          <a:prstGeom prst="bentConnector4">
            <a:avLst>
              <a:gd name="adj1" fmla="val -6734"/>
              <a:gd name="adj2" fmla="val 293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682" y="3865231"/>
            <a:ext cx="4162425" cy="25812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341983" y="6044853"/>
            <a:ext cx="4342688" cy="367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41983" y="5393066"/>
            <a:ext cx="4342688" cy="17705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2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 Complete the code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Perform variable importance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Sorted as descending order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97410" y="2826037"/>
                <a:ext cx="5791910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𝐹𝑊</m:t>
                      </m:r>
                      <m:r>
                        <a:rPr lang="en-US" sz="20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20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𝑚𝑜𝑑𝑒𝑙𝑆𝑉𝑀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𝑠𝑣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𝑐𝑜𝑒𝑓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𝑚𝑜𝑑𝑒𝑙𝑆𝑉𝑀</m:t>
                      </m:r>
                      <m:r>
                        <a:rPr lang="en-US" sz="20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𝑆𝑉𝑠</m:t>
                      </m:r>
                      <m:r>
                        <a:rPr lang="en-US" sz="20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10" y="2826037"/>
                <a:ext cx="5791910" cy="307777"/>
              </a:xfrm>
              <a:prstGeom prst="rect">
                <a:avLst/>
              </a:prstGeom>
              <a:blipFill>
                <a:blip r:embed="rId2"/>
                <a:stretch>
                  <a:fillRect t="-1923" r="-105" b="-3269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09" y="3610064"/>
            <a:ext cx="2305050" cy="1257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6416983" y="2826037"/>
                <a:ext cx="4425507" cy="369332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𝑠𝑜𝑟𝑡𝑒𝑑𝐹𝑊</m:t>
                      </m:r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𝑠𝑜𝑟𝑡𝑟𝑜𝑤𝑠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𝐹𝑊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,2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𝑑𝑒𝑠𝑐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983" y="2826037"/>
                <a:ext cx="4425507" cy="369332"/>
              </a:xfrm>
              <a:prstGeom prst="rect">
                <a:avLst/>
              </a:prstGeom>
              <a:blipFill>
                <a:blip r:embed="rId4"/>
                <a:stretch>
                  <a:fillRect b="-11290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825929"/>
              </p:ext>
            </p:extLst>
          </p:nvPr>
        </p:nvGraphicFramePr>
        <p:xfrm>
          <a:off x="6416983" y="3741420"/>
          <a:ext cx="40437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231">
                  <a:extLst>
                    <a:ext uri="{9D8B030D-6E8A-4147-A177-3AD203B41FA5}">
                      <a16:colId xmlns:a16="http://schemas.microsoft.com/office/drawing/2014/main" val="2280279199"/>
                    </a:ext>
                  </a:extLst>
                </a:gridCol>
                <a:gridCol w="1490722">
                  <a:extLst>
                    <a:ext uri="{9D8B030D-6E8A-4147-A177-3AD203B41FA5}">
                      <a16:colId xmlns:a16="http://schemas.microsoft.com/office/drawing/2014/main" val="3043266003"/>
                    </a:ext>
                  </a:extLst>
                </a:gridCol>
                <a:gridCol w="1608799">
                  <a:extLst>
                    <a:ext uri="{9D8B030D-6E8A-4147-A177-3AD203B41FA5}">
                      <a16:colId xmlns:a16="http://schemas.microsoft.com/office/drawing/2014/main" val="2792074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FW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3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724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32242"/>
                  </a:ext>
                </a:extLst>
              </a:tr>
            </a:tbl>
          </a:graphicData>
        </a:graphic>
      </p:graphicFrame>
      <p:sp>
        <p:nvSpPr>
          <p:cNvPr id="24" name="Content Placeholder 2"/>
          <p:cNvSpPr txBox="1">
            <a:spLocks/>
          </p:cNvSpPr>
          <p:nvPr/>
        </p:nvSpPr>
        <p:spPr>
          <a:xfrm>
            <a:off x="6416983" y="4853940"/>
            <a:ext cx="4043753" cy="1257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>
              <a:buFont typeface="Wingdings" panose="05000000000000000000" pitchFamily="2" charset="2"/>
              <a:buChar char="§"/>
            </a:pPr>
            <a:r>
              <a:rPr lang="en-US" sz="1800" dirty="0" smtClean="0"/>
              <a:t>Describe the result which one has the highest rank</a:t>
            </a:r>
          </a:p>
          <a:p>
            <a:pPr marL="341313" indent="-341313">
              <a:buFont typeface="Wingdings" panose="05000000000000000000" pitchFamily="2" charset="2"/>
              <a:buChar char="§"/>
            </a:pPr>
            <a:r>
              <a:rPr lang="en-US" sz="1800" dirty="0" smtClean="0"/>
              <a:t>Describe the meaning of the highest rank of VI</a:t>
            </a:r>
            <a:endParaRPr lang="en-US" sz="1800" dirty="0"/>
          </a:p>
        </p:txBody>
      </p:sp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604214"/>
              </p:ext>
            </p:extLst>
          </p:nvPr>
        </p:nvGraphicFramePr>
        <p:xfrm>
          <a:off x="7452360" y="82837"/>
          <a:ext cx="4631998" cy="2139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789"/>
          <a:stretch/>
        </p:blipFill>
        <p:spPr>
          <a:xfrm>
            <a:off x="197410" y="3133814"/>
            <a:ext cx="3921685" cy="476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6983" y="3195369"/>
            <a:ext cx="33432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7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C. Do </a:t>
            </a:r>
            <a:r>
              <a:rPr lang="en-US" dirty="0"/>
              <a:t>the task and send the task requirement to the EE-CLASS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sz="2400" dirty="0"/>
              <a:t>Use MATLAB to run the code and add screenshots to report in Word files.</a:t>
            </a:r>
            <a:endParaRPr lang="en-US" sz="2000" dirty="0"/>
          </a:p>
          <a:p>
            <a:pPr lvl="0" fontAlgn="base"/>
            <a:r>
              <a:rPr lang="en-US" sz="2400" dirty="0"/>
              <a:t>Compress(.zip,.</a:t>
            </a:r>
            <a:r>
              <a:rPr lang="en-US" sz="2400" dirty="0" err="1"/>
              <a:t>rar</a:t>
            </a:r>
            <a:r>
              <a:rPr lang="en-US" sz="2400" dirty="0"/>
              <a:t>) the following file with the name of the group ( e.g. group_1.zip)</a:t>
            </a:r>
            <a:endParaRPr lang="en-US" sz="2000" dirty="0"/>
          </a:p>
          <a:p>
            <a:pPr marL="663575" lvl="2" indent="-342900" fontAlgn="base">
              <a:buFont typeface="Wingdings" panose="05000000000000000000" pitchFamily="2" charset="2"/>
              <a:buChar char="§"/>
            </a:pPr>
            <a:r>
              <a:rPr lang="en-US" sz="2000" dirty="0"/>
              <a:t>Code(*.m)</a:t>
            </a:r>
            <a:endParaRPr lang="en-US" sz="1800" dirty="0"/>
          </a:p>
          <a:p>
            <a:pPr marL="663575" lvl="2" indent="-342900" fontAlgn="base">
              <a:buFont typeface="Wingdings" panose="05000000000000000000" pitchFamily="2" charset="2"/>
              <a:buChar char="§"/>
            </a:pPr>
            <a:r>
              <a:rPr lang="en-US" sz="2000" dirty="0"/>
              <a:t>Report(*.doc)</a:t>
            </a:r>
            <a:endParaRPr lang="en-US" sz="1800" dirty="0"/>
          </a:p>
          <a:p>
            <a:pPr marL="914400" lvl="4" indent="-274638" fontAlgn="base">
              <a:buFont typeface="Wingdings" panose="05000000000000000000" pitchFamily="2" charset="2"/>
              <a:buChar char="ü"/>
            </a:pPr>
            <a:r>
              <a:rPr lang="en-US" sz="2000" dirty="0"/>
              <a:t>Result of variable </a:t>
            </a:r>
            <a:r>
              <a:rPr lang="en-US" sz="2000" dirty="0" smtClean="0"/>
              <a:t>importance.</a:t>
            </a:r>
            <a:endParaRPr lang="en-US" sz="1800" dirty="0"/>
          </a:p>
          <a:p>
            <a:pPr marL="914400" lvl="4" indent="-274638" fontAlgn="base">
              <a:buFont typeface="Wingdings" panose="05000000000000000000" pitchFamily="2" charset="2"/>
              <a:buChar char="ü"/>
            </a:pPr>
            <a:r>
              <a:rPr lang="en-US" sz="2000" dirty="0"/>
              <a:t>Conclusion of result.</a:t>
            </a:r>
            <a:endParaRPr lang="en-US" sz="1800" dirty="0"/>
          </a:p>
          <a:p>
            <a:pPr lvl="0" fontAlgn="base"/>
            <a:r>
              <a:rPr lang="en-US" sz="2400" dirty="0"/>
              <a:t>To update the contents of report can be directly re-upload file with the name of version (e.g. Group_1_v2.zip)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8423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235</TotalTime>
  <Words>308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Cambria Math</vt:lpstr>
      <vt:lpstr>Tw Cen MT</vt:lpstr>
      <vt:lpstr>Tw Cen MT Condensed</vt:lpstr>
      <vt:lpstr>Wingdings</vt:lpstr>
      <vt:lpstr>Wingdings 3</vt:lpstr>
      <vt:lpstr>Integral</vt:lpstr>
      <vt:lpstr>Labs-variable important (SVM)</vt:lpstr>
      <vt:lpstr>What Should Students do in variable importance Lab Session</vt:lpstr>
      <vt:lpstr>A. Preparation</vt:lpstr>
      <vt:lpstr>B. Complete the code</vt:lpstr>
      <vt:lpstr>b. Complete the code</vt:lpstr>
      <vt:lpstr>C. Do the task and send the task requirement to the EE-CLASS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Labs-variable important (SVM)</dc:title>
  <dc:creator>Asyrofa Rahmi</dc:creator>
  <cp:lastModifiedBy>Asyrofa Rahmi</cp:lastModifiedBy>
  <cp:revision>24</cp:revision>
  <dcterms:created xsi:type="dcterms:W3CDTF">2019-05-07T02:09:09Z</dcterms:created>
  <dcterms:modified xsi:type="dcterms:W3CDTF">2022-02-09T13:30:53Z</dcterms:modified>
</cp:coreProperties>
</file>