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rimo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RVCUkaB073y+SbkV/qtSvOIK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-regular.fntdata"/><Relationship Id="rId10" Type="http://schemas.openxmlformats.org/officeDocument/2006/relationships/slide" Target="slides/slide6.xml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font" Target="fonts/Arimo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8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8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8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9" name="Google Shape;49;p11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1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2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/>
              <a:t>WILCOXON TEST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Lab Session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What Should Students do in Wilcoxon Lab Session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Preparation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Complete the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Do the task and send the task requirement to the EE-CLASS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A. Preparation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/>
              <a:t>Tools</a:t>
            </a:r>
            <a:endParaRPr/>
          </a:p>
          <a:p>
            <a:pPr indent="-182562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Installed Matlab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/>
              <a:t>Prepare the data and the files</a:t>
            </a:r>
            <a:endParaRPr/>
          </a:p>
          <a:p>
            <a:pPr indent="-182562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Download the data in the eeclass system</a:t>
            </a:r>
            <a:endParaRPr/>
          </a:p>
          <a:p>
            <a:pPr indent="-182562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You must have:</a:t>
            </a:r>
            <a:endParaRPr/>
          </a:p>
          <a:p>
            <a:pPr indent="-342900" lvl="2" marL="1006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en-US"/>
              <a:t>PPT file of Wilcoxon Test Lab session to see the instruction</a:t>
            </a:r>
            <a:endParaRPr/>
          </a:p>
          <a:p>
            <a:pPr indent="-342900" lvl="2" marL="1006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en-US"/>
              <a:t>Word file of Wilcoxon Test Lab session </a:t>
            </a:r>
            <a:endParaRPr/>
          </a:p>
          <a:p>
            <a:pPr indent="-342900" lvl="2" marL="1006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AutoNum type="alphaLcPeriod"/>
            </a:pPr>
            <a:r>
              <a:rPr lang="en-US"/>
              <a:t>groupSample1.mat ~ groupSample6.mat (6 groupSample) </a:t>
            </a:r>
            <a:endParaRPr/>
          </a:p>
          <a:p>
            <a:pPr indent="-182562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Copy the code of Lab Session Word file then save it in the same folder with the data (groupSample1~6.m)</a:t>
            </a:r>
            <a:endParaRPr/>
          </a:p>
          <a:p>
            <a:pPr indent="-182562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/>
              <a:t>Add the code and data to Matlab path</a:t>
            </a:r>
            <a:endParaRPr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B. Complete the Code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Perform Wilcoxon Test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>
                <a:solidFill>
                  <a:schemeClr val="accent5"/>
                </a:solidFill>
              </a:rPr>
              <a:t>Load all mat files (groupSamples)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>
                <a:solidFill>
                  <a:schemeClr val="accent5"/>
                </a:solidFill>
              </a:rPr>
              <a:t>Perform Wilcoxon signed rank test using </a:t>
            </a:r>
            <a:r>
              <a:rPr b="1" lang="en-US">
                <a:solidFill>
                  <a:schemeClr val="accent5"/>
                </a:solidFill>
              </a:rPr>
              <a:t>small</a:t>
            </a:r>
            <a:r>
              <a:rPr lang="en-US">
                <a:solidFill>
                  <a:schemeClr val="accent5"/>
                </a:solidFill>
              </a:rPr>
              <a:t> sample 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>
                <a:solidFill>
                  <a:schemeClr val="accent5"/>
                </a:solidFill>
              </a:rPr>
              <a:t>Perform Wilcoxon signed rank test using </a:t>
            </a:r>
            <a:r>
              <a:rPr b="1" lang="en-US">
                <a:solidFill>
                  <a:schemeClr val="accent5"/>
                </a:solidFill>
              </a:rPr>
              <a:t>large</a:t>
            </a:r>
            <a:r>
              <a:rPr lang="en-US">
                <a:solidFill>
                  <a:schemeClr val="accent5"/>
                </a:solidFill>
              </a:rPr>
              <a:t> sample size</a:t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>
                <a:solidFill>
                  <a:schemeClr val="accent5"/>
                </a:solidFill>
              </a:rPr>
              <a:t>Load the mat files:</a:t>
            </a:r>
            <a:endParaRPr/>
          </a:p>
          <a:p>
            <a:pPr indent="0" lvl="0" marL="33972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group3 = l</a:t>
            </a:r>
            <a:r>
              <a:rPr lang="en-US">
                <a:solidFill>
                  <a:schemeClr val="accent2"/>
                </a:solidFill>
              </a:rPr>
              <a:t>oad(‘groupSample3.mat’)</a:t>
            </a:r>
            <a:endParaRPr/>
          </a:p>
          <a:p>
            <a:pPr indent="-15875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Small size sample: </a:t>
            </a:r>
            <a:r>
              <a:rPr b="1" lang="en-US"/>
              <a:t>groupSample3.mat</a:t>
            </a:r>
            <a:r>
              <a:rPr lang="en-US"/>
              <a:t> and </a:t>
            </a:r>
            <a:r>
              <a:rPr b="1" lang="en-US"/>
              <a:t>groupSample4.mat</a:t>
            </a:r>
            <a:endParaRPr/>
          </a:p>
          <a:p>
            <a:pPr indent="-158750" lvl="1" marL="57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Large size sample: </a:t>
            </a:r>
            <a:r>
              <a:rPr b="1" lang="en-US"/>
              <a:t>groupSample5.mat</a:t>
            </a:r>
            <a:r>
              <a:rPr lang="en-US"/>
              <a:t> and </a:t>
            </a:r>
            <a:r>
              <a:rPr b="1" lang="en-US"/>
              <a:t>groupSample6.mat</a:t>
            </a:r>
            <a:endParaRPr b="1"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B. Complete the Code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 startAt="2"/>
            </a:pPr>
            <a:r>
              <a:rPr lang="en-US">
                <a:solidFill>
                  <a:schemeClr val="accent5"/>
                </a:solidFill>
              </a:rPr>
              <a:t>Perform Wilcoxon signed rank test using </a:t>
            </a:r>
            <a:r>
              <a:rPr b="1" lang="en-US">
                <a:solidFill>
                  <a:schemeClr val="accent5"/>
                </a:solidFill>
              </a:rPr>
              <a:t>small </a:t>
            </a:r>
            <a:r>
              <a:rPr lang="en-US">
                <a:solidFill>
                  <a:schemeClr val="accent5"/>
                </a:solidFill>
              </a:rPr>
              <a:t>sample size </a:t>
            </a:r>
            <a:r>
              <a:rPr lang="en-US">
                <a:solidFill>
                  <a:schemeClr val="accent5"/>
                </a:solidFill>
              </a:rPr>
              <a:t>(</a:t>
            </a:r>
            <a:r>
              <a:rPr lang="en-US" sz="1600">
                <a:solidFill>
                  <a:schemeClr val="accent5"/>
                </a:solidFill>
              </a:rPr>
              <a:t>groupSample3.mat and groupSample4.mat)</a:t>
            </a:r>
            <a:endParaRPr>
              <a:solidFill>
                <a:schemeClr val="accent5"/>
              </a:solidFill>
            </a:endParaRPr>
          </a:p>
          <a:p>
            <a:pPr indent="-285750" lvl="1" marL="6254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Using </a:t>
            </a:r>
            <a:r>
              <a:rPr b="1" lang="en-US"/>
              <a:t>exact</a:t>
            </a:r>
            <a:r>
              <a:rPr lang="en-US"/>
              <a:t> method</a:t>
            </a:r>
            <a:endParaRPr/>
          </a:p>
          <a:p>
            <a:pPr indent="-285750" lvl="1" marL="6254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Using </a:t>
            </a:r>
            <a:r>
              <a:rPr b="1" lang="en-US"/>
              <a:t>approximate</a:t>
            </a:r>
            <a:r>
              <a:rPr lang="en-US"/>
              <a:t> method</a:t>
            </a:r>
            <a:endParaRPr/>
          </a:p>
          <a:p>
            <a:pPr indent="0" lvl="0" marL="6540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entury Gothic"/>
              <a:buAutoNum type="arabicPeriod" startAt="2"/>
            </a:pPr>
            <a:r>
              <a:rPr lang="en-US">
                <a:solidFill>
                  <a:schemeClr val="accent5"/>
                </a:solidFill>
              </a:rPr>
              <a:t>Perform Wilcoxon signed rank test using </a:t>
            </a:r>
            <a:r>
              <a:rPr b="1" lang="en-US">
                <a:solidFill>
                  <a:schemeClr val="accent5"/>
                </a:solidFill>
              </a:rPr>
              <a:t>large </a:t>
            </a:r>
            <a:r>
              <a:rPr lang="en-US">
                <a:solidFill>
                  <a:schemeClr val="accent5"/>
                </a:solidFill>
              </a:rPr>
              <a:t>sample size </a:t>
            </a:r>
            <a:r>
              <a:rPr lang="en-US">
                <a:solidFill>
                  <a:schemeClr val="accent5"/>
                </a:solidFill>
              </a:rPr>
              <a:t>(</a:t>
            </a:r>
            <a:r>
              <a:rPr lang="en-US" sz="1600">
                <a:solidFill>
                  <a:schemeClr val="accent5"/>
                </a:solidFill>
              </a:rPr>
              <a:t>groupSample5.mat and groupSample6.mat)</a:t>
            </a:r>
            <a:endParaRPr>
              <a:solidFill>
                <a:schemeClr val="accent5"/>
              </a:solidFill>
            </a:endParaRPr>
          </a:p>
          <a:p>
            <a:pPr indent="-285750" lvl="1" marL="6254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Using </a:t>
            </a:r>
            <a:r>
              <a:rPr b="1" lang="en-US"/>
              <a:t>exact</a:t>
            </a:r>
            <a:r>
              <a:rPr lang="en-US"/>
              <a:t> method</a:t>
            </a:r>
            <a:endParaRPr/>
          </a:p>
          <a:p>
            <a:pPr indent="-285750" lvl="1" marL="6254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/>
              <a:t>Using </a:t>
            </a:r>
            <a:r>
              <a:rPr b="1" lang="en-US"/>
              <a:t>approximate</a:t>
            </a:r>
            <a:r>
              <a:rPr lang="en-US"/>
              <a:t> method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6096001" y="1683385"/>
            <a:ext cx="4960218" cy="16312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Wilcoxon Signed Rank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performing Wilcoxon test using approximate method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[p,h,stats] = signrank(group1,group2, 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'tail'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'both'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'alpha'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,0.05,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'method'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‘approximate'</a:t>
            </a:r>
            <a:r>
              <a:rPr lang="en-US" sz="1000">
                <a:solidFill>
                  <a:srgbClr val="40404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performing Wilcoxon test using exact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[p,h,stats] = signrank(group1,group2, 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'tail'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'both'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'alpha'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,0.05,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'method'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'exact'</a:t>
            </a:r>
            <a:r>
              <a:rPr lang="en-US" sz="1000">
                <a:solidFill>
                  <a:srgbClr val="40404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5923109" y="3235418"/>
            <a:ext cx="5133109" cy="3314490"/>
            <a:chOff x="6808124" y="2993182"/>
            <a:chExt cx="5133109" cy="3314490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6992" y="2993182"/>
              <a:ext cx="4964241" cy="3314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5"/>
            <p:cNvSpPr/>
            <p:nvPr/>
          </p:nvSpPr>
          <p:spPr>
            <a:xfrm>
              <a:off x="6808124" y="3524596"/>
              <a:ext cx="1953491" cy="698269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8424501" y="3725517"/>
              <a:ext cx="1021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P-value</a:t>
              </a: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808547" y="4242251"/>
              <a:ext cx="2050472" cy="831586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8348302" y="4457852"/>
              <a:ext cx="1117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decision</a:t>
              </a: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C. Do the task and send the task requirement to the EE-CLASS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Compress(.zip,.rar) the following file with the name of the group (e.g. </a:t>
            </a:r>
            <a:r>
              <a:rPr b="1" lang="en-US"/>
              <a:t>Group_1.zip</a:t>
            </a:r>
            <a:r>
              <a:rPr lang="en-US"/>
              <a:t>)</a:t>
            </a:r>
            <a:endParaRPr/>
          </a:p>
          <a:p>
            <a:pPr indent="-239712" lvl="1" marL="51276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entury Gothic"/>
              <a:buAutoNum type="romanLcPeriod"/>
            </a:pPr>
            <a:r>
              <a:rPr lang="en-US"/>
              <a:t>Code(*.m)</a:t>
            </a:r>
            <a:endParaRPr/>
          </a:p>
          <a:p>
            <a:pPr indent="-239712" lvl="1" marL="51276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entury Gothic"/>
              <a:buAutoNum type="romanLcPeriod"/>
            </a:pPr>
            <a:r>
              <a:rPr lang="en-US"/>
              <a:t>Report(*.doc)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Result of </a:t>
            </a:r>
            <a:r>
              <a:rPr b="1" lang="en-US" sz="1600"/>
              <a:t>exact</a:t>
            </a:r>
            <a:r>
              <a:rPr lang="en-US" sz="1600"/>
              <a:t> and </a:t>
            </a:r>
            <a:r>
              <a:rPr b="1" lang="en-US" sz="1600"/>
              <a:t>approximate</a:t>
            </a:r>
            <a:r>
              <a:rPr lang="en-US" sz="1600"/>
              <a:t> (p-value[</a:t>
            </a:r>
            <a:r>
              <a:rPr b="1" lang="en-US" sz="1600"/>
              <a:t>p</a:t>
            </a:r>
            <a:r>
              <a:rPr lang="en-US" sz="1600"/>
              <a:t>] and decision[</a:t>
            </a:r>
            <a:r>
              <a:rPr b="1" lang="en-US" sz="1600"/>
              <a:t>h</a:t>
            </a:r>
            <a:r>
              <a:rPr lang="en-US" sz="1600"/>
              <a:t>]) from </a:t>
            </a:r>
            <a:r>
              <a:rPr b="1" lang="en-US" sz="1600"/>
              <a:t>small </a:t>
            </a:r>
            <a:r>
              <a:rPr lang="en-US" sz="1600"/>
              <a:t>and </a:t>
            </a:r>
            <a:r>
              <a:rPr b="1" lang="en-US" sz="1600"/>
              <a:t>large</a:t>
            </a:r>
            <a:r>
              <a:rPr lang="en-US" sz="1600"/>
              <a:t> sample size.</a:t>
            </a:r>
            <a:endParaRPr sz="1600"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Conclusion of result. </a:t>
            </a:r>
            <a:endParaRPr/>
          </a:p>
          <a:p>
            <a:pPr indent="-342900" lvl="3" marL="10747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entury Gothic"/>
              <a:buAutoNum type="alphaLcPeriod"/>
            </a:pPr>
            <a:r>
              <a:rPr lang="en-US" sz="1600"/>
              <a:t>Compare the </a:t>
            </a:r>
            <a:r>
              <a:rPr b="1" lang="en-US" sz="1600"/>
              <a:t>hypothesis result </a:t>
            </a:r>
            <a:r>
              <a:rPr lang="en-US" sz="1600"/>
              <a:t>from exact and approximate method from </a:t>
            </a:r>
            <a:r>
              <a:rPr b="1" lang="en-US" sz="1600"/>
              <a:t>small sample size</a:t>
            </a:r>
            <a:endParaRPr/>
          </a:p>
          <a:p>
            <a:pPr indent="-342900" lvl="3" marL="10747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entury Gothic"/>
              <a:buAutoNum type="alphaLcPeriod"/>
            </a:pPr>
            <a:r>
              <a:rPr lang="en-US" sz="1600"/>
              <a:t>Compare the </a:t>
            </a:r>
            <a:r>
              <a:rPr b="1" lang="en-US" sz="1600"/>
              <a:t>hypothesis result </a:t>
            </a:r>
            <a:r>
              <a:rPr lang="en-US" sz="1600"/>
              <a:t>from exact and approximate method from </a:t>
            </a:r>
            <a:r>
              <a:rPr b="1" lang="en-US" sz="1600"/>
              <a:t>large sample size</a:t>
            </a:r>
            <a:endParaRPr b="1" sz="1600"/>
          </a:p>
          <a:p>
            <a:pPr indent="-342900" lvl="3" marL="10747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entury Gothic"/>
              <a:buAutoNum type="alphaLcPeriod"/>
            </a:pPr>
            <a:r>
              <a:rPr lang="en-US" sz="1600"/>
              <a:t>Analyze</a:t>
            </a:r>
            <a:r>
              <a:rPr b="1" lang="en-US" sz="1600"/>
              <a:t> </a:t>
            </a:r>
            <a:r>
              <a:rPr lang="en-US" sz="1600"/>
              <a:t>if there is </a:t>
            </a:r>
            <a:r>
              <a:rPr b="1" lang="en-US" sz="1600"/>
              <a:t>different hypothesis result</a:t>
            </a:r>
            <a:r>
              <a:rPr lang="en-US" sz="1600"/>
              <a:t> from different method</a:t>
            </a:r>
            <a:endParaRPr b="1" sz="1600"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2018-09-24T22:56:18Z</dcterms:created>
  <dc:creator>Windows User</dc:creator>
</cp:coreProperties>
</file>