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2" r:id="rId3"/>
    <p:sldId id="263" r:id="rId4"/>
    <p:sldId id="270" r:id="rId5"/>
    <p:sldId id="280" r:id="rId6"/>
    <p:sldId id="272" r:id="rId7"/>
    <p:sldId id="284" r:id="rId8"/>
    <p:sldId id="282" r:id="rId9"/>
    <p:sldId id="273" r:id="rId10"/>
    <p:sldId id="269" r:id="rId11"/>
    <p:sldId id="349" r:id="rId12"/>
    <p:sldId id="291" r:id="rId13"/>
    <p:sldId id="290" r:id="rId14"/>
    <p:sldId id="350" r:id="rId15"/>
    <p:sldId id="293" r:id="rId16"/>
    <p:sldId id="294" r:id="rId17"/>
    <p:sldId id="303" r:id="rId18"/>
    <p:sldId id="304" r:id="rId19"/>
    <p:sldId id="267" r:id="rId20"/>
    <p:sldId id="351" r:id="rId21"/>
    <p:sldId id="352" r:id="rId22"/>
    <p:sldId id="268" r:id="rId23"/>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712B3A-D176-3B46-A15C-B3C71032CB16}">
          <p14:sldIdLst>
            <p14:sldId id="256"/>
            <p14:sldId id="262"/>
            <p14:sldId id="263"/>
            <p14:sldId id="270"/>
            <p14:sldId id="280"/>
            <p14:sldId id="272"/>
            <p14:sldId id="284"/>
            <p14:sldId id="282"/>
            <p14:sldId id="273"/>
            <p14:sldId id="269"/>
          </p14:sldIdLst>
        </p14:section>
        <p14:section name="AUC Calculate" id="{A62EE818-871A-2F4E-82AC-E5E156284521}">
          <p14:sldIdLst>
            <p14:sldId id="349"/>
          </p14:sldIdLst>
        </p14:section>
        <p14:section name="通識對基礎" id="{0B30E2A2-DC0E-2B47-9CA4-D36D87A4ADBF}">
          <p14:sldIdLst>
            <p14:sldId id="291"/>
          </p14:sldIdLst>
        </p14:section>
        <p14:section name="通識對臨床" id="{60FC0B7D-1A1C-D348-A291-7022F26298E8}">
          <p14:sldIdLst>
            <p14:sldId id="290"/>
          </p14:sldIdLst>
        </p14:section>
        <p14:section name="通是對實習" id="{186A3280-FAF2-214C-AA4D-341E89BAA37E}">
          <p14:sldIdLst>
            <p14:sldId id="350"/>
          </p14:sldIdLst>
        </p14:section>
        <p14:section name="基礎對臨床" id="{D362026E-8293-1746-ACA4-C6747AC0F000}">
          <p14:sldIdLst>
            <p14:sldId id="293"/>
            <p14:sldId id="294"/>
          </p14:sldIdLst>
        </p14:section>
        <p14:section name="基礎+通識" id="{6F8A23AC-EDAB-DC48-8417-C899F609396B}">
          <p14:sldIdLst>
            <p14:sldId id="303"/>
            <p14:sldId id="304"/>
            <p14:sldId id="267"/>
            <p14:sldId id="351"/>
            <p14:sldId id="352"/>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41"/>
    <a:srgbClr val="FF8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p:restoredTop sz="91717"/>
  </p:normalViewPr>
  <p:slideViewPr>
    <p:cSldViewPr snapToGrid="0" snapToObjects="1">
      <p:cViewPr varScale="1">
        <p:scale>
          <a:sx n="62" d="100"/>
          <a:sy n="62" d="100"/>
        </p:scale>
        <p:origin x="9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512A9-DD7D-B141-B272-9DB7118D80F7}" type="datetimeFigureOut">
              <a:rPr lang="en-TW" smtClean="0"/>
              <a:t>06/13/2022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FE9CD-6843-6245-995A-544BE78A0013}" type="slidenum">
              <a:rPr lang="en-TW" smtClean="0"/>
              <a:t>‹#›</a:t>
            </a:fld>
            <a:endParaRPr lang="en-TW"/>
          </a:p>
        </p:txBody>
      </p:sp>
    </p:spTree>
    <p:extLst>
      <p:ext uri="{BB962C8B-B14F-4D97-AF65-F5344CB8AC3E}">
        <p14:creationId xmlns:p14="http://schemas.microsoft.com/office/powerpoint/2010/main" val="216985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大家好，我們是第十七組，我們的成員有李信鋌</a:t>
            </a:r>
            <a:r>
              <a:rPr lang="zh-TW" altLang="en-US" dirty="0"/>
              <a:t> 與我 </a:t>
            </a:r>
            <a:r>
              <a:rPr lang="en-TW" dirty="0"/>
              <a:t>林季陽</a:t>
            </a:r>
          </a:p>
          <a:p>
            <a:r>
              <a:rPr lang="en-TW" dirty="0"/>
              <a:t>我們要報告的主題是醫學教育修課與最終表現的預測</a:t>
            </a:r>
          </a:p>
          <a:p>
            <a:r>
              <a:rPr lang="en-TW" dirty="0"/>
              <a:t>以下將開始我們此次期末的報告</a:t>
            </a:r>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a:t>
            </a:fld>
            <a:endParaRPr lang="en-TW"/>
          </a:p>
        </p:txBody>
      </p:sp>
    </p:spTree>
    <p:extLst>
      <p:ext uri="{BB962C8B-B14F-4D97-AF65-F5344CB8AC3E}">
        <p14:creationId xmlns:p14="http://schemas.microsoft.com/office/powerpoint/2010/main" val="248758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在</a:t>
            </a:r>
            <a:r>
              <a:rPr lang="en-US" altLang="zh-TW" dirty="0"/>
              <a:t>feature selection</a:t>
            </a:r>
            <a:r>
              <a:rPr lang="zh-TW" altLang="en-US" dirty="0"/>
              <a:t>階段，</a:t>
            </a:r>
            <a:endParaRPr lang="en-US" altLang="zh-TW" dirty="0"/>
          </a:p>
          <a:p>
            <a:r>
              <a:rPr lang="zh-TW" altLang="en-US" dirty="0"/>
              <a:t>因為不相關或多餘的特徵可能會使預測效能降低及增加模型訓練時間，為了提升機器學習預測模型的效能，</a:t>
            </a:r>
            <a:endParaRPr lang="en-US" altLang="zh-TW" dirty="0"/>
          </a:p>
          <a:p>
            <a:r>
              <a:rPr lang="zh-TW" altLang="en-US" dirty="0"/>
              <a:t>我們透過特徵選取取出影響我們各個階段結果最顯著的科目來作為訓練的</a:t>
            </a:r>
            <a:r>
              <a:rPr lang="en-US" altLang="zh-TW" dirty="0"/>
              <a:t>feature</a:t>
            </a:r>
          </a:p>
          <a:p>
            <a:endParaRPr lang="en-US" altLang="zh-TW" dirty="0"/>
          </a:p>
          <a:p>
            <a:r>
              <a:rPr lang="zh-TW" altLang="en-US" dirty="0"/>
              <a:t>一般而言常見的特徵選取方法可分為三類，分別為</a:t>
            </a:r>
            <a:r>
              <a:rPr lang="en-US" dirty="0"/>
              <a:t>Filter methods(</a:t>
            </a:r>
            <a:r>
              <a:rPr lang="zh-TW" altLang="en-US" dirty="0"/>
              <a:t>過濾器法</a:t>
            </a:r>
            <a:r>
              <a:rPr lang="en-US" dirty="0"/>
              <a:t>)</a:t>
            </a:r>
            <a:r>
              <a:rPr lang="zh-TW" altLang="en-US" dirty="0"/>
              <a:t>、</a:t>
            </a:r>
            <a:r>
              <a:rPr lang="en-US" dirty="0"/>
              <a:t>Wrapper methods(</a:t>
            </a:r>
            <a:r>
              <a:rPr lang="zh-TW" altLang="en-US" dirty="0"/>
              <a:t>包裝器法</a:t>
            </a:r>
            <a:r>
              <a:rPr lang="en-US" dirty="0"/>
              <a:t>)</a:t>
            </a:r>
            <a:r>
              <a:rPr lang="zh-TW" altLang="en-US" dirty="0"/>
              <a:t>和</a:t>
            </a:r>
            <a:r>
              <a:rPr lang="en-US" dirty="0"/>
              <a:t>Embedded methods(</a:t>
            </a:r>
            <a:r>
              <a:rPr lang="zh-TW" altLang="en-US" dirty="0"/>
              <a:t>嵌入法</a:t>
            </a:r>
            <a:r>
              <a:rPr lang="en-US" dirty="0"/>
              <a:t>)</a:t>
            </a:r>
            <a:r>
              <a:rPr lang="zh-TW" altLang="en-US" dirty="0"/>
              <a:t>，</a:t>
            </a:r>
            <a:endParaRPr lang="en-US" altLang="zh-TW" dirty="0"/>
          </a:p>
          <a:p>
            <a:r>
              <a:rPr lang="zh-TW" altLang="en-US" dirty="0"/>
              <a:t>我們使用了</a:t>
            </a:r>
            <a:r>
              <a:rPr lang="en-US" dirty="0"/>
              <a:t>Filter methods</a:t>
            </a:r>
            <a:r>
              <a:rPr lang="en-TW" dirty="0"/>
              <a:t>，</a:t>
            </a:r>
            <a:r>
              <a:rPr lang="en-US" dirty="0"/>
              <a:t>Filter methods(</a:t>
            </a:r>
            <a:r>
              <a:rPr lang="zh-TW" altLang="en-US" dirty="0"/>
              <a:t>過濾器法</a:t>
            </a:r>
            <a:r>
              <a:rPr lang="en-US" dirty="0"/>
              <a:t>)</a:t>
            </a:r>
            <a:r>
              <a:rPr lang="zh-TW" altLang="en-US" dirty="0"/>
              <a:t>選擇時只評估變數和預測值的關聯性，依次對一個特徵評估和分級並選擇符合特定條件的特徵</a:t>
            </a:r>
            <a:endParaRPr lang="en-US" altLang="zh-TW" dirty="0"/>
          </a:p>
          <a:p>
            <a:endParaRPr lang="en-US" dirty="0"/>
          </a:p>
          <a:p>
            <a:r>
              <a:rPr lang="zh-TW" altLang="en-US" sz="1200" b="0" i="0" kern="1200" dirty="0">
                <a:solidFill>
                  <a:schemeClr val="tx1"/>
                </a:solidFill>
                <a:effectLst/>
                <a:latin typeface="+mn-lt"/>
                <a:ea typeface="+mn-ea"/>
                <a:cs typeface="+mn-cs"/>
              </a:rPr>
              <a:t>我們使用了</a:t>
            </a:r>
            <a:r>
              <a:rPr lang="en-US" sz="1200" b="0" i="0" kern="1200" dirty="0">
                <a:solidFill>
                  <a:schemeClr val="tx1"/>
                </a:solidFill>
                <a:effectLst/>
                <a:latin typeface="+mn-lt"/>
                <a:ea typeface="+mn-ea"/>
                <a:cs typeface="+mn-cs"/>
              </a:rPr>
              <a:t>AUC、</a:t>
            </a:r>
            <a:r>
              <a:rPr lang="zh-TW" altLang="en-US" dirty="0"/>
              <a:t>單變量分類器</a:t>
            </a:r>
            <a:r>
              <a:rPr lang="zh-TW" altLang="en-US" sz="1200" b="0" i="0" kern="1200" dirty="0">
                <a:solidFill>
                  <a:schemeClr val="tx1"/>
                </a:solidFill>
                <a:effectLst/>
                <a:latin typeface="+mn-lt"/>
                <a:ea typeface="+mn-ea"/>
                <a:cs typeface="+mn-cs"/>
              </a:rPr>
              <a:t>兩項指標評估各個分類器的分類成效，也同時作為我們</a:t>
            </a:r>
            <a:r>
              <a:rPr lang="en-US" altLang="zh-TW" sz="1200" b="0" i="0" kern="1200" dirty="0">
                <a:solidFill>
                  <a:schemeClr val="tx1"/>
                </a:solidFill>
                <a:effectLst/>
                <a:latin typeface="+mn-lt"/>
                <a:ea typeface="+mn-ea"/>
                <a:cs typeface="+mn-cs"/>
              </a:rPr>
              <a:t>feature selection</a:t>
            </a:r>
            <a:r>
              <a:rPr lang="zh-TW" altLang="en-US" sz="1200" b="0" i="0" kern="1200" dirty="0">
                <a:solidFill>
                  <a:schemeClr val="tx1"/>
                </a:solidFill>
                <a:effectLst/>
                <a:latin typeface="+mn-lt"/>
                <a:ea typeface="+mn-ea"/>
                <a:cs typeface="+mn-cs"/>
              </a:rPr>
              <a:t>的判斷依據。</a:t>
            </a:r>
            <a:r>
              <a:rPr lang="en-US" dirty="0"/>
              <a:t/>
            </a:r>
            <a:br>
              <a:rPr lang="en-US" dirty="0"/>
            </a:br>
            <a:endParaRPr lang="en-US" altLang="zh-TW"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AUC（Area</a:t>
            </a:r>
            <a:r>
              <a:rPr lang="en-US" sz="1200" b="0" i="0" kern="1200" dirty="0">
                <a:solidFill>
                  <a:schemeClr val="tx1"/>
                </a:solidFill>
                <a:effectLst/>
                <a:latin typeface="+mn-lt"/>
                <a:ea typeface="+mn-ea"/>
                <a:cs typeface="+mn-cs"/>
              </a:rPr>
              <a:t> Under Curve）</a:t>
            </a:r>
            <a:r>
              <a:rPr lang="zh-TW" altLang="en-US" sz="1200" b="0" i="0" kern="1200" dirty="0">
                <a:solidFill>
                  <a:schemeClr val="tx1"/>
                </a:solidFill>
                <a:effectLst/>
                <a:latin typeface="+mn-lt"/>
                <a:ea typeface="+mn-ea"/>
                <a:cs typeface="+mn-cs"/>
              </a:rPr>
              <a:t>代表在</a:t>
            </a:r>
            <a:r>
              <a:rPr lang="en-US" sz="1200" b="0" i="0" kern="1200" dirty="0">
                <a:solidFill>
                  <a:schemeClr val="tx1"/>
                </a:solidFill>
                <a:effectLst/>
                <a:latin typeface="+mn-lt"/>
                <a:ea typeface="+mn-ea"/>
                <a:cs typeface="+mn-cs"/>
              </a:rPr>
              <a:t>ROC</a:t>
            </a:r>
            <a:r>
              <a:rPr lang="zh-TW" altLang="en-US" sz="1200" b="0" i="0" kern="1200" dirty="0">
                <a:solidFill>
                  <a:schemeClr val="tx1"/>
                </a:solidFill>
                <a:effectLst/>
                <a:latin typeface="+mn-lt"/>
                <a:ea typeface="+mn-ea"/>
                <a:cs typeface="+mn-cs"/>
              </a:rPr>
              <a:t>曲線下的面積，能表示分類器預測能力的一項常用的統計值。</a:t>
            </a:r>
            <a:endParaRPr lang="en-US" altLang="zh-TW"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ROC</a:t>
            </a:r>
            <a:r>
              <a:rPr lang="zh-TW" altLang="en-US" sz="1200" b="0" i="0" kern="1200" dirty="0">
                <a:solidFill>
                  <a:schemeClr val="tx1"/>
                </a:solidFill>
                <a:effectLst/>
                <a:latin typeface="+mn-lt"/>
                <a:ea typeface="+mn-ea"/>
                <a:cs typeface="+mn-cs"/>
              </a:rPr>
              <a:t>曲線越靠近右上方越好，因此，</a:t>
            </a:r>
            <a:r>
              <a:rPr lang="en-US" sz="1200" b="0" i="0" kern="1200" dirty="0">
                <a:solidFill>
                  <a:schemeClr val="tx1"/>
                </a:solidFill>
                <a:effectLst/>
                <a:latin typeface="+mn-lt"/>
                <a:ea typeface="+mn-ea"/>
                <a:cs typeface="+mn-cs"/>
              </a:rPr>
              <a:t>ROC</a:t>
            </a:r>
            <a:r>
              <a:rPr lang="zh-TW" altLang="en-US" sz="1200" b="0" i="0" kern="1200" dirty="0">
                <a:solidFill>
                  <a:schemeClr val="tx1"/>
                </a:solidFill>
                <a:effectLst/>
                <a:latin typeface="+mn-lt"/>
                <a:ea typeface="+mn-ea"/>
                <a:cs typeface="+mn-cs"/>
              </a:rPr>
              <a:t>曲線下的面積越大越好，代表模型的效益越高。</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當</a:t>
            </a:r>
            <a:r>
              <a:rPr lang="en-US" sz="1200" b="0" i="0" kern="1200" dirty="0">
                <a:solidFill>
                  <a:schemeClr val="tx1"/>
                </a:solidFill>
                <a:effectLst/>
                <a:latin typeface="+mn-lt"/>
                <a:ea typeface="+mn-ea"/>
                <a:cs typeface="+mn-cs"/>
              </a:rPr>
              <a:t>AUC = 1</a:t>
            </a:r>
            <a:r>
              <a:rPr lang="zh-TW" altLang="en-US" sz="1200" b="0" i="0" kern="1200" dirty="0">
                <a:solidFill>
                  <a:schemeClr val="tx1"/>
                </a:solidFill>
                <a:effectLst/>
                <a:latin typeface="+mn-lt"/>
                <a:ea typeface="+mn-ea"/>
                <a:cs typeface="+mn-cs"/>
              </a:rPr>
              <a:t>時，代表分類器非常完美，但這畢竟是理想狀況。</a:t>
            </a:r>
          </a:p>
          <a:p>
            <a:r>
              <a:rPr lang="zh-TW" altLang="en-US" sz="1200" b="0" i="0" kern="1200" dirty="0">
                <a:solidFill>
                  <a:schemeClr val="tx1"/>
                </a:solidFill>
                <a:effectLst/>
                <a:latin typeface="+mn-lt"/>
                <a:ea typeface="+mn-ea"/>
                <a:cs typeface="+mn-cs"/>
              </a:rPr>
              <a:t>當</a:t>
            </a:r>
            <a:r>
              <a:rPr lang="en-US" sz="1200" b="0" i="0" kern="1200" dirty="0">
                <a:solidFill>
                  <a:schemeClr val="tx1"/>
                </a:solidFill>
                <a:effectLst/>
                <a:latin typeface="+mn-lt"/>
                <a:ea typeface="+mn-ea"/>
                <a:cs typeface="+mn-cs"/>
              </a:rPr>
              <a:t>AUC &gt; 0.5</a:t>
            </a:r>
            <a:r>
              <a:rPr lang="zh-TW" altLang="en-US" sz="1200" b="0" i="0" kern="1200" dirty="0">
                <a:solidFill>
                  <a:schemeClr val="tx1"/>
                </a:solidFill>
                <a:effectLst/>
                <a:latin typeface="+mn-lt"/>
                <a:ea typeface="+mn-ea"/>
                <a:cs typeface="+mn-cs"/>
              </a:rPr>
              <a:t>時，代表分類器分類效果優於隨機猜測，模型有預測價值。</a:t>
            </a:r>
          </a:p>
          <a:p>
            <a:r>
              <a:rPr lang="zh-TW" altLang="en-US" sz="1200" b="0" i="0" kern="1200" dirty="0">
                <a:solidFill>
                  <a:schemeClr val="tx1"/>
                </a:solidFill>
                <a:effectLst/>
                <a:latin typeface="+mn-lt"/>
                <a:ea typeface="+mn-ea"/>
                <a:cs typeface="+mn-cs"/>
              </a:rPr>
              <a:t>當</a:t>
            </a:r>
            <a:r>
              <a:rPr lang="en-US" sz="1200" b="0" i="0" kern="1200" dirty="0">
                <a:solidFill>
                  <a:schemeClr val="tx1"/>
                </a:solidFill>
                <a:effectLst/>
                <a:latin typeface="+mn-lt"/>
                <a:ea typeface="+mn-ea"/>
                <a:cs typeface="+mn-cs"/>
              </a:rPr>
              <a:t>AUC = 0.5</a:t>
            </a:r>
            <a:r>
              <a:rPr lang="zh-TW" altLang="en-US" sz="1200" b="0" i="0" kern="1200" dirty="0">
                <a:solidFill>
                  <a:schemeClr val="tx1"/>
                </a:solidFill>
                <a:effectLst/>
                <a:latin typeface="+mn-lt"/>
                <a:ea typeface="+mn-ea"/>
                <a:cs typeface="+mn-cs"/>
              </a:rPr>
              <a:t>時，代表分類器分類效果與隨機猜測相同，模型無預測價值。</a:t>
            </a:r>
          </a:p>
          <a:p>
            <a:r>
              <a:rPr lang="zh-TW" altLang="en-US" sz="1200" b="0" i="0" kern="1200" dirty="0">
                <a:solidFill>
                  <a:schemeClr val="tx1"/>
                </a:solidFill>
                <a:effectLst/>
                <a:latin typeface="+mn-lt"/>
                <a:ea typeface="+mn-ea"/>
                <a:cs typeface="+mn-cs"/>
              </a:rPr>
              <a:t>當</a:t>
            </a:r>
            <a:r>
              <a:rPr lang="en-US" sz="1200" b="0" i="0" kern="1200" dirty="0">
                <a:solidFill>
                  <a:schemeClr val="tx1"/>
                </a:solidFill>
                <a:effectLst/>
                <a:latin typeface="+mn-lt"/>
                <a:ea typeface="+mn-ea"/>
                <a:cs typeface="+mn-cs"/>
              </a:rPr>
              <a:t>AUC &lt; 0.5</a:t>
            </a:r>
            <a:r>
              <a:rPr lang="zh-TW" altLang="en-US" sz="1200" b="0" i="0" kern="1200" dirty="0">
                <a:solidFill>
                  <a:schemeClr val="tx1"/>
                </a:solidFill>
                <a:effectLst/>
                <a:latin typeface="+mn-lt"/>
                <a:ea typeface="+mn-ea"/>
                <a:cs typeface="+mn-cs"/>
              </a:rPr>
              <a:t>時，代表分類器分類效果比隨機猜測差，但如果進行反預測，就會優於隨機猜測。</a:t>
            </a:r>
            <a:endParaRPr lang="en-US" altLang="zh-TW" sz="1200" b="0" i="0" kern="1200" dirty="0">
              <a:solidFill>
                <a:schemeClr val="tx1"/>
              </a:solidFill>
              <a:effectLst/>
              <a:latin typeface="+mn-lt"/>
              <a:ea typeface="+mn-ea"/>
              <a:cs typeface="+mn-cs"/>
            </a:endParaRPr>
          </a:p>
          <a:p>
            <a:pPr marL="742950" lvl="1" indent="-285750"/>
            <a:endParaRPr lang="en-US" altLang="zh-TW" dirty="0"/>
          </a:p>
          <a:p>
            <a:pPr marL="742950" lvl="1" indent="-285750"/>
            <a:r>
              <a:rPr lang="zh-TW" altLang="en-US" dirty="0"/>
              <a:t>單變量分類器部分</a:t>
            </a:r>
            <a:endParaRPr lang="en-US" altLang="zh-TW" dirty="0"/>
          </a:p>
          <a:p>
            <a:pPr marL="742950" lvl="1" indent="-285750"/>
            <a:r>
              <a:rPr lang="zh-TW" altLang="en-US" dirty="0"/>
              <a:t>我們根據各科目建立七個分類器，根據</a:t>
            </a:r>
            <a:r>
              <a:rPr lang="en-US" altLang="zh-TW" dirty="0"/>
              <a:t>10-folder</a:t>
            </a:r>
            <a:r>
              <a:rPr lang="zh-TW" altLang="en-US" dirty="0"/>
              <a:t>所得的</a:t>
            </a:r>
            <a:r>
              <a:rPr lang="en-US" altLang="zh-TW" dirty="0"/>
              <a:t>AUC</a:t>
            </a:r>
            <a:r>
              <a:rPr lang="zh-TW" altLang="en-US" dirty="0"/>
              <a:t>的平均值，</a:t>
            </a:r>
            <a:endParaRPr lang="en-US" altLang="zh-TW" dirty="0"/>
          </a:p>
          <a:p>
            <a:pPr marL="742950" lvl="1" indent="-285750"/>
            <a:r>
              <a:rPr lang="zh-TW" altLang="en-US" dirty="0"/>
              <a:t>只要任一</a:t>
            </a:r>
            <a:r>
              <a:rPr lang="en-US" altLang="zh-TW" dirty="0"/>
              <a:t>AUC</a:t>
            </a:r>
            <a:r>
              <a:rPr lang="zh-TW" altLang="en-US" dirty="0"/>
              <a:t>值四捨五入取到小數點第二位大於</a:t>
            </a:r>
            <a:r>
              <a:rPr lang="en-US" altLang="zh-TW" dirty="0"/>
              <a:t>0.7</a:t>
            </a:r>
            <a:r>
              <a:rPr lang="zh-TW" altLang="en-US" dirty="0"/>
              <a:t>我們就會選取該科目作為</a:t>
            </a:r>
            <a:r>
              <a:rPr lang="en-US" altLang="zh-TW" dirty="0"/>
              <a:t>feature</a:t>
            </a:r>
            <a:r>
              <a:rPr lang="zh-TW" altLang="en-US" dirty="0"/>
              <a:t>，並記錄此</a:t>
            </a:r>
            <a:r>
              <a:rPr lang="en-US" altLang="zh-TW" dirty="0" err="1"/>
              <a:t>auc</a:t>
            </a:r>
            <a:r>
              <a:rPr lang="zh-TW" altLang="en-US" dirty="0"/>
              <a:t>值中最好的</a:t>
            </a:r>
            <a:r>
              <a:rPr lang="en-US" altLang="zh-TW" dirty="0"/>
              <a:t>model</a:t>
            </a:r>
          </a:p>
          <a:p>
            <a:pPr marL="742950" lvl="1" indent="-285750"/>
            <a:endParaRPr lang="en-US" altLang="zh-TW" sz="1200" b="0" i="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為了找出最佳的機器學習預測分類方法，我們必須將訓練集切割為子訓練集與子測試集，在切割與訓練資料集時，透過交叉驗證的方式，可避免預測模型過度依賴某一特定的訓練和測試資料而產生偏差，使預測模型不會產生</a:t>
            </a:r>
            <a:r>
              <a:rPr lang="en-US" sz="1200" kern="1200" dirty="0">
                <a:solidFill>
                  <a:schemeClr val="tx1"/>
                </a:solidFill>
                <a:effectLst/>
                <a:latin typeface="+mn-lt"/>
                <a:ea typeface="+mn-ea"/>
                <a:cs typeface="+mn-cs"/>
              </a:rPr>
              <a:t>Overfitting</a:t>
            </a:r>
            <a:r>
              <a:rPr lang="zh-TW" altLang="en-US" sz="1200" kern="1200" dirty="0">
                <a:solidFill>
                  <a:schemeClr val="tx1"/>
                </a:solidFill>
                <a:effectLst/>
                <a:latin typeface="+mn-lt"/>
                <a:ea typeface="+mn-ea"/>
                <a:cs typeface="+mn-cs"/>
              </a:rPr>
              <a:t>的問題，本研究使用的交叉驗證方法為</a:t>
            </a:r>
            <a:r>
              <a:rPr lang="en-US" sz="1200" kern="1200" dirty="0">
                <a:solidFill>
                  <a:schemeClr val="tx1"/>
                </a:solidFill>
                <a:effectLst/>
                <a:latin typeface="+mn-lt"/>
                <a:ea typeface="+mn-ea"/>
                <a:cs typeface="+mn-cs"/>
              </a:rPr>
              <a:t>K-fold</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endParaRPr lang="en-TW"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K-fold</a:t>
            </a:r>
            <a:r>
              <a:rPr lang="zh-TW" altLang="en-US" sz="1200" kern="1200" dirty="0">
                <a:solidFill>
                  <a:schemeClr val="tx1"/>
                </a:solidFill>
                <a:effectLst/>
                <a:latin typeface="+mn-lt"/>
                <a:ea typeface="+mn-ea"/>
                <a:cs typeface="+mn-cs"/>
              </a:rPr>
              <a:t>方法會將樣本切割成多個小子集的做測試與訓練，並取評估因子的平均分數作為預測模型的最終評估因子分數，本研究使用</a:t>
            </a:r>
            <a:r>
              <a:rPr lang="en-US" sz="1200" kern="1200" dirty="0">
                <a:solidFill>
                  <a:schemeClr val="tx1"/>
                </a:solidFill>
                <a:effectLst/>
                <a:latin typeface="+mn-lt"/>
                <a:ea typeface="+mn-ea"/>
                <a:cs typeface="+mn-cs"/>
              </a:rPr>
              <a:t>10-fold</a:t>
            </a:r>
            <a:r>
              <a:rPr lang="zh-TW" altLang="en-US" sz="1200" kern="1200" dirty="0">
                <a:solidFill>
                  <a:schemeClr val="tx1"/>
                </a:solidFill>
                <a:effectLst/>
                <a:latin typeface="+mn-lt"/>
                <a:ea typeface="+mn-ea"/>
                <a:cs typeface="+mn-cs"/>
              </a:rPr>
              <a:t>來評估各機器學習分類方法的預測效能</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每次交叉驗證皆會將資料重新洗牌</a:t>
            </a:r>
            <a:r>
              <a:rPr lang="en-US" sz="1200" kern="1200" dirty="0">
                <a:solidFill>
                  <a:schemeClr val="tx1"/>
                </a:solidFill>
                <a:effectLst/>
                <a:latin typeface="+mn-lt"/>
                <a:ea typeface="+mn-ea"/>
                <a:cs typeface="+mn-cs"/>
              </a:rPr>
              <a:t>(Reshuffling)</a:t>
            </a:r>
            <a:r>
              <a:rPr lang="zh-TW" altLang="en-US" sz="1200" kern="1200" dirty="0">
                <a:solidFill>
                  <a:schemeClr val="tx1"/>
                </a:solidFill>
                <a:effectLst/>
                <a:latin typeface="+mn-lt"/>
                <a:ea typeface="+mn-ea"/>
                <a:cs typeface="+mn-cs"/>
              </a:rPr>
              <a:t>，目的是希望使用不同的訓練集、測試集子集合來評估模型，將資料集分成</a:t>
            </a:r>
            <a:r>
              <a:rPr lang="en-US" sz="1200" kern="1200" dirty="0">
                <a:solidFill>
                  <a:schemeClr val="tx1"/>
                </a:solidFill>
                <a:effectLst/>
                <a:latin typeface="+mn-lt"/>
                <a:ea typeface="+mn-ea"/>
                <a:cs typeface="+mn-cs"/>
              </a:rPr>
              <a:t>10</a:t>
            </a:r>
            <a:r>
              <a:rPr lang="zh-TW" altLang="en-US" sz="1200" kern="1200" dirty="0">
                <a:solidFill>
                  <a:schemeClr val="tx1"/>
                </a:solidFill>
                <a:effectLst/>
                <a:latin typeface="+mn-lt"/>
                <a:ea typeface="+mn-ea"/>
                <a:cs typeface="+mn-cs"/>
              </a:rPr>
              <a:t>等份，使用其中</a:t>
            </a:r>
            <a:r>
              <a:rPr lang="en-US"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等分用來當作驗證的測試資料，其餘</a:t>
            </a:r>
            <a:r>
              <a:rPr lang="en-US" sz="1200" kern="1200" dirty="0">
                <a:solidFill>
                  <a:schemeClr val="tx1"/>
                </a:solidFill>
                <a:effectLst/>
                <a:latin typeface="+mn-lt"/>
                <a:ea typeface="+mn-ea"/>
                <a:cs typeface="+mn-cs"/>
              </a:rPr>
              <a:t>9</a:t>
            </a:r>
            <a:r>
              <a:rPr lang="zh-TW" altLang="en-US" sz="1200" kern="1200" dirty="0">
                <a:solidFill>
                  <a:schemeClr val="tx1"/>
                </a:solidFill>
                <a:effectLst/>
                <a:latin typeface="+mn-lt"/>
                <a:ea typeface="+mn-ea"/>
                <a:cs typeface="+mn-cs"/>
              </a:rPr>
              <a:t>份拿來訓練，</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下一輪再使用另一等分，其餘</a:t>
            </a:r>
            <a:r>
              <a:rPr lang="en-US" sz="1200" kern="1200" dirty="0">
                <a:solidFill>
                  <a:schemeClr val="tx1"/>
                </a:solidFill>
                <a:effectLst/>
                <a:latin typeface="+mn-lt"/>
                <a:ea typeface="+mn-ea"/>
                <a:cs typeface="+mn-cs"/>
              </a:rPr>
              <a:t>9</a:t>
            </a:r>
            <a:r>
              <a:rPr lang="zh-TW" altLang="en-US" sz="1200" kern="1200" dirty="0">
                <a:solidFill>
                  <a:schemeClr val="tx1"/>
                </a:solidFill>
                <a:effectLst/>
                <a:latin typeface="+mn-lt"/>
                <a:ea typeface="+mn-ea"/>
                <a:cs typeface="+mn-cs"/>
              </a:rPr>
              <a:t>份拿來訓練，總共做</a:t>
            </a:r>
            <a:r>
              <a:rPr lang="en-US" sz="1200" kern="1200" dirty="0">
                <a:solidFill>
                  <a:schemeClr val="tx1"/>
                </a:solidFill>
                <a:effectLst/>
                <a:latin typeface="+mn-lt"/>
                <a:ea typeface="+mn-ea"/>
                <a:cs typeface="+mn-cs"/>
              </a:rPr>
              <a:t>10</a:t>
            </a:r>
            <a:r>
              <a:rPr lang="zh-TW" altLang="en-US" sz="1200" kern="1200" dirty="0">
                <a:solidFill>
                  <a:schemeClr val="tx1"/>
                </a:solidFill>
                <a:effectLst/>
                <a:latin typeface="+mn-lt"/>
                <a:ea typeface="+mn-ea"/>
                <a:cs typeface="+mn-cs"/>
              </a:rPr>
              <a:t>次，紀錄每次評估因子之結果，並在</a:t>
            </a:r>
            <a:r>
              <a:rPr lang="en-US" sz="1200" kern="1200" dirty="0">
                <a:solidFill>
                  <a:schemeClr val="tx1"/>
                </a:solidFill>
                <a:effectLst/>
                <a:latin typeface="+mn-lt"/>
                <a:ea typeface="+mn-ea"/>
                <a:cs typeface="+mn-cs"/>
              </a:rPr>
              <a:t>10</a:t>
            </a:r>
            <a:r>
              <a:rPr lang="zh-TW" altLang="en-US" sz="1200" kern="1200" dirty="0">
                <a:solidFill>
                  <a:schemeClr val="tx1"/>
                </a:solidFill>
                <a:effectLst/>
                <a:latin typeface="+mn-lt"/>
                <a:ea typeface="+mn-ea"/>
                <a:cs typeface="+mn-cs"/>
              </a:rPr>
              <a:t>次驗證結束後，取得平均評估因子分數作為最終該預測模型的預測效能。</a:t>
            </a:r>
            <a:endParaRPr lang="en-US" altLang="zh-TW"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zh-TW" altLang="en-US" sz="1200" b="0" i="0" kern="1200" dirty="0">
              <a:solidFill>
                <a:schemeClr val="tx1"/>
              </a:solidFill>
              <a:effectLst/>
              <a:latin typeface="+mn-lt"/>
              <a:ea typeface="+mn-ea"/>
              <a:cs typeface="+mn-cs"/>
            </a:endParaRPr>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10</a:t>
            </a:fld>
            <a:endParaRPr lang="en-TW"/>
          </a:p>
        </p:txBody>
      </p:sp>
    </p:spTree>
    <p:extLst>
      <p:ext uri="{BB962C8B-B14F-4D97-AF65-F5344CB8AC3E}">
        <p14:creationId xmlns:p14="http://schemas.microsoft.com/office/powerpoint/2010/main" val="13241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這邊礙於時間與篇幅的限制，我們舉出想要找出之後會影響基礎醫學階段表現的關鍵通識科目的過程當作實驗流程的介紹，</a:t>
            </a:r>
          </a:p>
          <a:p>
            <a:r>
              <a:rPr lang="en-TW" dirty="0"/>
              <a:t>在實際上實驗過程中，每個不同階段的科目找尋與預測都是需要重新進行feature selection與預測，</a:t>
            </a:r>
          </a:p>
          <a:p>
            <a:r>
              <a:rPr lang="en-TW" dirty="0"/>
              <a:t>這張投影片中，我們縮小範圍使用兩科目來作為示範</a:t>
            </a:r>
          </a:p>
          <a:p>
            <a:r>
              <a:rPr lang="en-TW" dirty="0"/>
              <a:t>在編號19的醫師科學家科目中，我們使用學生的醫師科學家成績去評估它在基礎醫學的表現，分別使用七個模型進行預測基礎醫學表現，並將結果分成兩群。</a:t>
            </a:r>
          </a:p>
          <a:p>
            <a:endParaRPr lang="en-TW" dirty="0"/>
          </a:p>
          <a:p>
            <a:r>
              <a:rPr lang="en-TW" dirty="0"/>
              <a:t>所有的科目都有針對基礎醫學</a:t>
            </a:r>
            <a:r>
              <a:rPr lang="en-US" altLang="zh-TW" dirty="0"/>
              <a:t>/</a:t>
            </a:r>
            <a:r>
              <a:rPr lang="zh-TW" altLang="en-US" dirty="0"/>
              <a:t>臨床醫學</a:t>
            </a:r>
            <a:r>
              <a:rPr lang="en-US" altLang="zh-TW" dirty="0"/>
              <a:t>/</a:t>
            </a:r>
            <a:r>
              <a:rPr lang="zh-TW" altLang="en-US" dirty="0"/>
              <a:t>實習醫學進行預測查看他的</a:t>
            </a:r>
            <a:r>
              <a:rPr lang="en-US" altLang="zh-TW" dirty="0"/>
              <a:t>AUC</a:t>
            </a:r>
            <a:r>
              <a:rPr lang="zh-TW" altLang="en-US" dirty="0"/>
              <a:t>值與表現最好的</a:t>
            </a:r>
            <a:r>
              <a:rPr lang="en-US" altLang="zh-TW" dirty="0"/>
              <a:t>model</a:t>
            </a:r>
          </a:p>
          <a:p>
            <a:r>
              <a:rPr lang="en-TW" dirty="0"/>
              <a:t>因此每一個年級要進行所會挑到的科目會依照不同的預測結果而有不同的挑選方式</a:t>
            </a:r>
          </a:p>
          <a:p>
            <a:endParaRPr lang="en-TW" dirty="0"/>
          </a:p>
          <a:p>
            <a:r>
              <a:rPr lang="en-TW" dirty="0"/>
              <a:t>以這張投影片為例，19的醫師科學家具有AUC=0.88</a:t>
            </a:r>
            <a:r>
              <a:rPr lang="en-US" altLang="zh-TW" dirty="0"/>
              <a:t>4</a:t>
            </a:r>
            <a:r>
              <a:rPr lang="en-TW" dirty="0"/>
              <a:t>&gt;0.7，則這個科目將會被我們挑選</a:t>
            </a:r>
          </a:p>
          <a:p>
            <a:r>
              <a:rPr lang="en-TW" dirty="0"/>
              <a:t>12e的歷史0.684&lt;0.7，所以不會被挑選</a:t>
            </a:r>
          </a:p>
          <a:p>
            <a:endParaRPr lang="en-TW" dirty="0"/>
          </a:p>
          <a:p>
            <a:r>
              <a:rPr lang="en-TW" dirty="0"/>
              <a:t>另外補充說明，右下角reference則為表格中</a:t>
            </a:r>
            <a:r>
              <a:rPr lang="en-US" altLang="zh-TW" dirty="0"/>
              <a:t>model</a:t>
            </a:r>
            <a:r>
              <a:rPr lang="zh-TW" altLang="en-US" dirty="0"/>
              <a:t>縮寫的原本名稱</a:t>
            </a:r>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11</a:t>
            </a:fld>
            <a:endParaRPr lang="en-TW"/>
          </a:p>
        </p:txBody>
      </p:sp>
    </p:spTree>
    <p:extLst>
      <p:ext uri="{BB962C8B-B14F-4D97-AF65-F5344CB8AC3E}">
        <p14:creationId xmlns:p14="http://schemas.microsoft.com/office/powerpoint/2010/main" val="589257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每個科目經過了上一頁篩選，最後我們會找出適合在預測後面階段表現裡最適合作為feature的科目，</a:t>
            </a:r>
          </a:p>
          <a:p>
            <a:r>
              <a:rPr lang="en-TW" dirty="0"/>
              <a:t>這張投影片則為通識領域21個科目作為AUC&gt;0.7的判斷篩選之後，留下13個AUC超過0.7的科目作為feature，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分別為</a:t>
            </a:r>
            <a:r>
              <a:rPr lang="zh-TW" altLang="en-US" dirty="0"/>
              <a:t>化學</a:t>
            </a:r>
            <a:r>
              <a:rPr lang="en-US" altLang="zh-TW" dirty="0"/>
              <a:t>(0.885),</a:t>
            </a:r>
            <a:r>
              <a:rPr lang="zh-TW" altLang="en-US" dirty="0"/>
              <a:t>醫師科學家</a:t>
            </a:r>
            <a:r>
              <a:rPr lang="en-US" altLang="zh-TW" dirty="0"/>
              <a:t>(0.884), </a:t>
            </a:r>
            <a:r>
              <a:rPr lang="zh-TW" altLang="en-US" dirty="0"/>
              <a:t>物理</a:t>
            </a:r>
            <a:r>
              <a:rPr lang="en-US" altLang="zh-TW" dirty="0"/>
              <a:t>(0.774), </a:t>
            </a:r>
            <a:r>
              <a:rPr lang="zh-TW" altLang="en-US" dirty="0"/>
              <a:t>微積分</a:t>
            </a:r>
            <a:r>
              <a:rPr lang="en-US" altLang="zh-TW" dirty="0"/>
              <a:t>(0.762), </a:t>
            </a:r>
            <a:r>
              <a:rPr lang="zh-TW" altLang="en-US" dirty="0"/>
              <a:t>醫學人文其他</a:t>
            </a:r>
            <a:r>
              <a:rPr lang="en-US" altLang="zh-TW" dirty="0"/>
              <a:t>(0.748), </a:t>
            </a:r>
            <a:r>
              <a:rPr lang="zh-TW" altLang="en-US" dirty="0"/>
              <a:t>語言領域</a:t>
            </a:r>
            <a:r>
              <a:rPr lang="en-US" altLang="zh-TW" dirty="0"/>
              <a:t>(0.737), </a:t>
            </a:r>
            <a:r>
              <a:rPr lang="zh-TW" altLang="en-US" dirty="0"/>
              <a:t>經濟</a:t>
            </a:r>
            <a:r>
              <a:rPr lang="en-US" altLang="zh-TW" dirty="0"/>
              <a:t>(0.736), </a:t>
            </a:r>
            <a:r>
              <a:rPr lang="zh-TW" altLang="en-US" dirty="0"/>
              <a:t>數學</a:t>
            </a:r>
            <a:r>
              <a:rPr lang="en-US" altLang="zh-TW" dirty="0"/>
              <a:t>(0.735), </a:t>
            </a:r>
            <a:r>
              <a:rPr lang="zh-TW" altLang="en-US" dirty="0"/>
              <a:t>醫學社會雜項</a:t>
            </a:r>
            <a:r>
              <a:rPr lang="en-US" altLang="zh-TW" dirty="0"/>
              <a:t>(0.735), </a:t>
            </a:r>
            <a:r>
              <a:rPr lang="zh-TW" altLang="en-US" dirty="0"/>
              <a:t>文學</a:t>
            </a:r>
            <a:r>
              <a:rPr lang="en-US" altLang="zh-TW" dirty="0"/>
              <a:t>(0.731), </a:t>
            </a:r>
            <a:r>
              <a:rPr lang="zh-TW" altLang="en-US" dirty="0"/>
              <a:t>音樂美術戲劇</a:t>
            </a:r>
            <a:r>
              <a:rPr lang="en-US" altLang="zh-TW" dirty="0"/>
              <a:t>(0.715), </a:t>
            </a:r>
            <a:r>
              <a:rPr lang="zh-TW" altLang="en-US" dirty="0"/>
              <a:t>人類、社會、文化</a:t>
            </a:r>
            <a:r>
              <a:rPr lang="en-US" altLang="zh-TW" dirty="0"/>
              <a:t>(0.707), </a:t>
            </a:r>
            <a:r>
              <a:rPr lang="zh-TW" altLang="en-US" dirty="0"/>
              <a:t>法律</a:t>
            </a:r>
            <a:r>
              <a:rPr lang="en-US" altLang="zh-TW" dirty="0"/>
              <a:t>(0.69)</a:t>
            </a:r>
            <a:r>
              <a:rPr lang="zh-TW" altLang="en-US" dirty="0"/>
              <a:t> </a:t>
            </a:r>
          </a:p>
          <a:p>
            <a:r>
              <a:rPr lang="en-TW" dirty="0"/>
              <a:t>科目右方括號則為feature selection時所選定的AUC值</a:t>
            </a:r>
          </a:p>
          <a:p>
            <a:r>
              <a:rPr lang="en-TW" dirty="0"/>
              <a:t>再利用這13個科目以及挑選出來表現最好的model，此處為GNB這個</a:t>
            </a:r>
            <a:r>
              <a:rPr lang="en-US" altLang="zh-TW" dirty="0"/>
              <a:t>model </a:t>
            </a:r>
            <a:r>
              <a:rPr lang="en-TW" dirty="0"/>
              <a:t>進行訓練，可以得到在基礎醫學中有準確度0.84的結果</a:t>
            </a:r>
          </a:p>
        </p:txBody>
      </p:sp>
      <p:sp>
        <p:nvSpPr>
          <p:cNvPr id="4" name="Slide Number Placeholder 3"/>
          <p:cNvSpPr>
            <a:spLocks noGrp="1"/>
          </p:cNvSpPr>
          <p:nvPr>
            <p:ph type="sldNum" sz="quarter" idx="5"/>
          </p:nvPr>
        </p:nvSpPr>
        <p:spPr/>
        <p:txBody>
          <a:bodyPr/>
          <a:lstStyle/>
          <a:p>
            <a:fld id="{F6EFE9CD-6843-6245-995A-544BE78A0013}" type="slidenum">
              <a:rPr lang="en-TW" smtClean="0"/>
              <a:t>12</a:t>
            </a:fld>
            <a:endParaRPr lang="en-TW"/>
          </a:p>
        </p:txBody>
      </p:sp>
    </p:spTree>
    <p:extLst>
      <p:ext uri="{BB962C8B-B14F-4D97-AF65-F5344CB8AC3E}">
        <p14:creationId xmlns:p14="http://schemas.microsoft.com/office/powerpoint/2010/main" val="361555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這張投影片則為通識領域21個科目作為AUC&gt;0.7的判斷篩選之後，留下</a:t>
            </a:r>
            <a:r>
              <a:rPr lang="en-US" altLang="zh-TW" dirty="0"/>
              <a:t>7</a:t>
            </a:r>
            <a:r>
              <a:rPr lang="en-TW" dirty="0"/>
              <a:t>個AUC超過0.7的科目作為feature，</a:t>
            </a:r>
          </a:p>
          <a:p>
            <a:pPr marL="742950" lvl="1" indent="-285750"/>
            <a:r>
              <a:rPr lang="en-TW" dirty="0"/>
              <a:t>分別為</a:t>
            </a:r>
            <a:r>
              <a:rPr lang="zh-TW" altLang="en-US" dirty="0"/>
              <a:t>醫師科學家</a:t>
            </a:r>
            <a:r>
              <a:rPr lang="en-US" altLang="zh-TW" dirty="0"/>
              <a:t>(0.865),</a:t>
            </a:r>
            <a:r>
              <a:rPr lang="zh-TW" altLang="en-US" dirty="0"/>
              <a:t> 化學</a:t>
            </a:r>
            <a:r>
              <a:rPr lang="en-US" altLang="zh-TW" dirty="0"/>
              <a:t>(0.793),</a:t>
            </a:r>
            <a:r>
              <a:rPr lang="zh-TW" altLang="en-US" dirty="0"/>
              <a:t> 物理</a:t>
            </a:r>
            <a:r>
              <a:rPr lang="en-US" altLang="zh-TW" dirty="0"/>
              <a:t>(0.736), </a:t>
            </a:r>
            <a:r>
              <a:rPr lang="zh-TW" altLang="en-US" dirty="0"/>
              <a:t>醫學人文其他</a:t>
            </a:r>
            <a:r>
              <a:rPr lang="en-US" altLang="zh-TW" dirty="0"/>
              <a:t>(0.719), </a:t>
            </a:r>
            <a:r>
              <a:rPr lang="zh-TW" altLang="en-US" dirty="0"/>
              <a:t>醫學社會雜項</a:t>
            </a:r>
            <a:r>
              <a:rPr lang="en-US" altLang="zh-TW" dirty="0"/>
              <a:t>(0.711), </a:t>
            </a:r>
            <a:r>
              <a:rPr lang="zh-TW" altLang="en-US" dirty="0"/>
              <a:t>微積分</a:t>
            </a:r>
            <a:r>
              <a:rPr lang="en-US" altLang="zh-TW" dirty="0"/>
              <a:t>(0.702), </a:t>
            </a:r>
            <a:r>
              <a:rPr lang="zh-TW" altLang="en-US" dirty="0"/>
              <a:t>數學</a:t>
            </a:r>
            <a:r>
              <a:rPr lang="en-US" altLang="zh-TW" dirty="0"/>
              <a:t>(0.702)</a:t>
            </a:r>
            <a:endParaRPr lang="zh-TW" altLang="en-US" dirty="0"/>
          </a:p>
          <a:p>
            <a:r>
              <a:rPr lang="en-TW" dirty="0"/>
              <a:t>再利用這幾個科目以及挑選出來表現最好的model，此處為LR這個</a:t>
            </a:r>
            <a:r>
              <a:rPr lang="en-US" altLang="zh-TW" dirty="0"/>
              <a:t>model </a:t>
            </a:r>
            <a:r>
              <a:rPr lang="en-TW" dirty="0"/>
              <a:t>進行訓練，在臨床醫學階段可以得到準確度0.785的結果</a:t>
            </a:r>
          </a:p>
        </p:txBody>
      </p:sp>
      <p:sp>
        <p:nvSpPr>
          <p:cNvPr id="4" name="Slide Number Placeholder 3"/>
          <p:cNvSpPr>
            <a:spLocks noGrp="1"/>
          </p:cNvSpPr>
          <p:nvPr>
            <p:ph type="sldNum" sz="quarter" idx="5"/>
          </p:nvPr>
        </p:nvSpPr>
        <p:spPr/>
        <p:txBody>
          <a:bodyPr/>
          <a:lstStyle/>
          <a:p>
            <a:fld id="{F6EFE9CD-6843-6245-995A-544BE78A0013}" type="slidenum">
              <a:rPr lang="en-TW" smtClean="0"/>
              <a:t>13</a:t>
            </a:fld>
            <a:endParaRPr lang="en-TW"/>
          </a:p>
        </p:txBody>
      </p:sp>
    </p:spTree>
    <p:extLst>
      <p:ext uri="{BB962C8B-B14F-4D97-AF65-F5344CB8AC3E}">
        <p14:creationId xmlns:p14="http://schemas.microsoft.com/office/powerpoint/2010/main" val="3877833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這張投影片則為通識領域21個科目作為AUC&gt;0.7的判斷篩選之後，留下2個AUC超過0.7的科目作為feature，</a:t>
            </a:r>
          </a:p>
          <a:p>
            <a:pPr marL="742950" lvl="1" indent="-285750"/>
            <a:r>
              <a:rPr lang="en-TW" dirty="0"/>
              <a:t>分別為</a:t>
            </a:r>
            <a:r>
              <a:rPr lang="zh-TW" altLang="en-US" dirty="0"/>
              <a:t>醫學人文其他</a:t>
            </a:r>
            <a:r>
              <a:rPr lang="en-US" altLang="zh-TW" dirty="0"/>
              <a:t>(0.754),</a:t>
            </a:r>
            <a:r>
              <a:rPr lang="zh-TW" altLang="en-US" dirty="0"/>
              <a:t> 醫師科學家</a:t>
            </a:r>
            <a:r>
              <a:rPr lang="en-US" altLang="zh-TW" dirty="0"/>
              <a:t>(0.749)</a:t>
            </a:r>
          </a:p>
          <a:p>
            <a:r>
              <a:rPr lang="en-TW" dirty="0"/>
              <a:t>再利用這幾個科目以及挑選出來表現最好的model，此處為LR這個</a:t>
            </a:r>
            <a:r>
              <a:rPr lang="en-US" altLang="zh-TW" dirty="0"/>
              <a:t>model </a:t>
            </a:r>
            <a:r>
              <a:rPr lang="en-TW" dirty="0"/>
              <a:t>進行訓練，在實習醫學階段可以得到準確度0.655的結果</a:t>
            </a:r>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14</a:t>
            </a:fld>
            <a:endParaRPr lang="en-TW"/>
          </a:p>
        </p:txBody>
      </p:sp>
    </p:spTree>
    <p:extLst>
      <p:ext uri="{BB962C8B-B14F-4D97-AF65-F5344CB8AC3E}">
        <p14:creationId xmlns:p14="http://schemas.microsoft.com/office/powerpoint/2010/main" val="2358228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這張則是在基礎醫學科目中找尋符合條件的科目用來預測在臨床醫學的結果</a:t>
            </a:r>
          </a:p>
          <a:p>
            <a:r>
              <a:rPr lang="en-TW" dirty="0"/>
              <a:t>最後在SVC的</a:t>
            </a:r>
            <a:r>
              <a:rPr lang="en-US" altLang="zh-TW" dirty="0"/>
              <a:t>model</a:t>
            </a:r>
            <a:r>
              <a:rPr lang="zh-TW" altLang="en-US" dirty="0"/>
              <a:t>中得到</a:t>
            </a:r>
            <a:r>
              <a:rPr lang="en-US" altLang="zh-TW" dirty="0"/>
              <a:t>0.871</a:t>
            </a:r>
            <a:r>
              <a:rPr lang="zh-TW" altLang="en-US" dirty="0"/>
              <a:t>的準確度</a:t>
            </a:r>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15</a:t>
            </a:fld>
            <a:endParaRPr lang="en-TW"/>
          </a:p>
        </p:txBody>
      </p:sp>
    </p:spTree>
    <p:extLst>
      <p:ext uri="{BB962C8B-B14F-4D97-AF65-F5344CB8AC3E}">
        <p14:creationId xmlns:p14="http://schemas.microsoft.com/office/powerpoint/2010/main" val="317881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這張則是在基礎醫學科目中找尋符合條件的科目用來預測在實習醫學的結果</a:t>
            </a:r>
          </a:p>
          <a:p>
            <a:r>
              <a:rPr lang="en-TW" dirty="0"/>
              <a:t>最後在GNB的</a:t>
            </a:r>
            <a:r>
              <a:rPr lang="en-US" altLang="zh-TW" dirty="0"/>
              <a:t>model</a:t>
            </a:r>
            <a:r>
              <a:rPr lang="zh-TW" altLang="en-US" dirty="0"/>
              <a:t>中得到</a:t>
            </a:r>
            <a:r>
              <a:rPr lang="en-US" altLang="zh-TW" dirty="0"/>
              <a:t>0.659</a:t>
            </a:r>
            <a:r>
              <a:rPr lang="zh-TW" altLang="en-US" dirty="0"/>
              <a:t>的準確度</a:t>
            </a:r>
            <a:endParaRPr lang="en-TW" dirty="0"/>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16</a:t>
            </a:fld>
            <a:endParaRPr lang="en-TW"/>
          </a:p>
        </p:txBody>
      </p:sp>
    </p:spTree>
    <p:extLst>
      <p:ext uri="{BB962C8B-B14F-4D97-AF65-F5344CB8AC3E}">
        <p14:creationId xmlns:p14="http://schemas.microsoft.com/office/powerpoint/2010/main" val="2123114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這裡則是將前兩階段通識領域與基礎醫學科目做結合找尋符合條件的科目用來預測在臨床醫學的結果</a:t>
            </a:r>
          </a:p>
          <a:p>
            <a:r>
              <a:rPr lang="en-TW" dirty="0"/>
              <a:t>試圖用臨床醫學之前的兩個階段組合找出更好的結果</a:t>
            </a:r>
          </a:p>
          <a:p>
            <a:r>
              <a:rPr lang="en-TW" dirty="0"/>
              <a:t>最後在選定了17個科目之下利用RF的</a:t>
            </a:r>
            <a:r>
              <a:rPr lang="en-US" altLang="zh-TW" dirty="0"/>
              <a:t>model</a:t>
            </a:r>
            <a:r>
              <a:rPr lang="zh-TW" altLang="en-US" dirty="0"/>
              <a:t>中得到</a:t>
            </a:r>
            <a:r>
              <a:rPr lang="en-US" altLang="zh-TW" dirty="0"/>
              <a:t>0.882</a:t>
            </a:r>
            <a:r>
              <a:rPr lang="zh-TW" altLang="en-US" dirty="0"/>
              <a:t>的準確度</a:t>
            </a:r>
            <a:endParaRPr lang="en-TW" dirty="0"/>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17</a:t>
            </a:fld>
            <a:endParaRPr lang="en-TW"/>
          </a:p>
        </p:txBody>
      </p:sp>
    </p:spTree>
    <p:extLst>
      <p:ext uri="{BB962C8B-B14F-4D97-AF65-F5344CB8AC3E}">
        <p14:creationId xmlns:p14="http://schemas.microsoft.com/office/powerpoint/2010/main" val="1994439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這裡則是將前兩階段通識領域與基礎醫學科目做結合找尋符合條件的科目用來預測在實習醫學的結果</a:t>
            </a:r>
          </a:p>
          <a:p>
            <a:r>
              <a:rPr lang="en-TW" dirty="0"/>
              <a:t>想要用實習醫學之前的兩個階段組合找出更好的結果</a:t>
            </a:r>
          </a:p>
          <a:p>
            <a:r>
              <a:rPr lang="en-TW" dirty="0"/>
              <a:t>最後在選定了</a:t>
            </a:r>
            <a:r>
              <a:rPr lang="en-US" altLang="zh-TW" dirty="0"/>
              <a:t>7</a:t>
            </a:r>
            <a:r>
              <a:rPr lang="en-TW" dirty="0"/>
              <a:t>個科目之下利用LR的</a:t>
            </a:r>
            <a:r>
              <a:rPr lang="en-US" altLang="zh-TW" dirty="0"/>
              <a:t>model</a:t>
            </a:r>
            <a:r>
              <a:rPr lang="zh-TW" altLang="en-US" dirty="0"/>
              <a:t>中得到</a:t>
            </a:r>
            <a:r>
              <a:rPr lang="en-US" altLang="zh-TW" dirty="0"/>
              <a:t>0.686</a:t>
            </a:r>
            <a:r>
              <a:rPr lang="zh-TW" altLang="en-US" dirty="0"/>
              <a:t>的準確度</a:t>
            </a:r>
            <a:endParaRPr lang="en-TW" dirty="0"/>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18</a:t>
            </a:fld>
            <a:endParaRPr lang="en-TW"/>
          </a:p>
        </p:txBody>
      </p:sp>
    </p:spTree>
    <p:extLst>
      <p:ext uri="{BB962C8B-B14F-4D97-AF65-F5344CB8AC3E}">
        <p14:creationId xmlns:p14="http://schemas.microsoft.com/office/powerpoint/2010/main" val="124507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最終的結果中，我們將在各個領域中進行探討</a:t>
            </a:r>
            <a:endParaRPr lang="en-US" dirty="0"/>
          </a:p>
          <a:p>
            <a:r>
              <a:rPr lang="en-US" dirty="0" err="1"/>
              <a:t>在基礎醫學之中，我們得到最好的結果是由通識領域裡</a:t>
            </a:r>
            <a:endParaRPr lang="en-US" dirty="0"/>
          </a:p>
          <a:p>
            <a:r>
              <a:rPr lang="zh-TW" altLang="en-US" dirty="0"/>
              <a:t>化學</a:t>
            </a:r>
            <a:r>
              <a:rPr lang="en-US" altLang="zh-TW" dirty="0"/>
              <a:t>, </a:t>
            </a:r>
            <a:r>
              <a:rPr lang="zh-TW" altLang="en-US" dirty="0"/>
              <a:t>醫師科學家</a:t>
            </a:r>
            <a:r>
              <a:rPr lang="en-US" altLang="zh-TW" dirty="0"/>
              <a:t>, </a:t>
            </a:r>
            <a:r>
              <a:rPr lang="zh-TW" altLang="en-US" dirty="0"/>
              <a:t>物理</a:t>
            </a:r>
            <a:r>
              <a:rPr lang="en-US" altLang="zh-TW" dirty="0"/>
              <a:t>, </a:t>
            </a:r>
            <a:r>
              <a:rPr lang="zh-TW" altLang="en-US" dirty="0"/>
              <a:t>微積分</a:t>
            </a:r>
            <a:r>
              <a:rPr lang="en-US" altLang="zh-TW" dirty="0"/>
              <a:t>, </a:t>
            </a:r>
            <a:r>
              <a:rPr lang="zh-TW" altLang="en-US" dirty="0"/>
              <a:t>醫學人文其他</a:t>
            </a:r>
            <a:r>
              <a:rPr lang="en-US" altLang="zh-TW" dirty="0"/>
              <a:t>, </a:t>
            </a:r>
            <a:r>
              <a:rPr lang="zh-TW" altLang="en-US" dirty="0"/>
              <a:t>語言領域</a:t>
            </a:r>
            <a:r>
              <a:rPr lang="en-US" altLang="zh-TW" dirty="0"/>
              <a:t>, </a:t>
            </a:r>
            <a:r>
              <a:rPr lang="zh-TW" altLang="en-US" dirty="0"/>
              <a:t>經濟</a:t>
            </a:r>
            <a:r>
              <a:rPr lang="en-US" altLang="zh-TW" dirty="0"/>
              <a:t>, </a:t>
            </a:r>
            <a:r>
              <a:rPr lang="zh-TW" altLang="en-US" dirty="0"/>
              <a:t>數學</a:t>
            </a:r>
            <a:r>
              <a:rPr lang="en-US" altLang="zh-TW" dirty="0"/>
              <a:t>, </a:t>
            </a:r>
            <a:r>
              <a:rPr lang="zh-TW" altLang="en-US" dirty="0"/>
              <a:t>醫學社會雜項</a:t>
            </a:r>
            <a:r>
              <a:rPr lang="en-US" altLang="zh-TW" dirty="0"/>
              <a:t>, </a:t>
            </a:r>
            <a:r>
              <a:rPr lang="zh-TW" altLang="en-US" dirty="0"/>
              <a:t>文學</a:t>
            </a:r>
            <a:r>
              <a:rPr lang="en-US" altLang="zh-TW" dirty="0"/>
              <a:t>, </a:t>
            </a:r>
            <a:r>
              <a:rPr lang="zh-TW" altLang="en-US" dirty="0"/>
              <a:t>音樂美術戲劇</a:t>
            </a:r>
            <a:r>
              <a:rPr lang="en-US" altLang="zh-TW" dirty="0"/>
              <a:t>, </a:t>
            </a:r>
            <a:r>
              <a:rPr lang="zh-TW" altLang="en-US" dirty="0"/>
              <a:t>人類、社會、文化</a:t>
            </a:r>
            <a:r>
              <a:rPr lang="en-US" altLang="zh-TW" dirty="0"/>
              <a:t>, </a:t>
            </a:r>
            <a:r>
              <a:rPr lang="zh-TW" altLang="en-US" dirty="0"/>
              <a:t>法律</a:t>
            </a:r>
            <a:endParaRPr lang="en-US" altLang="zh-TW" dirty="0"/>
          </a:p>
          <a:p>
            <a:r>
              <a:rPr lang="zh-TW" altLang="en-US" dirty="0"/>
              <a:t>這</a:t>
            </a:r>
            <a:r>
              <a:rPr lang="en-US" altLang="zh-TW" dirty="0"/>
              <a:t>13</a:t>
            </a:r>
            <a:r>
              <a:rPr lang="zh-TW" altLang="en-US" dirty="0"/>
              <a:t>個科目去進行預測，最好的結果為</a:t>
            </a:r>
            <a:r>
              <a:rPr lang="en-US" altLang="zh-TW" dirty="0"/>
              <a:t>0.84</a:t>
            </a:r>
          </a:p>
          <a:p>
            <a:r>
              <a:rPr lang="en-US" dirty="0"/>
              <a:t>也就是說這13個科目在通識領域的結果往往就會直接關係到基礎醫學的表現。</a:t>
            </a:r>
          </a:p>
          <a:p>
            <a:r>
              <a:rPr lang="en-US" dirty="0"/>
              <a:t>也能在修完這13個科目時達到對於後續基礎醫學表現的預警</a:t>
            </a:r>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19</a:t>
            </a:fld>
            <a:endParaRPr lang="en-TW"/>
          </a:p>
        </p:txBody>
      </p:sp>
    </p:spTree>
    <p:extLst>
      <p:ext uri="{BB962C8B-B14F-4D97-AF65-F5344CB8AC3E}">
        <p14:creationId xmlns:p14="http://schemas.microsoft.com/office/powerpoint/2010/main" val="272701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我們本次的Project會著重在Data</a:t>
            </a:r>
            <a:r>
              <a:rPr lang="en-US" dirty="0"/>
              <a:t> </a:t>
            </a:r>
            <a:r>
              <a:rPr lang="en-US" dirty="0" err="1"/>
              <a:t>Preprocessing、Transformation以及Feature</a:t>
            </a:r>
            <a:r>
              <a:rPr lang="en-US" dirty="0"/>
              <a:t> </a:t>
            </a:r>
            <a:r>
              <a:rPr lang="en-US" dirty="0" err="1"/>
              <a:t>Selection的應用，透過一些資料的篩選來達到我們所預期的成果</a:t>
            </a:r>
            <a:r>
              <a:rPr lang="en-US" dirty="0"/>
              <a:t>。</a:t>
            </a:r>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2617983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第二個結果為在臨床醫學之中，我們得到最好的結果是由通識領域與基礎醫學的科目做結合</a:t>
            </a:r>
            <a:r>
              <a:rPr lang="en-US" dirty="0"/>
              <a:t>，</a:t>
            </a:r>
          </a:p>
          <a:p>
            <a:r>
              <a:rPr lang="en-US" dirty="0"/>
              <a:t>當通識領域單獨進行預測臨床醫學時只具有0.785的準確度</a:t>
            </a:r>
          </a:p>
          <a:p>
            <a:r>
              <a:rPr lang="en-US" dirty="0" err="1"/>
              <a:t>而當基礎醫學</a:t>
            </a:r>
            <a:r>
              <a:rPr lang="zh-TW" altLang="en-US" dirty="0"/>
              <a:t>的科目單獨進行預測臨床醫學則是</a:t>
            </a:r>
            <a:r>
              <a:rPr lang="en-US" altLang="zh-TW" dirty="0"/>
              <a:t>0.871</a:t>
            </a:r>
            <a:endParaRPr lang="en-US" dirty="0"/>
          </a:p>
          <a:p>
            <a:r>
              <a:rPr lang="zh-TW" altLang="en-US" dirty="0"/>
              <a:t>但是當這</a:t>
            </a:r>
            <a:r>
              <a:rPr lang="en-US" altLang="zh-TW" dirty="0"/>
              <a:t>17</a:t>
            </a:r>
            <a:r>
              <a:rPr lang="zh-TW" altLang="en-US" dirty="0"/>
              <a:t>個科目起採納去進行預測，得到最好的結果為</a:t>
            </a:r>
            <a:r>
              <a:rPr lang="en-US" altLang="zh-TW" dirty="0"/>
              <a:t>0.882</a:t>
            </a:r>
          </a:p>
          <a:p>
            <a:r>
              <a:rPr lang="en-US" dirty="0"/>
              <a:t>也就是說這1</a:t>
            </a:r>
            <a:r>
              <a:rPr lang="en-US" altLang="zh-TW" dirty="0"/>
              <a:t>7</a:t>
            </a:r>
            <a:r>
              <a:rPr lang="en-US" dirty="0"/>
              <a:t>個科目在通識領域與基礎醫學中的結果往往就會直接關係到臨床醫學的表現。</a:t>
            </a:r>
          </a:p>
          <a:p>
            <a:r>
              <a:rPr lang="en-US" dirty="0"/>
              <a:t>也能在修完這17個科目時達到對於後續臨床醫學表現的預警</a:t>
            </a:r>
            <a:endParaRPr lang="en-TW" dirty="0"/>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20</a:t>
            </a:fld>
            <a:endParaRPr lang="en-TW"/>
          </a:p>
        </p:txBody>
      </p:sp>
    </p:spTree>
    <p:extLst>
      <p:ext uri="{BB962C8B-B14F-4D97-AF65-F5344CB8AC3E}">
        <p14:creationId xmlns:p14="http://schemas.microsoft.com/office/powerpoint/2010/main" val="1076206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最後一個結果中在實習醫學階段的預測，我們得到最好的結果也是由通識領域與基礎醫學的科目做結合</a:t>
            </a:r>
            <a:r>
              <a:rPr lang="en-US" dirty="0"/>
              <a:t>，</a:t>
            </a:r>
          </a:p>
          <a:p>
            <a:r>
              <a:rPr lang="en-US" dirty="0"/>
              <a:t>當通識領域單獨進行預測實習醫學時只具有0.</a:t>
            </a:r>
            <a:r>
              <a:rPr lang="en-US" altLang="zh-TW" dirty="0"/>
              <a:t>655</a:t>
            </a:r>
            <a:r>
              <a:rPr lang="en-US" dirty="0"/>
              <a:t>到準確度</a:t>
            </a:r>
          </a:p>
          <a:p>
            <a:r>
              <a:rPr lang="en-US" dirty="0" err="1"/>
              <a:t>而當基礎醫學</a:t>
            </a:r>
            <a:r>
              <a:rPr lang="zh-TW" altLang="en-US" dirty="0"/>
              <a:t>的科目單獨進行預測實習醫學則是</a:t>
            </a:r>
            <a:r>
              <a:rPr lang="en-US" altLang="zh-TW" dirty="0"/>
              <a:t>0.659</a:t>
            </a:r>
            <a:endParaRPr lang="en-US" dirty="0"/>
          </a:p>
          <a:p>
            <a:r>
              <a:rPr lang="zh-TW" altLang="en-US" dirty="0"/>
              <a:t>但是當這</a:t>
            </a:r>
            <a:r>
              <a:rPr lang="en-US" altLang="zh-TW" dirty="0"/>
              <a:t>7</a:t>
            </a:r>
            <a:r>
              <a:rPr lang="zh-TW" altLang="en-US" dirty="0"/>
              <a:t>個科目起採納去進行預測，得到最好的結果為</a:t>
            </a:r>
            <a:r>
              <a:rPr lang="en-US" altLang="zh-TW" dirty="0"/>
              <a:t>0.686</a:t>
            </a:r>
          </a:p>
          <a:p>
            <a:r>
              <a:rPr lang="en-US" dirty="0"/>
              <a:t>也就是說這</a:t>
            </a:r>
            <a:r>
              <a:rPr lang="en-US" altLang="zh-TW" dirty="0"/>
              <a:t>7</a:t>
            </a:r>
            <a:r>
              <a:rPr lang="en-US" dirty="0"/>
              <a:t>個科目在通識領域與基礎醫學中的結果往往就會直接關係到實習醫學的表現。</a:t>
            </a:r>
          </a:p>
          <a:p>
            <a:r>
              <a:rPr lang="en-US" dirty="0"/>
              <a:t>也能在修完這7個科目時達到對於後續實習醫學表現的預警</a:t>
            </a:r>
            <a:endParaRPr lang="en-TW" dirty="0"/>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21</a:t>
            </a:fld>
            <a:endParaRPr lang="en-TW"/>
          </a:p>
        </p:txBody>
      </p:sp>
    </p:spTree>
    <p:extLst>
      <p:ext uri="{BB962C8B-B14F-4D97-AF65-F5344CB8AC3E}">
        <p14:creationId xmlns:p14="http://schemas.microsoft.com/office/powerpoint/2010/main" val="4031384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總結這邊，</a:t>
            </a:r>
          </a:p>
          <a:p>
            <a:r>
              <a:rPr lang="en-TW" dirty="0"/>
              <a:t>我們這次的</a:t>
            </a:r>
            <a:r>
              <a:rPr lang="en-US" altLang="zh-TW" dirty="0"/>
              <a:t>project</a:t>
            </a:r>
            <a:r>
              <a:rPr lang="zh-TW" altLang="en-US" dirty="0"/>
              <a:t>使用了</a:t>
            </a:r>
            <a:r>
              <a:rPr lang="en-US" altLang="zh-TW" dirty="0"/>
              <a:t>AUC</a:t>
            </a:r>
            <a:r>
              <a:rPr lang="zh-TW" altLang="en-US" dirty="0"/>
              <a:t>取</a:t>
            </a:r>
            <a:r>
              <a:rPr lang="en-US" altLang="zh-TW" dirty="0"/>
              <a:t>feature</a:t>
            </a:r>
            <a:r>
              <a:rPr lang="zh-TW" altLang="en-US" dirty="0"/>
              <a:t>來決定哪些科目適合用來預測以及</a:t>
            </a:r>
            <a:r>
              <a:rPr lang="en-US" altLang="zh-TW" dirty="0"/>
              <a:t>Model</a:t>
            </a:r>
            <a:r>
              <a:rPr lang="zh-TW" altLang="en-US" dirty="0"/>
              <a:t> </a:t>
            </a:r>
            <a:r>
              <a:rPr lang="en-US" altLang="zh-TW" dirty="0"/>
              <a:t>evaluation</a:t>
            </a:r>
            <a:r>
              <a:rPr lang="zh-TW" altLang="en-US" dirty="0"/>
              <a:t>的部分針對各個科目表現最好的</a:t>
            </a:r>
            <a:r>
              <a:rPr lang="en-US" altLang="zh-TW" dirty="0"/>
              <a:t>model</a:t>
            </a:r>
            <a:r>
              <a:rPr lang="zh-TW" altLang="en-US" dirty="0"/>
              <a:t>進行統計，最終使用擁有最多最好效果的</a:t>
            </a:r>
            <a:r>
              <a:rPr lang="en-US" altLang="zh-TW" dirty="0"/>
              <a:t>model</a:t>
            </a:r>
            <a:r>
              <a:rPr lang="zh-TW" altLang="en-US" dirty="0"/>
              <a:t>進行訓練得到每個階段的預測結果</a:t>
            </a:r>
            <a:endParaRPr lang="en-US" altLang="zh-TW" dirty="0"/>
          </a:p>
          <a:p>
            <a:r>
              <a:rPr lang="zh-TW" altLang="en-US" dirty="0"/>
              <a:t>第三點則是提到我們在這個</a:t>
            </a:r>
            <a:r>
              <a:rPr lang="en-US" altLang="zh-TW" dirty="0"/>
              <a:t>project</a:t>
            </a:r>
            <a:r>
              <a:rPr lang="zh-TW" altLang="en-US" dirty="0"/>
              <a:t>中我們可以找到合適的科目來代表後面階段的表現如何</a:t>
            </a:r>
            <a:endParaRPr lang="en-US" altLang="zh-TW" dirty="0"/>
          </a:p>
          <a:p>
            <a:r>
              <a:rPr lang="zh-TW" altLang="en-US" dirty="0"/>
              <a:t>這適合讓我們使用在具有時間時序概念的預測，我們的實驗中可以在前面的階段提早透過一些科目的表現達到後面階段的表現預警</a:t>
            </a:r>
            <a:endParaRPr lang="en-US" altLang="zh-TW" dirty="0"/>
          </a:p>
          <a:p>
            <a:r>
              <a:rPr lang="zh-TW" altLang="en-US" dirty="0"/>
              <a:t>這樣的應用也適合在其他領域的修課上，例如我們資工系的課程安排或許也能找出關聯性高的科目進行成就預警。</a:t>
            </a:r>
            <a:endParaRPr lang="en-US" altLang="zh-TW" dirty="0"/>
          </a:p>
          <a:p>
            <a:endParaRPr lang="en-US" altLang="zh-TW" dirty="0"/>
          </a:p>
          <a:p>
            <a:r>
              <a:rPr lang="zh-TW" altLang="en-US" dirty="0"/>
              <a:t>我們的報告到此結束，我們是第</a:t>
            </a:r>
            <a:r>
              <a:rPr lang="en-US" altLang="zh-TW" dirty="0"/>
              <a:t>17</a:t>
            </a:r>
            <a:r>
              <a:rPr lang="zh-TW" altLang="en-US" dirty="0"/>
              <a:t>組，謝謝大家！</a:t>
            </a:r>
            <a:endParaRPr lang="en-US" altLang="zh-TW" dirty="0"/>
          </a:p>
        </p:txBody>
      </p:sp>
      <p:sp>
        <p:nvSpPr>
          <p:cNvPr id="4" name="Slide Number Placeholder 3"/>
          <p:cNvSpPr>
            <a:spLocks noGrp="1"/>
          </p:cNvSpPr>
          <p:nvPr>
            <p:ph type="sldNum" sz="quarter" idx="5"/>
          </p:nvPr>
        </p:nvSpPr>
        <p:spPr/>
        <p:txBody>
          <a:bodyPr/>
          <a:lstStyle/>
          <a:p>
            <a:fld id="{F6EFE9CD-6843-6245-995A-544BE78A0013}" type="slidenum">
              <a:rPr lang="en-TW" smtClean="0"/>
              <a:t>22</a:t>
            </a:fld>
            <a:endParaRPr lang="en-TW"/>
          </a:p>
        </p:txBody>
      </p:sp>
    </p:spTree>
    <p:extLst>
      <p:ext uri="{BB962C8B-B14F-4D97-AF65-F5344CB8AC3E}">
        <p14:creationId xmlns:p14="http://schemas.microsoft.com/office/powerpoint/2010/main" val="3261897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六年制醫學系學生依序會從通識領域</a:t>
            </a:r>
            <a:r>
              <a:rPr lang="en-US" altLang="zh-TW" dirty="0"/>
              <a:t>-&gt;</a:t>
            </a:r>
            <a:r>
              <a:rPr lang="zh-TW" altLang="en-US" dirty="0"/>
              <a:t>基礎醫學</a:t>
            </a:r>
            <a:r>
              <a:rPr lang="en-US" altLang="zh-TW" dirty="0"/>
              <a:t>-&gt;</a:t>
            </a:r>
            <a:r>
              <a:rPr lang="zh-TW" altLang="en-US" dirty="0"/>
              <a:t>臨床醫學</a:t>
            </a:r>
            <a:r>
              <a:rPr lang="en-US" altLang="zh-TW" dirty="0"/>
              <a:t>-&gt;</a:t>
            </a:r>
            <a:r>
              <a:rPr lang="zh-TW" altLang="en-US" dirty="0"/>
              <a:t>實習醫學這條修課道路進行修課</a:t>
            </a:r>
            <a:endParaRPr lang="en-US" altLang="zh-TW" dirty="0"/>
          </a:p>
          <a:p>
            <a:r>
              <a:rPr lang="zh-TW" altLang="en-US" dirty="0"/>
              <a:t>在這過程當中學生表現會起起伏伏</a:t>
            </a:r>
            <a:endParaRPr lang="en-US" altLang="zh-TW" dirty="0"/>
          </a:p>
          <a:p>
            <a:r>
              <a:rPr lang="zh-TW" altLang="en-US" dirty="0"/>
              <a:t>我們會針對學生前面階段各科成績表現進行後面階段表現的預測</a:t>
            </a:r>
            <a:endParaRPr lang="en-US" altLang="zh-TW" dirty="0"/>
          </a:p>
          <a:p>
            <a:r>
              <a:rPr lang="zh-TW" altLang="en-US" dirty="0"/>
              <a:t>試圖找出學生在各個階段的最終表現，可以往前推在哪些階段的修課過程中就被成功預測到之後的表現</a:t>
            </a:r>
            <a:endParaRPr lang="en-US" altLang="zh-TW" dirty="0"/>
          </a:p>
          <a:p>
            <a:r>
              <a:rPr lang="zh-TW" altLang="en-US" dirty="0"/>
              <a:t>挑選出各個階段最適合用來預測的科目組合以及可使用的預測模型</a:t>
            </a:r>
            <a:endParaRPr lang="en-US" altLang="zh-TW" dirty="0"/>
          </a:p>
        </p:txBody>
      </p:sp>
      <p:sp>
        <p:nvSpPr>
          <p:cNvPr id="4" name="投影片編號版面配置區 3"/>
          <p:cNvSpPr>
            <a:spLocks noGrp="1"/>
          </p:cNvSpPr>
          <p:nvPr>
            <p:ph type="sldNum" sz="quarter" idx="5"/>
          </p:nvPr>
        </p:nvSpPr>
        <p:spPr/>
        <p:txBody>
          <a:bodyPr/>
          <a:lstStyle/>
          <a:p>
            <a:fld id="{F9803668-BBA8-4C65-9294-0F4758048FC8}" type="slidenum">
              <a:rPr lang="zh-TW" altLang="en-US" smtClean="0"/>
              <a:t>3</a:t>
            </a:fld>
            <a:endParaRPr lang="zh-TW" altLang="en-US"/>
          </a:p>
        </p:txBody>
      </p:sp>
    </p:spTree>
    <p:extLst>
      <p:ext uri="{BB962C8B-B14F-4D97-AF65-F5344CB8AC3E}">
        <p14:creationId xmlns:p14="http://schemas.microsoft.com/office/powerpoint/2010/main" val="304280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資料集的部分我們將會探討台灣某醫學系從2011到2019年畢業共1366位的學生，</a:t>
            </a:r>
          </a:p>
          <a:p>
            <a:r>
              <a:rPr lang="en-TW" dirty="0"/>
              <a:t>這些學生在醫學系六年中在各個階段與各領域修課成績</a:t>
            </a:r>
          </a:p>
        </p:txBody>
      </p:sp>
      <p:sp>
        <p:nvSpPr>
          <p:cNvPr id="4" name="Slide Number Placeholder 3"/>
          <p:cNvSpPr>
            <a:spLocks noGrp="1"/>
          </p:cNvSpPr>
          <p:nvPr>
            <p:ph type="sldNum" sz="quarter" idx="5"/>
          </p:nvPr>
        </p:nvSpPr>
        <p:spPr/>
        <p:txBody>
          <a:bodyPr/>
          <a:lstStyle/>
          <a:p>
            <a:fld id="{F6EFE9CD-6843-6245-995A-544BE78A0013}" type="slidenum">
              <a:rPr lang="en-TW" smtClean="0"/>
              <a:t>4</a:t>
            </a:fld>
            <a:endParaRPr lang="en-TW"/>
          </a:p>
        </p:txBody>
      </p:sp>
    </p:spTree>
    <p:extLst>
      <p:ext uri="{BB962C8B-B14F-4D97-AF65-F5344CB8AC3E}">
        <p14:creationId xmlns:p14="http://schemas.microsoft.com/office/powerpoint/2010/main" val="65999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我們先將每一個學生各個科目的表現二值化處理，將學生在每個科目的表現分成前50%與後50%的兩族群</a:t>
            </a:r>
          </a:p>
          <a:p>
            <a:endParaRPr lang="en-TW" dirty="0"/>
          </a:p>
          <a:p>
            <a:r>
              <a:rPr lang="en-TW" dirty="0"/>
              <a:t>這張投影片是將資料二值化處理後透過視覺化的方式來做呈現</a:t>
            </a:r>
          </a:p>
          <a:p>
            <a:r>
              <a:rPr lang="en-TW" dirty="0"/>
              <a:t>挑選出特定幾個科目中該科各個分數級距學生分別在基礎醫學最終表現</a:t>
            </a:r>
          </a:p>
          <a:p>
            <a:r>
              <a:rPr lang="en-TW" dirty="0"/>
              <a:t>透過前</a:t>
            </a:r>
            <a:r>
              <a:rPr lang="en-US" altLang="zh-TW" dirty="0"/>
              <a:t>50%</a:t>
            </a:r>
            <a:r>
              <a:rPr lang="zh-TW" altLang="en-US" dirty="0"/>
              <a:t>與後</a:t>
            </a:r>
            <a:r>
              <a:rPr lang="en-US" altLang="zh-TW" dirty="0"/>
              <a:t>50%</a:t>
            </a:r>
            <a:r>
              <a:rPr lang="zh-TW" altLang="en-US" dirty="0"/>
              <a:t>的</a:t>
            </a:r>
            <a:r>
              <a:rPr lang="en-TW" dirty="0"/>
              <a:t>分佈將資料面呈現給大家看</a:t>
            </a:r>
          </a:p>
          <a:p>
            <a:endParaRPr lang="en-TW" dirty="0"/>
          </a:p>
          <a:p>
            <a:r>
              <a:rPr lang="en-TW" dirty="0"/>
              <a:t>其中該科前50％學生我們標示為0，並用藍色呈現</a:t>
            </a:r>
          </a:p>
          <a:p>
            <a:r>
              <a:rPr lang="en-TW" dirty="0"/>
              <a:t>後50%則標示為1，並用橘色呈現</a:t>
            </a:r>
          </a:p>
        </p:txBody>
      </p:sp>
      <p:sp>
        <p:nvSpPr>
          <p:cNvPr id="4" name="Slide Number Placeholder 3"/>
          <p:cNvSpPr>
            <a:spLocks noGrp="1"/>
          </p:cNvSpPr>
          <p:nvPr>
            <p:ph type="sldNum" sz="quarter" idx="5"/>
          </p:nvPr>
        </p:nvSpPr>
        <p:spPr/>
        <p:txBody>
          <a:bodyPr/>
          <a:lstStyle/>
          <a:p>
            <a:fld id="{F6EFE9CD-6843-6245-995A-544BE78A0013}" type="slidenum">
              <a:rPr lang="en-TW" smtClean="0"/>
              <a:t>5</a:t>
            </a:fld>
            <a:endParaRPr lang="en-TW"/>
          </a:p>
        </p:txBody>
      </p:sp>
    </p:spTree>
    <p:extLst>
      <p:ext uri="{BB962C8B-B14F-4D97-AF65-F5344CB8AC3E}">
        <p14:creationId xmlns:p14="http://schemas.microsoft.com/office/powerpoint/2010/main" val="239535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我們將資料集中各科目依照年級劃分成</a:t>
            </a:r>
            <a:r>
              <a:rPr lang="zh-TW" altLang="en-US" dirty="0"/>
              <a:t>通識領域、基礎醫學、臨床醫學、實習醫學</a:t>
            </a:r>
            <a:r>
              <a:rPr lang="en-TW" dirty="0"/>
              <a:t>四個階段</a:t>
            </a:r>
          </a:p>
          <a:p>
            <a:r>
              <a:rPr lang="en-TW" dirty="0"/>
              <a:t>其中一二年級為通識領域修課</a:t>
            </a:r>
          </a:p>
          <a:p>
            <a:r>
              <a:rPr lang="en-TW" dirty="0"/>
              <a:t>三、四年級則為基礎醫學</a:t>
            </a:r>
          </a:p>
          <a:p>
            <a:r>
              <a:rPr lang="en-TW" dirty="0"/>
              <a:t>五年級是臨床醫學</a:t>
            </a:r>
          </a:p>
          <a:p>
            <a:r>
              <a:rPr lang="en-TW" dirty="0"/>
              <a:t>六年級則為實習醫學階段</a:t>
            </a:r>
          </a:p>
          <a:p>
            <a:endParaRPr lang="en-TW" dirty="0"/>
          </a:p>
          <a:p>
            <a:r>
              <a:rPr lang="en-TW" dirty="0"/>
              <a:t>此外，在通識醫學之中，又將科目依照屬性細分成19大類，</a:t>
            </a:r>
          </a:p>
          <a:p>
            <a:r>
              <a:rPr lang="en-TW" dirty="0"/>
              <a:t>各個大類別中再一一去歸類每個科目的所屬類別</a:t>
            </a:r>
          </a:p>
          <a:p>
            <a:endParaRPr lang="en-TW" dirty="0"/>
          </a:p>
          <a:p>
            <a:r>
              <a:rPr lang="en-TW" dirty="0"/>
              <a:t>這邊要補充說明，截圖中有一些分類被劃掉，像是第九大類，是因為後來經過調整將心理學這個項目劃分到第四大類醫學人文中並給予編號4c。</a:t>
            </a:r>
          </a:p>
          <a:p>
            <a:endParaRPr lang="en-TW" dirty="0"/>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6</a:t>
            </a:fld>
            <a:endParaRPr lang="en-TW"/>
          </a:p>
        </p:txBody>
      </p:sp>
    </p:spTree>
    <p:extLst>
      <p:ext uri="{BB962C8B-B14F-4D97-AF65-F5344CB8AC3E}">
        <p14:creationId xmlns:p14="http://schemas.microsoft.com/office/powerpoint/2010/main" val="289431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接下來三頁則是依照上一張投影片的截圖簡單介紹我們各科確切的分類與編號情況，後續我們將直接透過這些代號進行資料集處理。</a:t>
            </a:r>
          </a:p>
          <a:p>
            <a:r>
              <a:rPr lang="en-TW" dirty="0"/>
              <a:t>這一頁為通識領域的分類</a:t>
            </a:r>
          </a:p>
        </p:txBody>
      </p:sp>
      <p:sp>
        <p:nvSpPr>
          <p:cNvPr id="4" name="Slide Number Placeholder 3"/>
          <p:cNvSpPr>
            <a:spLocks noGrp="1"/>
          </p:cNvSpPr>
          <p:nvPr>
            <p:ph type="sldNum" sz="quarter" idx="5"/>
          </p:nvPr>
        </p:nvSpPr>
        <p:spPr/>
        <p:txBody>
          <a:bodyPr/>
          <a:lstStyle/>
          <a:p>
            <a:fld id="{F6EFE9CD-6843-6245-995A-544BE78A0013}" type="slidenum">
              <a:rPr lang="en-TW" smtClean="0"/>
              <a:t>7</a:t>
            </a:fld>
            <a:endParaRPr lang="en-TW"/>
          </a:p>
        </p:txBody>
      </p:sp>
    </p:spTree>
    <p:extLst>
      <p:ext uri="{BB962C8B-B14F-4D97-AF65-F5344CB8AC3E}">
        <p14:creationId xmlns:p14="http://schemas.microsoft.com/office/powerpoint/2010/main" val="337840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這一頁為由左而右分別是基礎醫學、臨床醫學、實習醫學三大階段的分類</a:t>
            </a:r>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8</a:t>
            </a:fld>
            <a:endParaRPr lang="en-TW"/>
          </a:p>
        </p:txBody>
      </p:sp>
    </p:spTree>
    <p:extLst>
      <p:ext uri="{BB962C8B-B14F-4D97-AF65-F5344CB8AC3E}">
        <p14:creationId xmlns:p14="http://schemas.microsoft.com/office/powerpoint/2010/main" val="2727972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Data preprocessing</a:t>
            </a:r>
            <a:r>
              <a:rPr lang="zh-TW" altLang="en-US" sz="1200" b="0" i="0" kern="1200" dirty="0">
                <a:solidFill>
                  <a:schemeClr val="tx1"/>
                </a:solidFill>
                <a:effectLst/>
                <a:latin typeface="+mn-lt"/>
                <a:ea typeface="+mn-ea"/>
                <a:cs typeface="+mn-cs"/>
              </a:rPr>
              <a:t>的過程中</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我們在少數缺值的地方補上平均值</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如果遇修課人數太少的科目，如</a:t>
            </a:r>
            <a:r>
              <a:rPr lang="en-US" altLang="zh-TW" sz="1200" b="0" i="0" kern="1200" dirty="0">
                <a:solidFill>
                  <a:schemeClr val="tx1"/>
                </a:solidFill>
                <a:effectLst/>
                <a:latin typeface="+mn-lt"/>
                <a:ea typeface="+mn-ea"/>
                <a:cs typeface="+mn-cs"/>
              </a:rPr>
              <a:t>4b</a:t>
            </a:r>
            <a:r>
              <a:rPr lang="zh-TW" altLang="en-US" sz="1200" b="0" i="0" kern="1200" dirty="0">
                <a:solidFill>
                  <a:schemeClr val="tx1"/>
                </a:solidFill>
                <a:effectLst/>
                <a:latin typeface="+mn-lt"/>
                <a:ea typeface="+mn-ea"/>
                <a:cs typeface="+mn-cs"/>
              </a:rPr>
              <a:t>這一個科目則進行刪除</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如果特定學生修課科目太少也將該筆資料移除，可能是休學沒有繼續念</a:t>
            </a:r>
            <a:endParaRPr lang="en-US" altLang="zh-TW" sz="1200" b="0" i="0" kern="1200" dirty="0">
              <a:solidFill>
                <a:schemeClr val="tx1"/>
              </a:solidFill>
              <a:effectLst/>
              <a:latin typeface="+mn-lt"/>
              <a:ea typeface="+mn-ea"/>
              <a:cs typeface="+mn-cs"/>
            </a:endParaRPr>
          </a:p>
          <a:p>
            <a:endParaRPr lang="en-US" dirty="0"/>
          </a:p>
          <a:p>
            <a:r>
              <a:rPr lang="en-US" dirty="0"/>
              <a:t>另外我們也做了Transformation，利用Binarization做二值化處理，將前50%的取為0，後50%取為1，將整體學生表現分成兩群</a:t>
            </a:r>
          </a:p>
          <a:p>
            <a:r>
              <a:rPr lang="en-US" dirty="0" err="1"/>
              <a:t>這個部分已經在前面的投影片詳細解釋了</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TW" dirty="0"/>
          </a:p>
          <a:p>
            <a:r>
              <a:rPr lang="zh-TW" altLang="en-US" dirty="0"/>
              <a:t>而我們為了使預測模型可以適用在不同年度以及不同階段的課程中，本研究將各科目在預測前進行正規化，將原始資料數據按比例縮放於</a:t>
            </a:r>
            <a:r>
              <a:rPr lang="en-US" dirty="0"/>
              <a:t>[0, 1]</a:t>
            </a:r>
            <a:r>
              <a:rPr lang="zh-TW" altLang="en-US" dirty="0"/>
              <a:t>區間中，</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經過正規化的預測模型，可以縮短各特徵之間不同數據範圍的落差、提升模型的收斂速度，也可以可提升預測模型的準確度，我們使用的正規化方式為最小值最大值正規化</a:t>
            </a:r>
            <a:r>
              <a:rPr lang="en-US" dirty="0"/>
              <a:t>(Min-Max Normalization)</a:t>
            </a:r>
            <a:endParaRPr lang="en-TW" dirty="0"/>
          </a:p>
          <a:p>
            <a:endParaRPr lang="en-TW" dirty="0"/>
          </a:p>
        </p:txBody>
      </p:sp>
      <p:sp>
        <p:nvSpPr>
          <p:cNvPr id="4" name="Slide Number Placeholder 3"/>
          <p:cNvSpPr>
            <a:spLocks noGrp="1"/>
          </p:cNvSpPr>
          <p:nvPr>
            <p:ph type="sldNum" sz="quarter" idx="5"/>
          </p:nvPr>
        </p:nvSpPr>
        <p:spPr/>
        <p:txBody>
          <a:bodyPr/>
          <a:lstStyle/>
          <a:p>
            <a:fld id="{F6EFE9CD-6843-6245-995A-544BE78A0013}" type="slidenum">
              <a:rPr lang="en-TW" smtClean="0"/>
              <a:t>9</a:t>
            </a:fld>
            <a:endParaRPr lang="en-TW"/>
          </a:p>
        </p:txBody>
      </p:sp>
    </p:spTree>
    <p:extLst>
      <p:ext uri="{BB962C8B-B14F-4D97-AF65-F5344CB8AC3E}">
        <p14:creationId xmlns:p14="http://schemas.microsoft.com/office/powerpoint/2010/main" val="35710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B1F0-B1EC-E649-8CB7-7A6477894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BEEB1E9E-8A3D-0D44-8B15-AF9D26AC4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8B6B56D9-42D0-E342-902B-E76AEE2ABDFF}"/>
              </a:ext>
            </a:extLst>
          </p:cNvPr>
          <p:cNvSpPr>
            <a:spLocks noGrp="1"/>
          </p:cNvSpPr>
          <p:nvPr>
            <p:ph type="dt" sz="half" idx="10"/>
          </p:nvPr>
        </p:nvSpPr>
        <p:spPr/>
        <p:txBody>
          <a:bodyPr/>
          <a:lstStyle/>
          <a:p>
            <a:fld id="{4FB6C762-034E-2842-BE77-47446EB2F6CF}" type="datetime1">
              <a:rPr lang="en-US" smtClean="0"/>
              <a:t>6/13/2022</a:t>
            </a:fld>
            <a:endParaRPr lang="en-TW"/>
          </a:p>
        </p:txBody>
      </p:sp>
      <p:sp>
        <p:nvSpPr>
          <p:cNvPr id="5" name="Footer Placeholder 4">
            <a:extLst>
              <a:ext uri="{FF2B5EF4-FFF2-40B4-BE49-F238E27FC236}">
                <a16:creationId xmlns:a16="http://schemas.microsoft.com/office/drawing/2014/main" id="{FD59614E-4C26-B541-8354-0EC80311D0B4}"/>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56717FA-BBD5-B64F-84B4-FAE9ADE1270D}"/>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63219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2F49-EF9A-8A45-A118-CF151A556CBA}"/>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C32549A9-156C-9D41-A238-6F4CCB8C79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9C8583EE-F695-C54A-95FF-0258CE50D6CD}"/>
              </a:ext>
            </a:extLst>
          </p:cNvPr>
          <p:cNvSpPr>
            <a:spLocks noGrp="1"/>
          </p:cNvSpPr>
          <p:nvPr>
            <p:ph type="dt" sz="half" idx="10"/>
          </p:nvPr>
        </p:nvSpPr>
        <p:spPr/>
        <p:txBody>
          <a:bodyPr/>
          <a:lstStyle/>
          <a:p>
            <a:fld id="{030C72E5-20EA-EF4C-8C51-F2307281A6A1}" type="datetime1">
              <a:rPr lang="en-US" smtClean="0"/>
              <a:t>6/13/2022</a:t>
            </a:fld>
            <a:endParaRPr lang="en-TW"/>
          </a:p>
        </p:txBody>
      </p:sp>
      <p:sp>
        <p:nvSpPr>
          <p:cNvPr id="5" name="Footer Placeholder 4">
            <a:extLst>
              <a:ext uri="{FF2B5EF4-FFF2-40B4-BE49-F238E27FC236}">
                <a16:creationId xmlns:a16="http://schemas.microsoft.com/office/drawing/2014/main" id="{BBB41300-5CF0-F04B-936A-59DB557E0881}"/>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3347BC7-C615-7743-9000-CE867E48D024}"/>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151864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C4ABD-5094-0346-85FE-AAB73DD1BD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FA4F6970-C9E1-C442-9E9E-77FD555D4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351C39BC-6C5A-2548-96A3-D31C4049CE46}"/>
              </a:ext>
            </a:extLst>
          </p:cNvPr>
          <p:cNvSpPr>
            <a:spLocks noGrp="1"/>
          </p:cNvSpPr>
          <p:nvPr>
            <p:ph type="dt" sz="half" idx="10"/>
          </p:nvPr>
        </p:nvSpPr>
        <p:spPr/>
        <p:txBody>
          <a:bodyPr/>
          <a:lstStyle/>
          <a:p>
            <a:fld id="{0F47DF0F-3A60-F945-958B-0E579EAB4B57}" type="datetime1">
              <a:rPr lang="en-US" smtClean="0"/>
              <a:t>6/13/2022</a:t>
            </a:fld>
            <a:endParaRPr lang="en-TW"/>
          </a:p>
        </p:txBody>
      </p:sp>
      <p:sp>
        <p:nvSpPr>
          <p:cNvPr id="5" name="Footer Placeholder 4">
            <a:extLst>
              <a:ext uri="{FF2B5EF4-FFF2-40B4-BE49-F238E27FC236}">
                <a16:creationId xmlns:a16="http://schemas.microsoft.com/office/drawing/2014/main" id="{2BF271BC-6EDB-EB4F-8166-7A87B2C49760}"/>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4F0AF47-29AC-8542-B50B-5E0E73C4D263}"/>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311505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4B5C-CBAF-A548-864F-63A093E13D72}"/>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71F2763D-8F58-3A44-9898-B921BEF720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CAE7343C-713E-EB49-8B35-67F52BF6C576}"/>
              </a:ext>
            </a:extLst>
          </p:cNvPr>
          <p:cNvSpPr>
            <a:spLocks noGrp="1"/>
          </p:cNvSpPr>
          <p:nvPr>
            <p:ph type="dt" sz="half" idx="10"/>
          </p:nvPr>
        </p:nvSpPr>
        <p:spPr/>
        <p:txBody>
          <a:bodyPr/>
          <a:lstStyle/>
          <a:p>
            <a:fld id="{5BA648BF-A141-9D44-B6EE-C0FDD858353F}" type="datetime1">
              <a:rPr lang="en-US" smtClean="0"/>
              <a:t>6/13/2022</a:t>
            </a:fld>
            <a:endParaRPr lang="en-TW"/>
          </a:p>
        </p:txBody>
      </p:sp>
      <p:sp>
        <p:nvSpPr>
          <p:cNvPr id="5" name="Footer Placeholder 4">
            <a:extLst>
              <a:ext uri="{FF2B5EF4-FFF2-40B4-BE49-F238E27FC236}">
                <a16:creationId xmlns:a16="http://schemas.microsoft.com/office/drawing/2014/main" id="{66EFF53D-510E-9A45-9464-230063121260}"/>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ABD908A-ED4F-F848-A6FA-63CAEAF26D6E}"/>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200077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8C36-06C7-8946-8EE1-097E7B934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E4136A23-E610-AA4F-A964-43D672145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6492F3-2FB9-FB48-B3CF-6E27112EEC38}"/>
              </a:ext>
            </a:extLst>
          </p:cNvPr>
          <p:cNvSpPr>
            <a:spLocks noGrp="1"/>
          </p:cNvSpPr>
          <p:nvPr>
            <p:ph type="dt" sz="half" idx="10"/>
          </p:nvPr>
        </p:nvSpPr>
        <p:spPr/>
        <p:txBody>
          <a:bodyPr/>
          <a:lstStyle/>
          <a:p>
            <a:fld id="{2CFBB4F6-6B6E-A54E-9E35-5D0376AB05B5}" type="datetime1">
              <a:rPr lang="en-US" smtClean="0"/>
              <a:t>6/13/2022</a:t>
            </a:fld>
            <a:endParaRPr lang="en-TW"/>
          </a:p>
        </p:txBody>
      </p:sp>
      <p:sp>
        <p:nvSpPr>
          <p:cNvPr id="5" name="Footer Placeholder 4">
            <a:extLst>
              <a:ext uri="{FF2B5EF4-FFF2-40B4-BE49-F238E27FC236}">
                <a16:creationId xmlns:a16="http://schemas.microsoft.com/office/drawing/2014/main" id="{601FC3A3-8863-1C41-BAB6-D169F365DB21}"/>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BE07E23B-75AC-0542-B764-E8CC437F44F1}"/>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313700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5D63-4D41-7445-962E-9341B9198492}"/>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EBBD7993-A350-5241-BA53-3EF2437B1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9983CA87-08CD-A843-9881-C15D2AB85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4BC97E00-4D30-C849-91B0-16FC96BAF8E6}"/>
              </a:ext>
            </a:extLst>
          </p:cNvPr>
          <p:cNvSpPr>
            <a:spLocks noGrp="1"/>
          </p:cNvSpPr>
          <p:nvPr>
            <p:ph type="dt" sz="half" idx="10"/>
          </p:nvPr>
        </p:nvSpPr>
        <p:spPr/>
        <p:txBody>
          <a:bodyPr/>
          <a:lstStyle/>
          <a:p>
            <a:fld id="{DD4A4D39-8F15-8441-AA56-96C591D935CB}" type="datetime1">
              <a:rPr lang="en-US" smtClean="0"/>
              <a:t>6/13/2022</a:t>
            </a:fld>
            <a:endParaRPr lang="en-TW"/>
          </a:p>
        </p:txBody>
      </p:sp>
      <p:sp>
        <p:nvSpPr>
          <p:cNvPr id="6" name="Footer Placeholder 5">
            <a:extLst>
              <a:ext uri="{FF2B5EF4-FFF2-40B4-BE49-F238E27FC236}">
                <a16:creationId xmlns:a16="http://schemas.microsoft.com/office/drawing/2014/main" id="{A4D223FE-353A-6E4E-98E3-5E191F3B826B}"/>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309FB824-C427-604E-AB7A-F857C236F670}"/>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360492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029C-4BFF-5242-BA23-F415EAC2EB52}"/>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9666FE73-49DD-2A4E-9B0C-8A27C8704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1C14AA-A846-BD4C-94CA-9E2D36896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7FBF83B9-391A-BC47-8E60-0A319A863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5E8CEE-95A5-654E-AE6D-E67D18AE7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D6F8B998-1D77-F641-ACF6-AFEF6B7A7253}"/>
              </a:ext>
            </a:extLst>
          </p:cNvPr>
          <p:cNvSpPr>
            <a:spLocks noGrp="1"/>
          </p:cNvSpPr>
          <p:nvPr>
            <p:ph type="dt" sz="half" idx="10"/>
          </p:nvPr>
        </p:nvSpPr>
        <p:spPr/>
        <p:txBody>
          <a:bodyPr/>
          <a:lstStyle/>
          <a:p>
            <a:fld id="{E210DBBE-26BF-544B-98B4-B91FEB8771FD}" type="datetime1">
              <a:rPr lang="en-US" smtClean="0"/>
              <a:t>6/13/2022</a:t>
            </a:fld>
            <a:endParaRPr lang="en-TW"/>
          </a:p>
        </p:txBody>
      </p:sp>
      <p:sp>
        <p:nvSpPr>
          <p:cNvPr id="8" name="Footer Placeholder 7">
            <a:extLst>
              <a:ext uri="{FF2B5EF4-FFF2-40B4-BE49-F238E27FC236}">
                <a16:creationId xmlns:a16="http://schemas.microsoft.com/office/drawing/2014/main" id="{7E3855B0-B54F-D040-A1E6-3C657A74DFA8}"/>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9309E399-3ED6-424B-8305-11EEF82197F1}"/>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333618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6BCB-D55F-3546-9C03-C627A2F468B3}"/>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C15D98CC-526B-1941-889A-28A4C0839CDB}"/>
              </a:ext>
            </a:extLst>
          </p:cNvPr>
          <p:cNvSpPr>
            <a:spLocks noGrp="1"/>
          </p:cNvSpPr>
          <p:nvPr>
            <p:ph type="dt" sz="half" idx="10"/>
          </p:nvPr>
        </p:nvSpPr>
        <p:spPr/>
        <p:txBody>
          <a:bodyPr/>
          <a:lstStyle/>
          <a:p>
            <a:fld id="{7FE6AECF-43D2-454F-B842-1B639891A6DC}" type="datetime1">
              <a:rPr lang="en-US" smtClean="0"/>
              <a:t>6/13/2022</a:t>
            </a:fld>
            <a:endParaRPr lang="en-TW"/>
          </a:p>
        </p:txBody>
      </p:sp>
      <p:sp>
        <p:nvSpPr>
          <p:cNvPr id="4" name="Footer Placeholder 3">
            <a:extLst>
              <a:ext uri="{FF2B5EF4-FFF2-40B4-BE49-F238E27FC236}">
                <a16:creationId xmlns:a16="http://schemas.microsoft.com/office/drawing/2014/main" id="{44F1F6C8-4FEC-244B-9A16-74AE20308235}"/>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16F2A128-AB5F-0D40-A3BF-57D57618E7EF}"/>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414914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A69B0-53E3-6B40-87E5-C117D6742B17}"/>
              </a:ext>
            </a:extLst>
          </p:cNvPr>
          <p:cNvSpPr>
            <a:spLocks noGrp="1"/>
          </p:cNvSpPr>
          <p:nvPr>
            <p:ph type="dt" sz="half" idx="10"/>
          </p:nvPr>
        </p:nvSpPr>
        <p:spPr/>
        <p:txBody>
          <a:bodyPr/>
          <a:lstStyle/>
          <a:p>
            <a:fld id="{3FA6A3AD-7501-FD4B-9D56-2AD7E5EAA9DE}" type="datetime1">
              <a:rPr lang="en-US" smtClean="0"/>
              <a:t>6/13/2022</a:t>
            </a:fld>
            <a:endParaRPr lang="en-TW"/>
          </a:p>
        </p:txBody>
      </p:sp>
      <p:sp>
        <p:nvSpPr>
          <p:cNvPr id="3" name="Footer Placeholder 2">
            <a:extLst>
              <a:ext uri="{FF2B5EF4-FFF2-40B4-BE49-F238E27FC236}">
                <a16:creationId xmlns:a16="http://schemas.microsoft.com/office/drawing/2014/main" id="{CB52B57C-52FA-9B4F-9E6C-84D9E042CF38}"/>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94B4BA34-A6E5-B941-9F18-EA701FB25C8F}"/>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348592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5596-F9EA-C64F-93B4-D20CFE09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66C546DE-3C96-6143-8134-D5D1A65A4B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4E06B42B-7752-3145-AAA7-C24095B99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BBD87-AEE8-6F4B-8895-1EC0AC53B3EA}"/>
              </a:ext>
            </a:extLst>
          </p:cNvPr>
          <p:cNvSpPr>
            <a:spLocks noGrp="1"/>
          </p:cNvSpPr>
          <p:nvPr>
            <p:ph type="dt" sz="half" idx="10"/>
          </p:nvPr>
        </p:nvSpPr>
        <p:spPr/>
        <p:txBody>
          <a:bodyPr/>
          <a:lstStyle/>
          <a:p>
            <a:fld id="{E24B1276-4C0F-7943-BCBD-86D9DAF70F5E}" type="datetime1">
              <a:rPr lang="en-US" smtClean="0"/>
              <a:t>6/13/2022</a:t>
            </a:fld>
            <a:endParaRPr lang="en-TW"/>
          </a:p>
        </p:txBody>
      </p:sp>
      <p:sp>
        <p:nvSpPr>
          <p:cNvPr id="6" name="Footer Placeholder 5">
            <a:extLst>
              <a:ext uri="{FF2B5EF4-FFF2-40B4-BE49-F238E27FC236}">
                <a16:creationId xmlns:a16="http://schemas.microsoft.com/office/drawing/2014/main" id="{0D60E68F-FF3E-BE43-A66D-E012D62C308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E587A249-1176-4343-9371-7BD0291743B8}"/>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214892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9BEB-47B2-9249-A45B-F6027145E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DCF7585D-774D-5347-BD7C-9B79121CE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05F07C6C-90F5-FA4E-89B2-C02347555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2EBD6-AC56-6541-9C2D-62682C5054F1}"/>
              </a:ext>
            </a:extLst>
          </p:cNvPr>
          <p:cNvSpPr>
            <a:spLocks noGrp="1"/>
          </p:cNvSpPr>
          <p:nvPr>
            <p:ph type="dt" sz="half" idx="10"/>
          </p:nvPr>
        </p:nvSpPr>
        <p:spPr/>
        <p:txBody>
          <a:bodyPr/>
          <a:lstStyle/>
          <a:p>
            <a:fld id="{E1824B4F-65BC-2043-B235-7051096D113B}" type="datetime1">
              <a:rPr lang="en-US" smtClean="0"/>
              <a:t>6/13/2022</a:t>
            </a:fld>
            <a:endParaRPr lang="en-TW"/>
          </a:p>
        </p:txBody>
      </p:sp>
      <p:sp>
        <p:nvSpPr>
          <p:cNvPr id="6" name="Footer Placeholder 5">
            <a:extLst>
              <a:ext uri="{FF2B5EF4-FFF2-40B4-BE49-F238E27FC236}">
                <a16:creationId xmlns:a16="http://schemas.microsoft.com/office/drawing/2014/main" id="{ED82F7E8-BBB0-D046-9D8A-04CBCADC1A88}"/>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F9557030-F296-194D-8A18-14273CEA7C6C}"/>
              </a:ext>
            </a:extLst>
          </p:cNvPr>
          <p:cNvSpPr>
            <a:spLocks noGrp="1"/>
          </p:cNvSpPr>
          <p:nvPr>
            <p:ph type="sldNum" sz="quarter" idx="12"/>
          </p:nvPr>
        </p:nvSpPr>
        <p:spPr/>
        <p:txBody>
          <a:bodyPr/>
          <a:lstStyle/>
          <a:p>
            <a:fld id="{BDA2B49F-F1DC-F442-ADD6-43876BEE68C8}" type="slidenum">
              <a:rPr lang="en-TW" smtClean="0"/>
              <a:t>‹#›</a:t>
            </a:fld>
            <a:endParaRPr lang="en-TW"/>
          </a:p>
        </p:txBody>
      </p:sp>
    </p:spTree>
    <p:extLst>
      <p:ext uri="{BB962C8B-B14F-4D97-AF65-F5344CB8AC3E}">
        <p14:creationId xmlns:p14="http://schemas.microsoft.com/office/powerpoint/2010/main" val="236499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B3902-7BC4-E040-B2A1-F6074CC53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57454037-F2AC-1849-8F27-56E9ACC45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7D09F68-C27C-7D4E-9A59-817E7F424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9770E-1AB9-DB43-9220-9F91A8BE5452}" type="datetime1">
              <a:rPr lang="en-US" smtClean="0"/>
              <a:t>6/13/2022</a:t>
            </a:fld>
            <a:endParaRPr lang="en-TW"/>
          </a:p>
        </p:txBody>
      </p:sp>
      <p:sp>
        <p:nvSpPr>
          <p:cNvPr id="5" name="Footer Placeholder 4">
            <a:extLst>
              <a:ext uri="{FF2B5EF4-FFF2-40B4-BE49-F238E27FC236}">
                <a16:creationId xmlns:a16="http://schemas.microsoft.com/office/drawing/2014/main" id="{E09B4EA9-7D67-9945-BCBF-444D2A2FF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EBA05DDD-9AF1-8D4D-AE19-2A1FAFFF7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2B49F-F1DC-F442-ADD6-43876BEE68C8}" type="slidenum">
              <a:rPr lang="en-TW" smtClean="0"/>
              <a:t>‹#›</a:t>
            </a:fld>
            <a:endParaRPr lang="en-TW"/>
          </a:p>
        </p:txBody>
      </p:sp>
    </p:spTree>
    <p:extLst>
      <p:ext uri="{BB962C8B-B14F-4D97-AF65-F5344CB8AC3E}">
        <p14:creationId xmlns:p14="http://schemas.microsoft.com/office/powerpoint/2010/main" val="253694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8C61-E31A-F949-9A96-517B16EFF197}"/>
              </a:ext>
            </a:extLst>
          </p:cNvPr>
          <p:cNvSpPr>
            <a:spLocks noGrp="1"/>
          </p:cNvSpPr>
          <p:nvPr>
            <p:ph type="ctrTitle"/>
          </p:nvPr>
        </p:nvSpPr>
        <p:spPr>
          <a:xfrm>
            <a:off x="1106905" y="1214438"/>
            <a:ext cx="9978189" cy="2387600"/>
          </a:xfrm>
        </p:spPr>
        <p:txBody>
          <a:bodyPr/>
          <a:lstStyle/>
          <a:p>
            <a:r>
              <a:rPr lang="en-TW" dirty="0">
                <a:latin typeface="Times New Roman" panose="02020603050405020304" pitchFamily="18" charset="0"/>
                <a:cs typeface="Times New Roman" panose="02020603050405020304" pitchFamily="18" charset="0"/>
              </a:rPr>
              <a:t>Prediction in Medical Education</a:t>
            </a:r>
          </a:p>
        </p:txBody>
      </p:sp>
      <p:sp>
        <p:nvSpPr>
          <p:cNvPr id="3" name="Subtitle 2">
            <a:extLst>
              <a:ext uri="{FF2B5EF4-FFF2-40B4-BE49-F238E27FC236}">
                <a16:creationId xmlns:a16="http://schemas.microsoft.com/office/drawing/2014/main" id="{F89BE81C-DEC9-E047-AC87-1224A14C53AF}"/>
              </a:ext>
            </a:extLst>
          </p:cNvPr>
          <p:cNvSpPr>
            <a:spLocks noGrp="1"/>
          </p:cNvSpPr>
          <p:nvPr>
            <p:ph type="subTitle" idx="1"/>
          </p:nvPr>
        </p:nvSpPr>
        <p:spPr/>
        <p:txBody>
          <a:bodyPr/>
          <a:lstStyle/>
          <a:p>
            <a:r>
              <a:rPr lang="en-TW" dirty="0">
                <a:latin typeface="Times New Roman" panose="02020603050405020304" pitchFamily="18" charset="0"/>
                <a:cs typeface="Times New Roman" panose="02020603050405020304" pitchFamily="18" charset="0"/>
              </a:rPr>
              <a:t>Group 17 </a:t>
            </a:r>
            <a:r>
              <a:rPr lang="en-TW" dirty="0"/>
              <a:t>| </a:t>
            </a:r>
            <a:r>
              <a:rPr lang="en-TW" dirty="0">
                <a:latin typeface="Times New Roman" panose="02020603050405020304" pitchFamily="18" charset="0"/>
                <a:cs typeface="Times New Roman" panose="02020603050405020304" pitchFamily="18" charset="0"/>
              </a:rPr>
              <a:t>110522130</a:t>
            </a:r>
            <a:r>
              <a:rPr lang="en-TW" dirty="0"/>
              <a:t> </a:t>
            </a:r>
            <a:r>
              <a:rPr lang="en-TW" dirty="0">
                <a:latin typeface="標楷體" panose="03000509000000000000" pitchFamily="65" charset="-120"/>
                <a:ea typeface="標楷體" panose="03000509000000000000" pitchFamily="65" charset="-120"/>
              </a:rPr>
              <a:t>李信鋌</a:t>
            </a:r>
          </a:p>
          <a:p>
            <a:r>
              <a:rPr lang="zh-TW" altLang="en-US" dirty="0"/>
              <a:t>                </a:t>
            </a:r>
            <a:r>
              <a:rPr lang="en-US" altLang="zh-TW" dirty="0"/>
              <a:t>  | </a:t>
            </a:r>
            <a:r>
              <a:rPr lang="en-TW" dirty="0">
                <a:latin typeface="Times New Roman" panose="02020603050405020304" pitchFamily="18" charset="0"/>
                <a:cs typeface="Times New Roman" panose="02020603050405020304" pitchFamily="18" charset="0"/>
              </a:rPr>
              <a:t>110526005 </a:t>
            </a:r>
            <a:r>
              <a:rPr lang="en-TW" dirty="0">
                <a:latin typeface="標楷體" panose="03000509000000000000" pitchFamily="65" charset="-120"/>
                <a:ea typeface="標楷體" panose="03000509000000000000" pitchFamily="65" charset="-120"/>
              </a:rPr>
              <a:t>林季陽</a:t>
            </a:r>
          </a:p>
          <a:p>
            <a:r>
              <a:rPr lang="en-TW" dirty="0">
                <a:latin typeface="Times New Roman" panose="02020603050405020304" pitchFamily="18" charset="0"/>
                <a:cs typeface="Times New Roman" panose="02020603050405020304" pitchFamily="18" charset="0"/>
              </a:rPr>
              <a:t>Project Proposal</a:t>
            </a:r>
          </a:p>
        </p:txBody>
      </p:sp>
      <p:sp>
        <p:nvSpPr>
          <p:cNvPr id="4" name="Slide Number Placeholder 3">
            <a:extLst>
              <a:ext uri="{FF2B5EF4-FFF2-40B4-BE49-F238E27FC236}">
                <a16:creationId xmlns:a16="http://schemas.microsoft.com/office/drawing/2014/main" id="{DCA92EEA-82A0-E726-71D9-3F1D4F12DAC3}"/>
              </a:ext>
            </a:extLst>
          </p:cNvPr>
          <p:cNvSpPr>
            <a:spLocks noGrp="1"/>
          </p:cNvSpPr>
          <p:nvPr>
            <p:ph type="sldNum" sz="quarter" idx="12"/>
          </p:nvPr>
        </p:nvSpPr>
        <p:spPr/>
        <p:txBody>
          <a:bodyPr/>
          <a:lstStyle/>
          <a:p>
            <a:fld id="{BDA2B49F-F1DC-F442-ADD6-43876BEE68C8}" type="slidenum">
              <a:rPr lang="en-TW" smtClean="0"/>
              <a:t>1</a:t>
            </a:fld>
            <a:endParaRPr lang="en-TW"/>
          </a:p>
        </p:txBody>
      </p:sp>
    </p:spTree>
    <p:extLst>
      <p:ext uri="{BB962C8B-B14F-4D97-AF65-F5344CB8AC3E}">
        <p14:creationId xmlns:p14="http://schemas.microsoft.com/office/powerpoint/2010/main" val="187915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A377-CB5B-6D8C-DD1C-F34F2E20F0C6}"/>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5A43D76F-6947-9EAF-F5A3-06022CEA7092}"/>
              </a:ext>
            </a:extLst>
          </p:cNvPr>
          <p:cNvSpPr>
            <a:spLocks noGrp="1"/>
          </p:cNvSpPr>
          <p:nvPr>
            <p:ph idx="1"/>
          </p:nvPr>
        </p:nvSpPr>
        <p:spPr>
          <a:xfrm>
            <a:off x="838200" y="1825624"/>
            <a:ext cx="10515600" cy="4854575"/>
          </a:xfrm>
        </p:spPr>
        <p:txBody>
          <a:bodyPr>
            <a:normAutofit/>
          </a:bodyPr>
          <a:lstStyle/>
          <a:p>
            <a:r>
              <a:rPr lang="en-US" altLang="zh-TW" dirty="0">
                <a:latin typeface="Times New Roman" panose="02020603050405020304" pitchFamily="18" charset="0"/>
                <a:cs typeface="Times New Roman" panose="02020603050405020304" pitchFamily="18" charset="0"/>
              </a:rPr>
              <a:t>AUC</a:t>
            </a:r>
          </a:p>
          <a:p>
            <a:pPr lvl="1"/>
            <a:r>
              <a:rPr lang="en-TW" dirty="0">
                <a:latin typeface="Times New Roman" panose="02020603050405020304" pitchFamily="18" charset="0"/>
                <a:cs typeface="Times New Roman" panose="02020603050405020304" pitchFamily="18" charset="0"/>
              </a:rPr>
              <a:t>Use AUC to set t</a:t>
            </a:r>
            <a:r>
              <a:rPr lang="en-US" dirty="0">
                <a:latin typeface="Times New Roman" panose="02020603050405020304" pitchFamily="18" charset="0"/>
                <a:cs typeface="Times New Roman" panose="02020603050405020304" pitchFamily="18" charset="0"/>
              </a:rPr>
              <a:t>h</a:t>
            </a:r>
            <a:r>
              <a:rPr lang="en-TW" dirty="0">
                <a:latin typeface="Times New Roman" panose="02020603050405020304" pitchFamily="18" charset="0"/>
                <a:cs typeface="Times New Roman" panose="02020603050405020304" pitchFamily="18" charset="0"/>
              </a:rPr>
              <a:t>e baseline to find out which subjects can be used to predict.</a:t>
            </a:r>
          </a:p>
          <a:p>
            <a:pPr lvl="1"/>
            <a:r>
              <a:rPr lang="en-TW" dirty="0">
                <a:latin typeface="Times New Roman" panose="02020603050405020304" pitchFamily="18" charset="0"/>
                <a:cs typeface="Times New Roman" panose="02020603050405020304" pitchFamily="18" charset="0"/>
              </a:rPr>
              <a:t>We set the baseline as AUC&gt;0.7(Round off the second decimal place)</a:t>
            </a:r>
          </a:p>
          <a:p>
            <a:r>
              <a:rPr lang="en-US" altLang="zh-TW" dirty="0">
                <a:latin typeface="Times New Roman" panose="02020603050405020304" pitchFamily="18" charset="0"/>
                <a:cs typeface="Times New Roman" panose="02020603050405020304" pitchFamily="18" charset="0"/>
              </a:rPr>
              <a:t>Single Variable Classifier </a:t>
            </a:r>
          </a:p>
          <a:p>
            <a:pPr lvl="1"/>
            <a:r>
              <a:rPr lang="en-US" dirty="0">
                <a:latin typeface="Times New Roman" panose="02020603050405020304" pitchFamily="18" charset="0"/>
                <a:cs typeface="Times New Roman" panose="02020603050405020304" pitchFamily="18" charset="0"/>
              </a:rPr>
              <a:t>Use Cross-Validation to </a:t>
            </a:r>
            <a:r>
              <a:rPr lang="en-TW" dirty="0">
                <a:latin typeface="Times New Roman" panose="02020603050405020304" pitchFamily="18" charset="0"/>
                <a:cs typeface="Times New Roman" panose="02020603050405020304" pitchFamily="18" charset="0"/>
              </a:rPr>
              <a:t>model Evaluation</a:t>
            </a:r>
          </a:p>
          <a:p>
            <a:pPr lvl="2"/>
            <a:r>
              <a:rPr lang="en-TW" sz="2400" dirty="0">
                <a:latin typeface="Times New Roman" panose="02020603050405020304" pitchFamily="18" charset="0"/>
                <a:cs typeface="Times New Roman" panose="02020603050405020304" pitchFamily="18" charset="0"/>
              </a:rPr>
              <a:t>10-Fold</a:t>
            </a:r>
            <a:endParaRPr lang="en-TW" dirty="0">
              <a:latin typeface="Times New Roman" panose="02020603050405020304" pitchFamily="18" charset="0"/>
              <a:cs typeface="Times New Roman" panose="02020603050405020304" pitchFamily="18" charset="0"/>
            </a:endParaRPr>
          </a:p>
          <a:p>
            <a:pPr marL="0" indent="0">
              <a:buNone/>
            </a:pPr>
            <a:endParaRPr lang="en-US" altLang="zh-TW" dirty="0"/>
          </a:p>
        </p:txBody>
      </p:sp>
      <p:cxnSp>
        <p:nvCxnSpPr>
          <p:cNvPr id="4" name="直線接點 5">
            <a:extLst>
              <a:ext uri="{FF2B5EF4-FFF2-40B4-BE49-F238E27FC236}">
                <a16:creationId xmlns:a16="http://schemas.microsoft.com/office/drawing/2014/main" id="{E8A11EBE-4F7E-2FE3-CD54-5287EE43E2D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91C27969-D733-242A-9FB6-5F5C1726E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285" y="4251938"/>
            <a:ext cx="2059962" cy="20599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DDC0BC61-0B70-09A6-F176-713EE52770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t="-2139"/>
          <a:stretch/>
        </p:blipFill>
        <p:spPr bwMode="auto">
          <a:xfrm>
            <a:off x="8887541" y="4022418"/>
            <a:ext cx="2466259" cy="25190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4F1B9D87-2F99-6946-70E8-94E94E729AF1}"/>
              </a:ext>
            </a:extLst>
          </p:cNvPr>
          <p:cNvSpPr>
            <a:spLocks noGrp="1"/>
          </p:cNvSpPr>
          <p:nvPr>
            <p:ph type="sldNum" sz="quarter" idx="12"/>
          </p:nvPr>
        </p:nvSpPr>
        <p:spPr/>
        <p:txBody>
          <a:bodyPr/>
          <a:lstStyle/>
          <a:p>
            <a:fld id="{BDA2B49F-F1DC-F442-ADD6-43876BEE68C8}" type="slidenum">
              <a:rPr lang="en-TW" smtClean="0"/>
              <a:t>10</a:t>
            </a:fld>
            <a:endParaRPr lang="en-TW"/>
          </a:p>
        </p:txBody>
      </p:sp>
    </p:spTree>
    <p:extLst>
      <p:ext uri="{BB962C8B-B14F-4D97-AF65-F5344CB8AC3E}">
        <p14:creationId xmlns:p14="http://schemas.microsoft.com/office/powerpoint/2010/main" val="52654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E1CF-4E01-81B6-2880-D5A54F41E60D}"/>
              </a:ext>
            </a:extLst>
          </p:cNvPr>
          <p:cNvSpPr>
            <a:spLocks noGrp="1"/>
          </p:cNvSpPr>
          <p:nvPr>
            <p:ph type="title"/>
          </p:nvPr>
        </p:nvSpPr>
        <p:spPr>
          <a:xfrm>
            <a:off x="569168" y="277715"/>
            <a:ext cx="10515600" cy="1325563"/>
          </a:xfrm>
        </p:spPr>
        <p:txBody>
          <a:bodyPr/>
          <a:lstStyle/>
          <a:p>
            <a:r>
              <a:rPr lang="en-TW" dirty="0">
                <a:latin typeface="Times New Roman" panose="02020603050405020304" pitchFamily="18" charset="0"/>
                <a:cs typeface="Times New Roman" panose="02020603050405020304" pitchFamily="18" charset="0"/>
              </a:rPr>
              <a:t>AUC and Prediction Model Evaluation</a:t>
            </a:r>
          </a:p>
        </p:txBody>
      </p:sp>
      <p:cxnSp>
        <p:nvCxnSpPr>
          <p:cNvPr id="4" name="直線接點 5">
            <a:extLst>
              <a:ext uri="{FF2B5EF4-FFF2-40B4-BE49-F238E27FC236}">
                <a16:creationId xmlns:a16="http://schemas.microsoft.com/office/drawing/2014/main" id="{4E95CF8B-97C4-9D2B-4D45-88037AE293A6}"/>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id="{003F1EB3-71A1-253C-4202-40D296361766}"/>
              </a:ext>
            </a:extLst>
          </p:cNvPr>
          <p:cNvGraphicFramePr>
            <a:graphicFrameLocks noGrp="1"/>
          </p:cNvGraphicFramePr>
          <p:nvPr>
            <p:extLst>
              <p:ext uri="{D42A27DB-BD31-4B8C-83A1-F6EECF244321}">
                <p14:modId xmlns:p14="http://schemas.microsoft.com/office/powerpoint/2010/main" val="2146056656"/>
              </p:ext>
            </p:extLst>
          </p:nvPr>
        </p:nvGraphicFramePr>
        <p:xfrm>
          <a:off x="2370022" y="1603278"/>
          <a:ext cx="7197196" cy="2483223"/>
        </p:xfrm>
        <a:graphic>
          <a:graphicData uri="http://schemas.openxmlformats.org/drawingml/2006/table">
            <a:tbl>
              <a:tblPr firstRow="1" bandRow="1">
                <a:tableStyleId>{5C22544A-7EE6-4342-B048-85BDC9FD1C3A}</a:tableStyleId>
              </a:tblPr>
              <a:tblGrid>
                <a:gridCol w="1356690">
                  <a:extLst>
                    <a:ext uri="{9D8B030D-6E8A-4147-A177-3AD203B41FA5}">
                      <a16:colId xmlns:a16="http://schemas.microsoft.com/office/drawing/2014/main" val="759830128"/>
                    </a:ext>
                  </a:extLst>
                </a:gridCol>
                <a:gridCol w="1244551">
                  <a:extLst>
                    <a:ext uri="{9D8B030D-6E8A-4147-A177-3AD203B41FA5}">
                      <a16:colId xmlns:a16="http://schemas.microsoft.com/office/drawing/2014/main" val="171810136"/>
                    </a:ext>
                  </a:extLst>
                </a:gridCol>
                <a:gridCol w="1210860">
                  <a:extLst>
                    <a:ext uri="{9D8B030D-6E8A-4147-A177-3AD203B41FA5}">
                      <a16:colId xmlns:a16="http://schemas.microsoft.com/office/drawing/2014/main" val="2701518864"/>
                    </a:ext>
                  </a:extLst>
                </a:gridCol>
                <a:gridCol w="1128365">
                  <a:extLst>
                    <a:ext uri="{9D8B030D-6E8A-4147-A177-3AD203B41FA5}">
                      <a16:colId xmlns:a16="http://schemas.microsoft.com/office/drawing/2014/main" val="4004860910"/>
                    </a:ext>
                  </a:extLst>
                </a:gridCol>
                <a:gridCol w="1128365">
                  <a:extLst>
                    <a:ext uri="{9D8B030D-6E8A-4147-A177-3AD203B41FA5}">
                      <a16:colId xmlns:a16="http://schemas.microsoft.com/office/drawing/2014/main" val="4237588274"/>
                    </a:ext>
                  </a:extLst>
                </a:gridCol>
                <a:gridCol w="1128365">
                  <a:extLst>
                    <a:ext uri="{9D8B030D-6E8A-4147-A177-3AD203B41FA5}">
                      <a16:colId xmlns:a16="http://schemas.microsoft.com/office/drawing/2014/main" val="3701367193"/>
                    </a:ext>
                  </a:extLst>
                </a:gridCol>
              </a:tblGrid>
              <a:tr h="335224">
                <a:tc>
                  <a:txBody>
                    <a:bodyPr/>
                    <a:lstStyle/>
                    <a:p>
                      <a:pPr algn="ctr"/>
                      <a:r>
                        <a:rPr lang="en-US" altLang="zh-TW" sz="1600" b="1" dirty="0">
                          <a:solidFill>
                            <a:schemeClr val="tx1"/>
                          </a:solidFill>
                          <a:latin typeface="+mn-lt"/>
                          <a:cs typeface="Times New Roman" panose="02020603050405020304" pitchFamily="18" charset="0"/>
                        </a:rPr>
                        <a:t>Method</a:t>
                      </a:r>
                      <a:endParaRPr lang="zh-TW" altLang="en-US" sz="1600" b="1" dirty="0">
                        <a:solidFill>
                          <a:schemeClr val="tx1"/>
                        </a:solidFill>
                        <a:latin typeface="+mn-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Accuracy</a:t>
                      </a:r>
                      <a:endParaRPr lang="zh-TW" altLang="en-US" sz="16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Precision</a:t>
                      </a:r>
                      <a:endParaRPr lang="zh-TW" altLang="en-US" sz="16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Recall</a:t>
                      </a:r>
                      <a:endParaRPr lang="zh-TW" altLang="en-US" sz="16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F1-score</a:t>
                      </a:r>
                      <a:endParaRPr lang="zh-TW" altLang="en-US" sz="16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AUC</a:t>
                      </a:r>
                      <a:endParaRPr lang="zh-TW" altLang="en-US" sz="16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6849">
                <a:tc>
                  <a:txBody>
                    <a:bodyPr/>
                    <a:lstStyle/>
                    <a:p>
                      <a:pPr algn="ctr">
                        <a:spcAft>
                          <a:spcPts val="0"/>
                        </a:spcAft>
                      </a:pPr>
                      <a:r>
                        <a:rPr lang="en-US" altLang="zh-TW" sz="1600" dirty="0">
                          <a:solidFill>
                            <a:schemeClr val="tx1"/>
                          </a:solidFill>
                          <a:effectLst/>
                          <a:latin typeface="+mn-lt"/>
                          <a:ea typeface="+mn-ea"/>
                          <a:cs typeface="Times New Roman" panose="02020603050405020304" pitchFamily="18" charset="0"/>
                        </a:rPr>
                        <a:t>SVC</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0.772</a:t>
                      </a:r>
                      <a:endParaRPr lang="en-TW" sz="14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0.777</a:t>
                      </a:r>
                      <a:endParaRPr lang="en-TW" sz="1400">
                        <a:effectLst/>
                      </a:endParaRPr>
                    </a:p>
                  </a:txBody>
                  <a:tcPr marL="38100" marR="381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0.784</a:t>
                      </a:r>
                      <a:endParaRPr lang="en-TW" sz="1400">
                        <a:effectLst/>
                      </a:endParaRPr>
                    </a:p>
                  </a:txBody>
                  <a:tcPr marL="38100" marR="381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0.763</a:t>
                      </a:r>
                      <a:endParaRPr lang="en-TW" sz="1400">
                        <a:effectLst/>
                      </a:endParaRPr>
                    </a:p>
                  </a:txBody>
                  <a:tcPr marL="38100" marR="381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0.875</a:t>
                      </a:r>
                      <a:endParaRPr lang="en-TW" sz="1400">
                        <a:effectLst/>
                      </a:endParaRPr>
                    </a:p>
                  </a:txBody>
                  <a:tcPr marL="38100" marR="381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6849">
                <a:tc>
                  <a:txBody>
                    <a:bodyPr/>
                    <a:lstStyle/>
                    <a:p>
                      <a:pPr algn="ctr">
                        <a:spcAft>
                          <a:spcPts val="0"/>
                        </a:spcAft>
                      </a:pPr>
                      <a:r>
                        <a:rPr lang="en-US" altLang="zh-TW" sz="1600" b="0" dirty="0">
                          <a:solidFill>
                            <a:schemeClr val="tx1"/>
                          </a:solidFill>
                          <a:effectLst/>
                          <a:latin typeface="+mn-lt"/>
                          <a:ea typeface="+mn-ea"/>
                          <a:cs typeface="Times New Roman" panose="02020603050405020304" pitchFamily="18" charset="0"/>
                        </a:rPr>
                        <a:t>GNB</a:t>
                      </a:r>
                      <a:endParaRPr lang="zh-TW" sz="16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0.755</a:t>
                      </a:r>
                      <a:endParaRPr lang="en-TW" sz="1400" dirty="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0.769</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0.769</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0.745</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0.883</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6849">
                <a:tc>
                  <a:txBody>
                    <a:bodyPr/>
                    <a:lstStyle/>
                    <a:p>
                      <a:pPr algn="ctr">
                        <a:spcAft>
                          <a:spcPts val="0"/>
                        </a:spcAft>
                      </a:pPr>
                      <a:r>
                        <a:rPr lang="en-US" sz="1600" b="0" dirty="0">
                          <a:solidFill>
                            <a:srgbClr val="FF0000"/>
                          </a:solidFill>
                          <a:effectLst/>
                          <a:latin typeface="+mn-lt"/>
                          <a:cs typeface="Times New Roman" panose="02020603050405020304" pitchFamily="18" charset="0"/>
                        </a:rPr>
                        <a:t>LR</a:t>
                      </a:r>
                      <a:endParaRPr lang="zh-TW" sz="1600" b="0" dirty="0">
                        <a:solidFill>
                          <a:srgbClr val="FF0000"/>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0.773</a:t>
                      </a:r>
                      <a:endParaRPr lang="en-TW" sz="14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0.776</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0.784</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0.763</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0.884</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6849">
                <a:tc>
                  <a:txBody>
                    <a:bodyPr/>
                    <a:lstStyle/>
                    <a:p>
                      <a:pPr algn="ctr">
                        <a:spcAft>
                          <a:spcPts val="0"/>
                        </a:spcAft>
                      </a:pPr>
                      <a:r>
                        <a:rPr lang="en-US" altLang="zh-TW" sz="1600" dirty="0">
                          <a:solidFill>
                            <a:schemeClr val="tx1"/>
                          </a:solidFill>
                          <a:effectLst/>
                          <a:latin typeface="+mn-lt"/>
                          <a:ea typeface="+mn-ea"/>
                          <a:cs typeface="Times New Roman" panose="02020603050405020304" pitchFamily="18" charset="0"/>
                        </a:rPr>
                        <a:t>RF</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0.734</a:t>
                      </a:r>
                      <a:endParaRPr lang="en-TW" sz="14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0.726</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0.735</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0.722</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0.82</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6849">
                <a:tc>
                  <a:txBody>
                    <a:bodyPr/>
                    <a:lstStyle/>
                    <a:p>
                      <a:pPr algn="ctr">
                        <a:spcAft>
                          <a:spcPts val="0"/>
                        </a:spcAft>
                      </a:pPr>
                      <a:r>
                        <a:rPr lang="en-US" altLang="zh-TW" sz="1600" dirty="0">
                          <a:solidFill>
                            <a:schemeClr val="tx1"/>
                          </a:solidFill>
                          <a:effectLst/>
                          <a:latin typeface="+mn-lt"/>
                          <a:ea typeface="+mn-ea"/>
                          <a:cs typeface="Times New Roman" panose="02020603050405020304" pitchFamily="18" charset="0"/>
                        </a:rPr>
                        <a:t>NN</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0.394</a:t>
                      </a:r>
                      <a:endParaRPr lang="en-TW" sz="14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0.197</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0.5</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0.28</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0.5</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6849">
                <a:tc>
                  <a:txBody>
                    <a:bodyPr/>
                    <a:lstStyle/>
                    <a:p>
                      <a:pPr algn="ctr">
                        <a:spcAft>
                          <a:spcPts val="0"/>
                        </a:spcAft>
                      </a:pPr>
                      <a:r>
                        <a:rPr lang="en-US" altLang="zh-TW" sz="1600" dirty="0">
                          <a:solidFill>
                            <a:schemeClr val="tx1"/>
                          </a:solidFill>
                          <a:effectLst/>
                          <a:latin typeface="+mn-lt"/>
                          <a:ea typeface="+mn-ea"/>
                          <a:cs typeface="Times New Roman" panose="02020603050405020304" pitchFamily="18" charset="0"/>
                        </a:rPr>
                        <a:t>DT</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0.726</a:t>
                      </a:r>
                      <a:endParaRPr lang="en-TW" sz="14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0.719</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0.726</a:t>
                      </a:r>
                      <a:endParaRPr lang="en-TW" sz="14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0.713</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0.783</a:t>
                      </a:r>
                      <a:endParaRPr lang="en-TW" sz="14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6849">
                <a:tc>
                  <a:txBody>
                    <a:bodyPr/>
                    <a:lstStyle/>
                    <a:p>
                      <a:pPr algn="ctr">
                        <a:spcAft>
                          <a:spcPts val="0"/>
                        </a:spcAft>
                      </a:pPr>
                      <a:r>
                        <a:rPr lang="en-US" sz="1600" dirty="0" err="1">
                          <a:solidFill>
                            <a:schemeClr val="tx1"/>
                          </a:solidFill>
                          <a:effectLst/>
                          <a:latin typeface="+mn-lt"/>
                          <a:cs typeface="Times New Roman" panose="02020603050405020304" pitchFamily="18" charset="0"/>
                        </a:rPr>
                        <a:t>XGBoost</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0.74</a:t>
                      </a:r>
                      <a:endParaRPr lang="en-TW" sz="14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0.734</a:t>
                      </a:r>
                      <a:endParaRPr lang="en-TW" sz="1400">
                        <a:effectLst/>
                      </a:endParaRPr>
                    </a:p>
                  </a:txBody>
                  <a:tcPr marL="38100" marR="381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400">
                          <a:solidFill>
                            <a:srgbClr val="000000"/>
                          </a:solidFill>
                          <a:effectLst/>
                          <a:latin typeface="Helvetica Neue" panose="02000503000000020004" pitchFamily="2" charset="0"/>
                        </a:rPr>
                        <a:t>0.741</a:t>
                      </a:r>
                      <a:endParaRPr lang="en-TW" sz="1400">
                        <a:effectLst/>
                      </a:endParaRPr>
                    </a:p>
                  </a:txBody>
                  <a:tcPr marL="38100" marR="381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0.728</a:t>
                      </a:r>
                      <a:endParaRPr lang="en-TW" sz="1400" dirty="0">
                        <a:effectLst/>
                      </a:endParaRPr>
                    </a:p>
                  </a:txBody>
                  <a:tcPr marL="38100" marR="381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400" dirty="0">
                          <a:solidFill>
                            <a:srgbClr val="000000"/>
                          </a:solidFill>
                          <a:effectLst/>
                          <a:latin typeface="Helvetica Neue" panose="02000503000000020004" pitchFamily="2" charset="0"/>
                        </a:rPr>
                        <a:t>0.852</a:t>
                      </a:r>
                      <a:endParaRPr lang="en-TW" sz="1400" dirty="0">
                        <a:effectLst/>
                      </a:endParaRPr>
                    </a:p>
                  </a:txBody>
                  <a:tcPr marL="38100" marR="381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sp>
        <p:nvSpPr>
          <p:cNvPr id="6" name="文字方塊 5">
            <a:extLst>
              <a:ext uri="{FF2B5EF4-FFF2-40B4-BE49-F238E27FC236}">
                <a16:creationId xmlns:a16="http://schemas.microsoft.com/office/drawing/2014/main" id="{6582D341-4910-99BF-5E7E-71256DE3C111}"/>
              </a:ext>
            </a:extLst>
          </p:cNvPr>
          <p:cNvSpPr txBox="1"/>
          <p:nvPr/>
        </p:nvSpPr>
        <p:spPr>
          <a:xfrm>
            <a:off x="566836" y="2693158"/>
            <a:ext cx="1803186" cy="646331"/>
          </a:xfrm>
          <a:prstGeom prst="rect">
            <a:avLst/>
          </a:prstGeom>
          <a:noFill/>
        </p:spPr>
        <p:txBody>
          <a:bodyPr wrap="none" rtlCol="0">
            <a:spAutoFit/>
          </a:bodyPr>
          <a:lstStyle/>
          <a:p>
            <a:r>
              <a:rPr lang="en-US" altLang="zh-TW" dirty="0"/>
              <a:t>In 19 section</a:t>
            </a:r>
          </a:p>
          <a:p>
            <a:r>
              <a:rPr lang="en-US" altLang="zh-TW" dirty="0"/>
              <a:t>(Doctor Scientist)</a:t>
            </a:r>
            <a:endParaRPr lang="zh-TW" altLang="en-US" dirty="0"/>
          </a:p>
        </p:txBody>
      </p:sp>
      <p:sp>
        <p:nvSpPr>
          <p:cNvPr id="8" name="矩形 9">
            <a:extLst>
              <a:ext uri="{FF2B5EF4-FFF2-40B4-BE49-F238E27FC236}">
                <a16:creationId xmlns:a16="http://schemas.microsoft.com/office/drawing/2014/main" id="{80A507E3-44F0-DE8A-79B0-8E0F343A13B4}"/>
              </a:ext>
            </a:extLst>
          </p:cNvPr>
          <p:cNvSpPr/>
          <p:nvPr/>
        </p:nvSpPr>
        <p:spPr>
          <a:xfrm>
            <a:off x="8776642" y="2528016"/>
            <a:ext cx="790575" cy="330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9" name="表格 4">
            <a:extLst>
              <a:ext uri="{FF2B5EF4-FFF2-40B4-BE49-F238E27FC236}">
                <a16:creationId xmlns:a16="http://schemas.microsoft.com/office/drawing/2014/main" id="{4768B744-4E49-D62D-901B-DE887BB63E60}"/>
              </a:ext>
            </a:extLst>
          </p:cNvPr>
          <p:cNvGraphicFramePr>
            <a:graphicFrameLocks noGrp="1"/>
          </p:cNvGraphicFramePr>
          <p:nvPr>
            <p:extLst>
              <p:ext uri="{D42A27DB-BD31-4B8C-83A1-F6EECF244321}">
                <p14:modId xmlns:p14="http://schemas.microsoft.com/office/powerpoint/2010/main" val="3146346691"/>
              </p:ext>
            </p:extLst>
          </p:nvPr>
        </p:nvGraphicFramePr>
        <p:xfrm>
          <a:off x="2350090" y="4235459"/>
          <a:ext cx="7237060" cy="2483221"/>
        </p:xfrm>
        <a:graphic>
          <a:graphicData uri="http://schemas.openxmlformats.org/drawingml/2006/table">
            <a:tbl>
              <a:tblPr firstRow="1" bandRow="1">
                <a:tableStyleId>{5C22544A-7EE6-4342-B048-85BDC9FD1C3A}</a:tableStyleId>
              </a:tblPr>
              <a:tblGrid>
                <a:gridCol w="1364204">
                  <a:extLst>
                    <a:ext uri="{9D8B030D-6E8A-4147-A177-3AD203B41FA5}">
                      <a16:colId xmlns:a16="http://schemas.microsoft.com/office/drawing/2014/main" val="759830128"/>
                    </a:ext>
                  </a:extLst>
                </a:gridCol>
                <a:gridCol w="1251444">
                  <a:extLst>
                    <a:ext uri="{9D8B030D-6E8A-4147-A177-3AD203B41FA5}">
                      <a16:colId xmlns:a16="http://schemas.microsoft.com/office/drawing/2014/main" val="171810136"/>
                    </a:ext>
                  </a:extLst>
                </a:gridCol>
                <a:gridCol w="1217567">
                  <a:extLst>
                    <a:ext uri="{9D8B030D-6E8A-4147-A177-3AD203B41FA5}">
                      <a16:colId xmlns:a16="http://schemas.microsoft.com/office/drawing/2014/main" val="2701518864"/>
                    </a:ext>
                  </a:extLst>
                </a:gridCol>
                <a:gridCol w="1134615">
                  <a:extLst>
                    <a:ext uri="{9D8B030D-6E8A-4147-A177-3AD203B41FA5}">
                      <a16:colId xmlns:a16="http://schemas.microsoft.com/office/drawing/2014/main" val="4004860910"/>
                    </a:ext>
                  </a:extLst>
                </a:gridCol>
                <a:gridCol w="1134615">
                  <a:extLst>
                    <a:ext uri="{9D8B030D-6E8A-4147-A177-3AD203B41FA5}">
                      <a16:colId xmlns:a16="http://schemas.microsoft.com/office/drawing/2014/main" val="4237588274"/>
                    </a:ext>
                  </a:extLst>
                </a:gridCol>
                <a:gridCol w="1134615">
                  <a:extLst>
                    <a:ext uri="{9D8B030D-6E8A-4147-A177-3AD203B41FA5}">
                      <a16:colId xmlns:a16="http://schemas.microsoft.com/office/drawing/2014/main" val="3701367193"/>
                    </a:ext>
                  </a:extLst>
                </a:gridCol>
              </a:tblGrid>
              <a:tr h="344000">
                <a:tc>
                  <a:txBody>
                    <a:bodyPr/>
                    <a:lstStyle/>
                    <a:p>
                      <a:pPr algn="ctr"/>
                      <a:r>
                        <a:rPr lang="en-US" altLang="zh-TW" sz="1600" b="1" dirty="0">
                          <a:solidFill>
                            <a:schemeClr val="tx1"/>
                          </a:solidFill>
                          <a:latin typeface="+mn-lt"/>
                          <a:cs typeface="Times New Roman" panose="02020603050405020304" pitchFamily="18" charset="0"/>
                        </a:rPr>
                        <a:t>Method</a:t>
                      </a:r>
                      <a:endParaRPr lang="zh-TW" altLang="en-US" sz="1600" b="1" dirty="0">
                        <a:solidFill>
                          <a:schemeClr val="tx1"/>
                        </a:solidFill>
                        <a:latin typeface="+mn-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Accuracy</a:t>
                      </a:r>
                      <a:endParaRPr lang="zh-TW" altLang="en-US" sz="16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Precision</a:t>
                      </a:r>
                      <a:endParaRPr lang="zh-TW" altLang="en-US" sz="16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Recall</a:t>
                      </a:r>
                      <a:endParaRPr lang="zh-TW" altLang="en-US" sz="16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F1-score</a:t>
                      </a:r>
                      <a:endParaRPr lang="zh-TW" altLang="en-US" sz="16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600" b="1" dirty="0">
                          <a:solidFill>
                            <a:schemeClr val="tx1"/>
                          </a:solidFill>
                          <a:latin typeface="+mn-lt"/>
                          <a:cs typeface="Times New Roman" panose="02020603050405020304" pitchFamily="18" charset="0"/>
                        </a:rPr>
                        <a:t>AUC</a:t>
                      </a:r>
                      <a:endParaRPr lang="zh-TW" altLang="en-US" sz="16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5603">
                <a:tc>
                  <a:txBody>
                    <a:bodyPr/>
                    <a:lstStyle/>
                    <a:p>
                      <a:pPr algn="ctr">
                        <a:spcAft>
                          <a:spcPts val="0"/>
                        </a:spcAft>
                      </a:pPr>
                      <a:r>
                        <a:rPr lang="en-US" altLang="zh-TW" sz="1600" dirty="0">
                          <a:solidFill>
                            <a:schemeClr val="tx1"/>
                          </a:solidFill>
                          <a:effectLst/>
                          <a:latin typeface="+mn-lt"/>
                          <a:ea typeface="+mn-ea"/>
                          <a:cs typeface="Times New Roman" panose="02020603050405020304" pitchFamily="18" charset="0"/>
                        </a:rPr>
                        <a:t>SVC</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0.625</a:t>
                      </a:r>
                      <a:endParaRPr lang="en-TW" sz="1200" dirty="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0.643</a:t>
                      </a:r>
                      <a:endParaRPr lang="en-TW" sz="1200" dirty="0">
                        <a:effectLst/>
                      </a:endParaRPr>
                    </a:p>
                  </a:txBody>
                  <a:tcPr marL="38100" marR="381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0.637</a:t>
                      </a:r>
                      <a:endParaRPr lang="en-TW" sz="1200" dirty="0">
                        <a:effectLst/>
                      </a:endParaRPr>
                    </a:p>
                  </a:txBody>
                  <a:tcPr marL="38100" marR="381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0.605</a:t>
                      </a:r>
                      <a:endParaRPr lang="en-TW" sz="1200">
                        <a:effectLst/>
                      </a:endParaRPr>
                    </a:p>
                  </a:txBody>
                  <a:tcPr marL="38100" marR="381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0.677</a:t>
                      </a:r>
                      <a:endParaRPr lang="en-TW" sz="1200">
                        <a:effectLst/>
                      </a:endParaRPr>
                    </a:p>
                  </a:txBody>
                  <a:tcPr marL="38100" marR="38100" marT="38100" marB="381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5603">
                <a:tc>
                  <a:txBody>
                    <a:bodyPr/>
                    <a:lstStyle/>
                    <a:p>
                      <a:pPr algn="ctr">
                        <a:spcAft>
                          <a:spcPts val="0"/>
                        </a:spcAft>
                      </a:pPr>
                      <a:r>
                        <a:rPr lang="en-US" altLang="zh-TW" sz="1600" b="0" dirty="0">
                          <a:solidFill>
                            <a:schemeClr val="tx1"/>
                          </a:solidFill>
                          <a:effectLst/>
                          <a:latin typeface="+mn-lt"/>
                          <a:ea typeface="+mn-ea"/>
                          <a:cs typeface="Times New Roman" panose="02020603050405020304" pitchFamily="18" charset="0"/>
                        </a:rPr>
                        <a:t>GNB</a:t>
                      </a:r>
                      <a:endParaRPr lang="zh-TW" sz="16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0.634</a:t>
                      </a:r>
                      <a:endParaRPr lang="en-TW" sz="12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0.652</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0.627</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0.595</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0.654</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5603">
                <a:tc>
                  <a:txBody>
                    <a:bodyPr/>
                    <a:lstStyle/>
                    <a:p>
                      <a:pPr algn="ctr">
                        <a:spcAft>
                          <a:spcPts val="0"/>
                        </a:spcAft>
                      </a:pPr>
                      <a:r>
                        <a:rPr lang="en-US" sz="1600" b="0" dirty="0">
                          <a:solidFill>
                            <a:schemeClr val="tx1"/>
                          </a:solidFill>
                          <a:effectLst/>
                          <a:latin typeface="+mn-lt"/>
                          <a:cs typeface="Times New Roman" panose="02020603050405020304" pitchFamily="18" charset="0"/>
                        </a:rPr>
                        <a:t>LR</a:t>
                      </a:r>
                      <a:endParaRPr lang="zh-TW" sz="16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0.636</a:t>
                      </a:r>
                      <a:endParaRPr lang="en-TW" sz="12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0.642</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0.648</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0.623</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0.684</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5603">
                <a:tc>
                  <a:txBody>
                    <a:bodyPr/>
                    <a:lstStyle/>
                    <a:p>
                      <a:pPr algn="ctr">
                        <a:spcAft>
                          <a:spcPts val="0"/>
                        </a:spcAft>
                      </a:pPr>
                      <a:r>
                        <a:rPr lang="en-US" altLang="zh-TW" sz="1600" dirty="0">
                          <a:solidFill>
                            <a:schemeClr val="tx1"/>
                          </a:solidFill>
                          <a:effectLst/>
                          <a:latin typeface="+mn-lt"/>
                          <a:ea typeface="+mn-ea"/>
                          <a:cs typeface="Times New Roman" panose="02020603050405020304" pitchFamily="18" charset="0"/>
                        </a:rPr>
                        <a:t>RF</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0.621</a:t>
                      </a:r>
                      <a:endParaRPr lang="en-TW" sz="12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0.623</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0.624</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0.602</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0.626</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5603">
                <a:tc>
                  <a:txBody>
                    <a:bodyPr/>
                    <a:lstStyle/>
                    <a:p>
                      <a:pPr algn="ctr">
                        <a:spcAft>
                          <a:spcPts val="0"/>
                        </a:spcAft>
                      </a:pPr>
                      <a:r>
                        <a:rPr lang="en-US" altLang="zh-TW" sz="1600" dirty="0">
                          <a:solidFill>
                            <a:schemeClr val="tx1"/>
                          </a:solidFill>
                          <a:effectLst/>
                          <a:latin typeface="+mn-lt"/>
                          <a:ea typeface="+mn-ea"/>
                          <a:cs typeface="Times New Roman" panose="02020603050405020304" pitchFamily="18" charset="0"/>
                        </a:rPr>
                        <a:t>NN</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0.452</a:t>
                      </a:r>
                      <a:endParaRPr lang="en-TW" sz="12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0.499</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0.531</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0.368</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0.547</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5603">
                <a:tc>
                  <a:txBody>
                    <a:bodyPr/>
                    <a:lstStyle/>
                    <a:p>
                      <a:pPr algn="ctr">
                        <a:spcAft>
                          <a:spcPts val="0"/>
                        </a:spcAft>
                      </a:pPr>
                      <a:r>
                        <a:rPr lang="en-US" altLang="zh-TW" sz="1600" dirty="0">
                          <a:solidFill>
                            <a:schemeClr val="tx1"/>
                          </a:solidFill>
                          <a:effectLst/>
                          <a:latin typeface="+mn-lt"/>
                          <a:ea typeface="+mn-ea"/>
                          <a:cs typeface="Times New Roman" panose="02020603050405020304" pitchFamily="18" charset="0"/>
                        </a:rPr>
                        <a:t>DT</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0.615</a:t>
                      </a:r>
                      <a:endParaRPr lang="en-TW" sz="12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0.616</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0.615</a:t>
                      </a:r>
                      <a:endParaRPr lang="en-TW" sz="120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0.595</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0.621</a:t>
                      </a:r>
                      <a:endParaRPr lang="en-TW" sz="1200" dirty="0">
                        <a:effectLst/>
                      </a:endParaRPr>
                    </a:p>
                  </a:txBody>
                  <a:tcPr marL="38100" marR="38100" marT="38100" marB="381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5603">
                <a:tc>
                  <a:txBody>
                    <a:bodyPr/>
                    <a:lstStyle/>
                    <a:p>
                      <a:pPr algn="ctr">
                        <a:spcAft>
                          <a:spcPts val="0"/>
                        </a:spcAft>
                      </a:pPr>
                      <a:r>
                        <a:rPr lang="en-US" sz="1600" dirty="0" err="1">
                          <a:solidFill>
                            <a:schemeClr val="tx1"/>
                          </a:solidFill>
                          <a:effectLst/>
                          <a:latin typeface="+mn-lt"/>
                          <a:cs typeface="Times New Roman" panose="02020603050405020304" pitchFamily="18" charset="0"/>
                        </a:rPr>
                        <a:t>XGBoost</a:t>
                      </a:r>
                      <a:endParaRPr lang="zh-TW" sz="16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0.628</a:t>
                      </a:r>
                      <a:endParaRPr lang="en-TW" sz="1200">
                        <a:effectLst/>
                      </a:endParaRPr>
                    </a:p>
                  </a:txBody>
                  <a:tcPr marL="38100" marR="38100" marT="38100" marB="3810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0.631</a:t>
                      </a:r>
                      <a:endParaRPr lang="en-TW" sz="1200">
                        <a:effectLst/>
                      </a:endParaRPr>
                    </a:p>
                  </a:txBody>
                  <a:tcPr marL="38100" marR="381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0.631</a:t>
                      </a:r>
                      <a:endParaRPr lang="en-TW" sz="1200">
                        <a:effectLst/>
                      </a:endParaRPr>
                    </a:p>
                  </a:txBody>
                  <a:tcPr marL="38100" marR="381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200">
                          <a:solidFill>
                            <a:srgbClr val="000000"/>
                          </a:solidFill>
                          <a:effectLst/>
                          <a:latin typeface="Helvetica Neue" panose="02000503000000020004" pitchFamily="2" charset="0"/>
                        </a:rPr>
                        <a:t>0.61</a:t>
                      </a:r>
                      <a:endParaRPr lang="en-TW" sz="1200">
                        <a:effectLst/>
                      </a:endParaRPr>
                    </a:p>
                  </a:txBody>
                  <a:tcPr marL="38100" marR="381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r>
                        <a:rPr lang="en-TW" sz="1200" dirty="0">
                          <a:solidFill>
                            <a:srgbClr val="000000"/>
                          </a:solidFill>
                          <a:effectLst/>
                          <a:latin typeface="Helvetica Neue" panose="02000503000000020004" pitchFamily="2" charset="0"/>
                        </a:rPr>
                        <a:t>0.632</a:t>
                      </a:r>
                      <a:endParaRPr lang="en-TW" sz="1200" dirty="0">
                        <a:effectLst/>
                      </a:endParaRPr>
                    </a:p>
                  </a:txBody>
                  <a:tcPr marL="38100" marR="38100" marT="38100" marB="381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sp>
        <p:nvSpPr>
          <p:cNvPr id="10" name="矩形 8">
            <a:extLst>
              <a:ext uri="{FF2B5EF4-FFF2-40B4-BE49-F238E27FC236}">
                <a16:creationId xmlns:a16="http://schemas.microsoft.com/office/drawing/2014/main" id="{8F51EA1D-3080-4AD7-BC17-31E7406E48D4}"/>
              </a:ext>
            </a:extLst>
          </p:cNvPr>
          <p:cNvSpPr/>
          <p:nvPr/>
        </p:nvSpPr>
        <p:spPr>
          <a:xfrm>
            <a:off x="8679927" y="5146786"/>
            <a:ext cx="790575" cy="330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5">
            <a:extLst>
              <a:ext uri="{FF2B5EF4-FFF2-40B4-BE49-F238E27FC236}">
                <a16:creationId xmlns:a16="http://schemas.microsoft.com/office/drawing/2014/main" id="{9C660FBF-89F2-0D5D-29E7-FBFD4C19B502}"/>
              </a:ext>
            </a:extLst>
          </p:cNvPr>
          <p:cNvSpPr txBox="1"/>
          <p:nvPr/>
        </p:nvSpPr>
        <p:spPr>
          <a:xfrm>
            <a:off x="566836" y="5130707"/>
            <a:ext cx="1495922" cy="646331"/>
          </a:xfrm>
          <a:prstGeom prst="rect">
            <a:avLst/>
          </a:prstGeom>
          <a:noFill/>
        </p:spPr>
        <p:txBody>
          <a:bodyPr wrap="none" rtlCol="0">
            <a:spAutoFit/>
          </a:bodyPr>
          <a:lstStyle/>
          <a:p>
            <a:r>
              <a:rPr lang="en-US" altLang="zh-TW" dirty="0"/>
              <a:t>In 12e section</a:t>
            </a:r>
            <a:br>
              <a:rPr lang="en-US" altLang="zh-TW" dirty="0"/>
            </a:br>
            <a:r>
              <a:rPr lang="en-US" altLang="zh-TW" dirty="0"/>
              <a:t>(History)</a:t>
            </a:r>
          </a:p>
        </p:txBody>
      </p:sp>
      <p:sp>
        <p:nvSpPr>
          <p:cNvPr id="13" name="Rectangle 12">
            <a:extLst>
              <a:ext uri="{FF2B5EF4-FFF2-40B4-BE49-F238E27FC236}">
                <a16:creationId xmlns:a16="http://schemas.microsoft.com/office/drawing/2014/main" id="{1726409B-C782-678A-12EC-56832A06FB77}"/>
              </a:ext>
            </a:extLst>
          </p:cNvPr>
          <p:cNvSpPr/>
          <p:nvPr/>
        </p:nvSpPr>
        <p:spPr>
          <a:xfrm>
            <a:off x="152999" y="1514570"/>
            <a:ext cx="2998821" cy="646331"/>
          </a:xfrm>
          <a:prstGeom prst="rect">
            <a:avLst/>
          </a:prstGeom>
        </p:spPr>
        <p:txBody>
          <a:bodyPr wrap="square">
            <a:spAutoFit/>
          </a:bodyPr>
          <a:lstStyle/>
          <a:p>
            <a:r>
              <a:rPr lang="en-US" altLang="zh-TW" dirty="0"/>
              <a:t>Example in predicting </a:t>
            </a:r>
            <a:br>
              <a:rPr lang="en-US" altLang="zh-TW" dirty="0"/>
            </a:br>
            <a:r>
              <a:rPr lang="en-US" dirty="0"/>
              <a:t>C</a:t>
            </a:r>
            <a:r>
              <a:rPr lang="en-TW" dirty="0"/>
              <a:t>linical</a:t>
            </a:r>
            <a:r>
              <a:rPr lang="en-US" altLang="zh-TW" dirty="0"/>
              <a:t> Phase</a:t>
            </a:r>
            <a:endParaRPr lang="en-TW" dirty="0"/>
          </a:p>
        </p:txBody>
      </p:sp>
      <p:sp>
        <p:nvSpPr>
          <p:cNvPr id="3" name="Rectangle 2">
            <a:extLst>
              <a:ext uri="{FF2B5EF4-FFF2-40B4-BE49-F238E27FC236}">
                <a16:creationId xmlns:a16="http://schemas.microsoft.com/office/drawing/2014/main" id="{6DDA42FC-1CB5-EA8F-52D8-03A627868117}"/>
              </a:ext>
            </a:extLst>
          </p:cNvPr>
          <p:cNvSpPr/>
          <p:nvPr/>
        </p:nvSpPr>
        <p:spPr>
          <a:xfrm>
            <a:off x="8679927" y="5146786"/>
            <a:ext cx="3666250" cy="1600438"/>
          </a:xfrm>
          <a:prstGeom prst="rect">
            <a:avLst/>
          </a:prstGeom>
        </p:spPr>
        <p:txBody>
          <a:bodyPr wrap="square">
            <a:spAutoFit/>
          </a:bodyPr>
          <a:lstStyle/>
          <a:p>
            <a:pPr lvl="2"/>
            <a:r>
              <a:rPr lang="en-US" altLang="zh-TW" sz="1400" dirty="0"/>
              <a:t>Reference:</a:t>
            </a:r>
          </a:p>
          <a:p>
            <a:pPr lvl="2"/>
            <a:r>
              <a:rPr lang="en-US" altLang="zh-TW" sz="1200" dirty="0"/>
              <a:t>Gaussian Naïve Bayes (</a:t>
            </a:r>
            <a:r>
              <a:rPr lang="en-US" altLang="zh-TW" sz="1200" dirty="0" err="1"/>
              <a:t>GaNB</a:t>
            </a:r>
            <a:r>
              <a:rPr lang="en-US" altLang="zh-TW" sz="1200" dirty="0"/>
              <a:t>) </a:t>
            </a:r>
          </a:p>
          <a:p>
            <a:pPr lvl="2"/>
            <a:r>
              <a:rPr lang="en-US" altLang="zh-TW" sz="1200" dirty="0"/>
              <a:t>Support Vector Classification (SVC)</a:t>
            </a:r>
          </a:p>
          <a:p>
            <a:pPr lvl="2"/>
            <a:r>
              <a:rPr lang="en-US" altLang="zh-TW" sz="1200" dirty="0"/>
              <a:t>Logistic Regression (LR)</a:t>
            </a:r>
          </a:p>
          <a:p>
            <a:pPr lvl="2"/>
            <a:r>
              <a:rPr lang="en-US" altLang="zh-TW" sz="1200" dirty="0"/>
              <a:t>Decision Tree (DT)</a:t>
            </a:r>
          </a:p>
          <a:p>
            <a:pPr lvl="2"/>
            <a:r>
              <a:rPr lang="en-US" altLang="zh-TW" sz="1200" dirty="0"/>
              <a:t>Random Forest (RF)</a:t>
            </a:r>
          </a:p>
          <a:p>
            <a:pPr lvl="2"/>
            <a:r>
              <a:rPr lang="en-US" altLang="zh-TW" sz="1200" dirty="0"/>
              <a:t>Neural Network (NN)</a:t>
            </a:r>
          </a:p>
          <a:p>
            <a:pPr lvl="2"/>
            <a:r>
              <a:rPr lang="en-US" altLang="zh-TW" sz="1200" dirty="0" err="1"/>
              <a:t>eXtreme</a:t>
            </a:r>
            <a:r>
              <a:rPr lang="en-US" altLang="zh-TW" sz="1200" dirty="0"/>
              <a:t> Gradient Boosting (</a:t>
            </a:r>
            <a:r>
              <a:rPr lang="en-US" altLang="zh-TW" sz="1200" dirty="0" err="1"/>
              <a:t>XGBoost</a:t>
            </a:r>
            <a:r>
              <a:rPr lang="en-US" altLang="zh-TW" sz="1200" dirty="0"/>
              <a:t>)</a:t>
            </a:r>
          </a:p>
        </p:txBody>
      </p:sp>
      <p:sp>
        <p:nvSpPr>
          <p:cNvPr id="14" name="Slide Number Placeholder 13">
            <a:extLst>
              <a:ext uri="{FF2B5EF4-FFF2-40B4-BE49-F238E27FC236}">
                <a16:creationId xmlns:a16="http://schemas.microsoft.com/office/drawing/2014/main" id="{2D2619F4-E909-72CF-7B40-F09695E6EEAB}"/>
              </a:ext>
            </a:extLst>
          </p:cNvPr>
          <p:cNvSpPr>
            <a:spLocks noGrp="1"/>
          </p:cNvSpPr>
          <p:nvPr>
            <p:ph type="sldNum" sz="quarter" idx="12"/>
          </p:nvPr>
        </p:nvSpPr>
        <p:spPr/>
        <p:txBody>
          <a:bodyPr/>
          <a:lstStyle/>
          <a:p>
            <a:fld id="{BDA2B49F-F1DC-F442-ADD6-43876BEE68C8}" type="slidenum">
              <a:rPr lang="en-TW" smtClean="0"/>
              <a:t>11</a:t>
            </a:fld>
            <a:endParaRPr lang="en-TW"/>
          </a:p>
        </p:txBody>
      </p:sp>
    </p:spTree>
    <p:extLst>
      <p:ext uri="{BB962C8B-B14F-4D97-AF65-F5344CB8AC3E}">
        <p14:creationId xmlns:p14="http://schemas.microsoft.com/office/powerpoint/2010/main" val="2323517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825625"/>
            <a:ext cx="10515600" cy="4351338"/>
          </a:xfrm>
        </p:spPr>
        <p:txBody>
          <a:bodyPr/>
          <a:lstStyle/>
          <a:p>
            <a:pPr marL="742950" lvl="1" indent="-285750"/>
            <a:r>
              <a:rPr lang="en-US" altLang="zh-TW" dirty="0">
                <a:latin typeface="Times New Roman" panose="02020603050405020304" pitchFamily="18" charset="0"/>
                <a:cs typeface="Times New Roman" panose="02020603050405020304" pitchFamily="18" charset="0"/>
              </a:rPr>
              <a:t>Pre-medical</a:t>
            </a:r>
            <a:r>
              <a:rPr lang="zh-TW" altLang="en-US" dirty="0"/>
              <a:t>：</a:t>
            </a:r>
            <a:r>
              <a:rPr lang="zh-TW" altLang="en-US" dirty="0">
                <a:latin typeface="標楷體" panose="03000509000000000000" pitchFamily="65" charset="-120"/>
                <a:ea typeface="標楷體" panose="03000509000000000000" pitchFamily="65" charset="-120"/>
              </a:rPr>
              <a:t>化學</a:t>
            </a:r>
            <a:r>
              <a:rPr lang="en-US" altLang="zh-TW" dirty="0"/>
              <a:t>(0.885),</a:t>
            </a:r>
            <a:r>
              <a:rPr lang="zh-TW" altLang="en-US" dirty="0">
                <a:latin typeface="標楷體" panose="03000509000000000000" pitchFamily="65" charset="-120"/>
                <a:ea typeface="標楷體" panose="03000509000000000000" pitchFamily="65" charset="-120"/>
              </a:rPr>
              <a:t>醫師科學家</a:t>
            </a:r>
            <a:r>
              <a:rPr lang="en-US" altLang="zh-TW" dirty="0"/>
              <a:t>(0.884), </a:t>
            </a:r>
            <a:r>
              <a:rPr lang="zh-TW" altLang="en-US" dirty="0">
                <a:latin typeface="標楷體" panose="03000509000000000000" pitchFamily="65" charset="-120"/>
                <a:ea typeface="標楷體" panose="03000509000000000000" pitchFamily="65" charset="-120"/>
              </a:rPr>
              <a:t>物理</a:t>
            </a:r>
            <a:r>
              <a:rPr lang="en-US" altLang="zh-TW" dirty="0"/>
              <a:t>(0.774), </a:t>
            </a:r>
            <a:r>
              <a:rPr lang="zh-TW" altLang="en-US" dirty="0">
                <a:latin typeface="標楷體" panose="03000509000000000000" pitchFamily="65" charset="-120"/>
                <a:ea typeface="標楷體" panose="03000509000000000000" pitchFamily="65" charset="-120"/>
              </a:rPr>
              <a:t>微積分</a:t>
            </a:r>
            <a:r>
              <a:rPr lang="en-US" altLang="zh-TW" dirty="0"/>
              <a:t>(0.762), </a:t>
            </a:r>
            <a:r>
              <a:rPr lang="zh-TW" altLang="en-US" dirty="0">
                <a:latin typeface="標楷體" panose="03000509000000000000" pitchFamily="65" charset="-120"/>
                <a:ea typeface="標楷體" panose="03000509000000000000" pitchFamily="65" charset="-120"/>
              </a:rPr>
              <a:t>醫學人文其他</a:t>
            </a:r>
            <a:r>
              <a:rPr lang="en-US" altLang="zh-TW" dirty="0"/>
              <a:t>(0.748), </a:t>
            </a:r>
            <a:r>
              <a:rPr lang="zh-TW" altLang="en-US" dirty="0">
                <a:latin typeface="標楷體" panose="03000509000000000000" pitchFamily="65" charset="-120"/>
                <a:ea typeface="標楷體" panose="03000509000000000000" pitchFamily="65" charset="-120"/>
              </a:rPr>
              <a:t>語言領域</a:t>
            </a:r>
            <a:r>
              <a:rPr lang="en-US" altLang="zh-TW" dirty="0"/>
              <a:t>(0.737), </a:t>
            </a:r>
            <a:r>
              <a:rPr lang="zh-TW" altLang="en-US" dirty="0">
                <a:latin typeface="標楷體" panose="03000509000000000000" pitchFamily="65" charset="-120"/>
                <a:ea typeface="標楷體" panose="03000509000000000000" pitchFamily="65" charset="-120"/>
              </a:rPr>
              <a:t>經濟</a:t>
            </a:r>
            <a:r>
              <a:rPr lang="en-US" altLang="zh-TW" dirty="0"/>
              <a:t>(0.736), </a:t>
            </a:r>
            <a:r>
              <a:rPr lang="zh-TW" altLang="en-US" dirty="0">
                <a:latin typeface="標楷體" panose="03000509000000000000" pitchFamily="65" charset="-120"/>
                <a:ea typeface="標楷體" panose="03000509000000000000" pitchFamily="65" charset="-120"/>
              </a:rPr>
              <a:t>數學</a:t>
            </a:r>
            <a:r>
              <a:rPr lang="en-US" altLang="zh-TW" dirty="0"/>
              <a:t>(0.735), </a:t>
            </a:r>
            <a:r>
              <a:rPr lang="zh-TW" altLang="en-US" dirty="0">
                <a:latin typeface="標楷體" panose="03000509000000000000" pitchFamily="65" charset="-120"/>
                <a:ea typeface="標楷體" panose="03000509000000000000" pitchFamily="65" charset="-120"/>
              </a:rPr>
              <a:t>醫學社會雜項</a:t>
            </a:r>
            <a:r>
              <a:rPr lang="en-US" altLang="zh-TW" dirty="0"/>
              <a:t>(0.735), </a:t>
            </a:r>
            <a:r>
              <a:rPr lang="zh-TW" altLang="en-US" dirty="0">
                <a:latin typeface="標楷體" panose="03000509000000000000" pitchFamily="65" charset="-120"/>
                <a:ea typeface="標楷體" panose="03000509000000000000" pitchFamily="65" charset="-120"/>
              </a:rPr>
              <a:t>文學</a:t>
            </a:r>
            <a:r>
              <a:rPr lang="en-US" altLang="zh-TW" dirty="0"/>
              <a:t>(0.731), </a:t>
            </a:r>
            <a:r>
              <a:rPr lang="zh-TW" altLang="en-US" dirty="0">
                <a:latin typeface="標楷體" panose="03000509000000000000" pitchFamily="65" charset="-120"/>
                <a:ea typeface="標楷體" panose="03000509000000000000" pitchFamily="65" charset="-120"/>
              </a:rPr>
              <a:t>音樂美術戲劇</a:t>
            </a:r>
            <a:r>
              <a:rPr lang="en-US" altLang="zh-TW" dirty="0"/>
              <a:t>(0.715), </a:t>
            </a:r>
            <a:r>
              <a:rPr lang="zh-TW" altLang="en-US" dirty="0" smtClean="0">
                <a:latin typeface="標楷體" panose="03000509000000000000" pitchFamily="65" charset="-120"/>
                <a:ea typeface="標楷體" panose="03000509000000000000" pitchFamily="65" charset="-120"/>
              </a:rPr>
              <a:t>人類</a:t>
            </a:r>
            <a:r>
              <a:rPr lang="zh-TW" altLang="en-US" dirty="0" smtClean="0"/>
              <a:t>、</a:t>
            </a:r>
            <a:r>
              <a:rPr lang="zh-TW" altLang="en-US" dirty="0" smtClean="0">
                <a:latin typeface="標楷體" panose="03000509000000000000" pitchFamily="65" charset="-120"/>
                <a:ea typeface="標楷體" panose="03000509000000000000" pitchFamily="65" charset="-120"/>
              </a:rPr>
              <a:t>社會、文化</a:t>
            </a:r>
            <a:r>
              <a:rPr lang="en-US" altLang="zh-TW" dirty="0"/>
              <a:t>(0.707), </a:t>
            </a:r>
            <a:r>
              <a:rPr lang="zh-TW" altLang="en-US" dirty="0">
                <a:latin typeface="標楷體" panose="03000509000000000000" pitchFamily="65" charset="-120"/>
                <a:ea typeface="標楷體" panose="03000509000000000000" pitchFamily="65" charset="-120"/>
              </a:rPr>
              <a:t>法律</a:t>
            </a:r>
            <a:r>
              <a:rPr lang="en-US" altLang="zh-TW" dirty="0"/>
              <a:t>(0.69)</a:t>
            </a:r>
            <a:r>
              <a:rPr lang="zh-TW" altLang="en-US" dirty="0"/>
              <a:t> </a:t>
            </a:r>
          </a:p>
          <a:p>
            <a:pPr marL="742950" lvl="1" indent="-285750"/>
            <a:endParaRPr lang="en-US" altLang="zh-TW" dirty="0"/>
          </a:p>
        </p:txBody>
      </p:sp>
      <p:graphicFrame>
        <p:nvGraphicFramePr>
          <p:cNvPr id="4" name="表格 3">
            <a:extLst>
              <a:ext uri="{FF2B5EF4-FFF2-40B4-BE49-F238E27FC236}">
                <a16:creationId xmlns:a16="http://schemas.microsoft.com/office/drawing/2014/main" id="{4AC2879F-E4B6-43FD-9B4B-A7605BBCA20B}"/>
              </a:ext>
            </a:extLst>
          </p:cNvPr>
          <p:cNvGraphicFramePr>
            <a:graphicFrameLocks noGrp="1"/>
          </p:cNvGraphicFramePr>
          <p:nvPr>
            <p:extLst>
              <p:ext uri="{D42A27DB-BD31-4B8C-83A1-F6EECF244321}">
                <p14:modId xmlns:p14="http://schemas.microsoft.com/office/powerpoint/2010/main" val="3702338165"/>
              </p:ext>
            </p:extLst>
          </p:nvPr>
        </p:nvGraphicFramePr>
        <p:xfrm>
          <a:off x="2219325" y="3462272"/>
          <a:ext cx="7753349" cy="2566035"/>
        </p:xfrm>
        <a:graphic>
          <a:graphicData uri="http://schemas.openxmlformats.org/drawingml/2006/table">
            <a:tbl>
              <a:tblPr firstRow="1" bandRow="1">
                <a:tableStyleId>{5C22544A-7EE6-4342-B048-85BDC9FD1C3A}</a:tableStyleId>
              </a:tblPr>
              <a:tblGrid>
                <a:gridCol w="1461526">
                  <a:extLst>
                    <a:ext uri="{9D8B030D-6E8A-4147-A177-3AD203B41FA5}">
                      <a16:colId xmlns:a16="http://schemas.microsoft.com/office/drawing/2014/main" val="759830128"/>
                    </a:ext>
                  </a:extLst>
                </a:gridCol>
                <a:gridCol w="1340722">
                  <a:extLst>
                    <a:ext uri="{9D8B030D-6E8A-4147-A177-3AD203B41FA5}">
                      <a16:colId xmlns:a16="http://schemas.microsoft.com/office/drawing/2014/main" val="171810136"/>
                    </a:ext>
                  </a:extLst>
                </a:gridCol>
                <a:gridCol w="1304427">
                  <a:extLst>
                    <a:ext uri="{9D8B030D-6E8A-4147-A177-3AD203B41FA5}">
                      <a16:colId xmlns:a16="http://schemas.microsoft.com/office/drawing/2014/main" val="2701518864"/>
                    </a:ext>
                  </a:extLst>
                </a:gridCol>
                <a:gridCol w="1215558">
                  <a:extLst>
                    <a:ext uri="{9D8B030D-6E8A-4147-A177-3AD203B41FA5}">
                      <a16:colId xmlns:a16="http://schemas.microsoft.com/office/drawing/2014/main" val="4004860910"/>
                    </a:ext>
                  </a:extLst>
                </a:gridCol>
                <a:gridCol w="1215558">
                  <a:extLst>
                    <a:ext uri="{9D8B030D-6E8A-4147-A177-3AD203B41FA5}">
                      <a16:colId xmlns:a16="http://schemas.microsoft.com/office/drawing/2014/main" val="4237588274"/>
                    </a:ext>
                  </a:extLst>
                </a:gridCol>
                <a:gridCol w="1215558">
                  <a:extLst>
                    <a:ext uri="{9D8B030D-6E8A-4147-A177-3AD203B41FA5}">
                      <a16:colId xmlns:a16="http://schemas.microsoft.com/office/drawing/2014/main" val="3701367193"/>
                    </a:ext>
                  </a:extLst>
                </a:gridCol>
              </a:tblGrid>
              <a:tr h="335224">
                <a:tc>
                  <a:txBody>
                    <a:bodyPr/>
                    <a:lstStyle/>
                    <a:p>
                      <a:pPr algn="ctr"/>
                      <a:r>
                        <a:rPr lang="en-US" altLang="zh-TW" sz="1800" b="1" dirty="0">
                          <a:solidFill>
                            <a:schemeClr val="tx1"/>
                          </a:solidFill>
                          <a:latin typeface="+mn-lt"/>
                          <a:cs typeface="Times New Roman" panose="02020603050405020304" pitchFamily="18" charset="0"/>
                        </a:rPr>
                        <a:t>Method</a:t>
                      </a:r>
                      <a:endParaRPr lang="zh-TW" altLang="en-US" sz="1800" b="1" dirty="0">
                        <a:solidFill>
                          <a:schemeClr val="tx1"/>
                        </a:solidFill>
                        <a:latin typeface="+mn-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Accuracy</a:t>
                      </a:r>
                      <a:endParaRPr lang="zh-TW" altLang="en-US" sz="18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Precision</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Recall</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F1-score</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AUC</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SVC</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0.785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0.759</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0.804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0.748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0.883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6849">
                <a:tc>
                  <a:txBody>
                    <a:bodyPr/>
                    <a:lstStyle/>
                    <a:p>
                      <a:pPr algn="ctr">
                        <a:spcAft>
                          <a:spcPts val="0"/>
                        </a:spcAft>
                      </a:pPr>
                      <a:r>
                        <a:rPr lang="en-US" altLang="zh-TW" sz="1800" b="0" dirty="0">
                          <a:solidFill>
                            <a:srgbClr val="FF0000"/>
                          </a:solidFill>
                          <a:effectLst/>
                          <a:latin typeface="+mn-lt"/>
                          <a:ea typeface="+mn-ea"/>
                          <a:cs typeface="Times New Roman" panose="02020603050405020304" pitchFamily="18" charset="0"/>
                        </a:rPr>
                        <a:t>GNB</a:t>
                      </a:r>
                      <a:endParaRPr lang="zh-TW" sz="1800" b="0" dirty="0">
                        <a:solidFill>
                          <a:srgbClr val="FF0000"/>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FF0000"/>
                          </a:solidFill>
                          <a:effectLst/>
                          <a:latin typeface="+mn-lt"/>
                          <a:ea typeface="新細明體" panose="02020500000000000000" pitchFamily="18" charset="-120"/>
                        </a:rPr>
                        <a:t>0.84</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0.842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0.825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0.795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0.833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6849">
                <a:tc>
                  <a:txBody>
                    <a:bodyPr/>
                    <a:lstStyle/>
                    <a:p>
                      <a:pPr algn="ctr">
                        <a:spcAft>
                          <a:spcPts val="0"/>
                        </a:spcAft>
                      </a:pPr>
                      <a:r>
                        <a:rPr lang="en-US" sz="1800" b="0" dirty="0">
                          <a:solidFill>
                            <a:schemeClr val="tx1"/>
                          </a:solidFill>
                          <a:effectLst/>
                          <a:latin typeface="+mn-lt"/>
                          <a:cs typeface="Times New Roman" panose="02020603050405020304" pitchFamily="18" charset="0"/>
                        </a:rPr>
                        <a:t>LR</a:t>
                      </a:r>
                      <a:endParaRPr lang="zh-TW" sz="18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0.565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0.542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0.538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0.489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0.433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RF</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0.78</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0.788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0.817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0.762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chemeClr val="tx1"/>
                          </a:solidFill>
                          <a:effectLst/>
                          <a:latin typeface="+mn-lt"/>
                          <a:ea typeface="新細明體" panose="02020500000000000000" pitchFamily="18" charset="-120"/>
                        </a:rPr>
                        <a:t>0.775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NN</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0.295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0.148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DT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0.67</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0.658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0.692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0.635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0.642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6849">
                <a:tc>
                  <a:txBody>
                    <a:bodyPr/>
                    <a:lstStyle/>
                    <a:p>
                      <a:pPr algn="ctr">
                        <a:spcAft>
                          <a:spcPts val="0"/>
                        </a:spcAft>
                      </a:pPr>
                      <a:r>
                        <a:rPr lang="en-US" sz="1800" dirty="0" err="1">
                          <a:solidFill>
                            <a:schemeClr val="tx1"/>
                          </a:solidFill>
                          <a:effectLst/>
                          <a:latin typeface="+mn-lt"/>
                          <a:cs typeface="Times New Roman" panose="02020603050405020304" pitchFamily="18" charset="0"/>
                        </a:rPr>
                        <a:t>XGBoost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0.73</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2000" b="0" i="0" u="none" strike="noStrike">
                          <a:solidFill>
                            <a:srgbClr val="000000"/>
                          </a:solidFill>
                          <a:effectLst/>
                          <a:latin typeface="+mn-lt"/>
                          <a:ea typeface="新細明體" panose="02020500000000000000" pitchFamily="18" charset="-120"/>
                        </a:rPr>
                        <a:t>0.75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0.792</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0.716</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2000" b="0" i="0" u="none" strike="noStrike" dirty="0">
                          <a:solidFill>
                            <a:srgbClr val="000000"/>
                          </a:solidFill>
                          <a:effectLst/>
                          <a:latin typeface="+mn-lt"/>
                          <a:ea typeface="新細明體" panose="02020500000000000000" pitchFamily="18" charset="-120"/>
                        </a:rPr>
                        <a:t>0.783</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sp>
        <p:nvSpPr>
          <p:cNvPr id="5" name="投影片編號版面配置區 4"/>
          <p:cNvSpPr>
            <a:spLocks noGrp="1"/>
          </p:cNvSpPr>
          <p:nvPr>
            <p:ph type="sldNum" sz="quarter" idx="12"/>
          </p:nvPr>
        </p:nvSpPr>
        <p:spPr/>
        <p:txBody>
          <a:bodyPr/>
          <a:lstStyle/>
          <a:p>
            <a:fld id="{99F75952-2813-47D0-A9C1-CC594B7A63B7}" type="slidenum">
              <a:rPr lang="zh-TW" altLang="en-US" smtClean="0"/>
              <a:pPr/>
              <a:t>12</a:t>
            </a:fld>
            <a:endParaRPr lang="zh-TW" altLang="en-US"/>
          </a:p>
        </p:txBody>
      </p:sp>
      <p:sp>
        <p:nvSpPr>
          <p:cNvPr id="10" name="標題 1">
            <a:extLst>
              <a:ext uri="{FF2B5EF4-FFF2-40B4-BE49-F238E27FC236}">
                <a16:creationId xmlns:a16="http://schemas.microsoft.com/office/drawing/2014/main" id="{1B002A9F-231D-880B-44B4-DB89389885B3}"/>
              </a:ext>
            </a:extLst>
          </p:cNvPr>
          <p:cNvSpPr>
            <a:spLocks noGrp="1"/>
          </p:cNvSpPr>
          <p:nvPr>
            <p:ph type="title"/>
          </p:nvPr>
        </p:nvSpPr>
        <p:spPr>
          <a:xfrm>
            <a:off x="838200" y="410368"/>
            <a:ext cx="11150600" cy="1325563"/>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Use Pre-medical</a:t>
            </a:r>
            <a:r>
              <a:rPr 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Prediction performance in Clinical</a:t>
            </a:r>
            <a:r>
              <a:rPr lang="en-US" altLang="zh-TW" sz="3200" dirty="0">
                <a:latin typeface="Times New Roman" panose="02020603050405020304" pitchFamily="18" charset="0"/>
                <a:cs typeface="Times New Roman" panose="02020603050405020304" pitchFamily="18" charset="0"/>
              </a:rPr>
              <a:t/>
            </a:r>
            <a:br>
              <a:rPr lang="en-US" altLang="zh-TW" sz="3200" dirty="0">
                <a:latin typeface="Times New Roman" panose="02020603050405020304" pitchFamily="18" charset="0"/>
                <a:cs typeface="Times New Roman" panose="02020603050405020304" pitchFamily="18" charset="0"/>
              </a:rPr>
            </a:br>
            <a:r>
              <a:rPr lang="en-US" altLang="zh-TW" sz="3200" dirty="0">
                <a:latin typeface="Times New Roman" panose="02020603050405020304" pitchFamily="18" charset="0"/>
                <a:cs typeface="Times New Roman" panose="02020603050405020304" pitchFamily="18" charset="0"/>
              </a:rPr>
              <a:t>13</a:t>
            </a:r>
            <a:r>
              <a:rPr lang="en-US" altLang="zh-TW" sz="3200" dirty="0">
                <a:latin typeface="Times New Roman" panose="02020603050405020304" pitchFamily="18" charset="0"/>
                <a:cs typeface="Times New Roman" panose="02020603050405020304" pitchFamily="18" charset="0"/>
                <a:sym typeface="Wingdings" panose="05000000000000000000" pitchFamily="2" charset="2"/>
              </a:rPr>
              <a:t> of 21 subjects fits AUC&gt;0.7</a:t>
            </a:r>
            <a:r>
              <a:rPr lang="zh-TW" alt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sz="3200" dirty="0">
                <a:latin typeface="Times New Roman" panose="02020603050405020304" pitchFamily="18" charset="0"/>
                <a:cs typeface="Times New Roman" panose="02020603050405020304" pitchFamily="18" charset="0"/>
                <a:sym typeface="Wingdings" panose="05000000000000000000" pitchFamily="2" charset="2"/>
              </a:rPr>
              <a:t>with GNB model</a:t>
            </a:r>
            <a:endParaRPr lang="zh-TW" altLang="en-US" sz="3200" dirty="0">
              <a:latin typeface="Times New Roman" panose="02020603050405020304" pitchFamily="18" charset="0"/>
              <a:cs typeface="Times New Roman" panose="02020603050405020304" pitchFamily="18" charset="0"/>
            </a:endParaRPr>
          </a:p>
        </p:txBody>
      </p:sp>
      <p:cxnSp>
        <p:nvCxnSpPr>
          <p:cNvPr id="11" name="直線接點 5">
            <a:extLst>
              <a:ext uri="{FF2B5EF4-FFF2-40B4-BE49-F238E27FC236}">
                <a16:creationId xmlns:a16="http://schemas.microsoft.com/office/drawing/2014/main" id="{F9B3E1A7-5AAF-9F11-11A7-04DFDFA4F962}"/>
              </a:ext>
            </a:extLst>
          </p:cNvPr>
          <p:cNvCxnSpPr>
            <a:cxnSpLocks/>
          </p:cNvCxnSpPr>
          <p:nvPr/>
        </p:nvCxnSpPr>
        <p:spPr>
          <a:xfrm>
            <a:off x="950168" y="1038030"/>
            <a:ext cx="1040363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03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1150600" cy="1325563"/>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Use Pre-medical</a:t>
            </a:r>
            <a:r>
              <a:rPr 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Prediction performance in Clerkship</a:t>
            </a:r>
            <a:r>
              <a:rPr lang="en-US" altLang="zh-TW" sz="3200" dirty="0">
                <a:latin typeface="Times New Roman" panose="02020603050405020304" pitchFamily="18" charset="0"/>
                <a:cs typeface="Times New Roman" panose="02020603050405020304" pitchFamily="18" charset="0"/>
              </a:rPr>
              <a:t/>
            </a:r>
            <a:br>
              <a:rPr lang="en-US" altLang="zh-TW" sz="3200" dirty="0">
                <a:latin typeface="Times New Roman" panose="02020603050405020304" pitchFamily="18" charset="0"/>
                <a:cs typeface="Times New Roman" panose="02020603050405020304" pitchFamily="18" charset="0"/>
              </a:rPr>
            </a:br>
            <a:r>
              <a:rPr lang="en-US" altLang="zh-TW" sz="3200" dirty="0">
                <a:latin typeface="Times New Roman" panose="02020603050405020304" pitchFamily="18" charset="0"/>
                <a:cs typeface="Times New Roman" panose="02020603050405020304" pitchFamily="18" charset="0"/>
              </a:rPr>
              <a:t>7</a:t>
            </a:r>
            <a:r>
              <a:rPr lang="en-US" altLang="zh-TW" sz="3200" dirty="0">
                <a:latin typeface="Times New Roman" panose="02020603050405020304" pitchFamily="18" charset="0"/>
                <a:cs typeface="Times New Roman" panose="02020603050405020304" pitchFamily="18" charset="0"/>
                <a:sym typeface="Wingdings" panose="05000000000000000000" pitchFamily="2" charset="2"/>
              </a:rPr>
              <a:t> of 21 subjects fits AUC&gt;0.7 with LR model</a:t>
            </a:r>
            <a:endParaRPr lang="zh-TW" altLang="en-US" sz="32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838200" y="1825625"/>
            <a:ext cx="10515600" cy="4351338"/>
          </a:xfrm>
        </p:spPr>
        <p:txBody>
          <a:bodyPr/>
          <a:lstStyle/>
          <a:p>
            <a:pPr marL="742950" lvl="1" indent="-285750"/>
            <a:r>
              <a:rPr lang="en-US" altLang="zh-TW" dirty="0">
                <a:latin typeface="Times New Roman" panose="02020603050405020304" pitchFamily="18" charset="0"/>
                <a:cs typeface="Times New Roman" panose="02020603050405020304" pitchFamily="18" charset="0"/>
              </a:rPr>
              <a:t>Pre-medical</a:t>
            </a:r>
            <a:r>
              <a:rPr lang="zh-TW" altLang="en-US" dirty="0"/>
              <a:t>：</a:t>
            </a:r>
            <a:r>
              <a:rPr lang="zh-TW" altLang="en-US" dirty="0">
                <a:latin typeface="標楷體" panose="03000509000000000000" pitchFamily="65" charset="-120"/>
                <a:ea typeface="標楷體" panose="03000509000000000000" pitchFamily="65" charset="-120"/>
              </a:rPr>
              <a:t>醫師科學家</a:t>
            </a:r>
            <a:r>
              <a:rPr lang="en-US" altLang="zh-TW" dirty="0"/>
              <a:t>(0.865),</a:t>
            </a:r>
            <a:r>
              <a:rPr lang="zh-TW" altLang="en-US" dirty="0"/>
              <a:t> </a:t>
            </a:r>
            <a:r>
              <a:rPr lang="zh-TW" altLang="en-US" dirty="0">
                <a:latin typeface="標楷體" panose="03000509000000000000" pitchFamily="65" charset="-120"/>
                <a:ea typeface="標楷體" panose="03000509000000000000" pitchFamily="65" charset="-120"/>
              </a:rPr>
              <a:t>化學</a:t>
            </a:r>
            <a:r>
              <a:rPr lang="en-US" altLang="zh-TW" dirty="0"/>
              <a:t>(0.793),</a:t>
            </a:r>
            <a:r>
              <a:rPr lang="zh-TW" altLang="en-US" dirty="0"/>
              <a:t> </a:t>
            </a:r>
            <a:r>
              <a:rPr lang="zh-TW" altLang="en-US" dirty="0">
                <a:latin typeface="標楷體" panose="03000509000000000000" pitchFamily="65" charset="-120"/>
                <a:ea typeface="標楷體" panose="03000509000000000000" pitchFamily="65" charset="-120"/>
              </a:rPr>
              <a:t>物理</a:t>
            </a:r>
            <a:r>
              <a:rPr lang="en-US" altLang="zh-TW" dirty="0"/>
              <a:t>(0.736), </a:t>
            </a:r>
            <a:r>
              <a:rPr lang="zh-TW" altLang="en-US" dirty="0">
                <a:latin typeface="標楷體" panose="03000509000000000000" pitchFamily="65" charset="-120"/>
                <a:ea typeface="標楷體" panose="03000509000000000000" pitchFamily="65" charset="-120"/>
              </a:rPr>
              <a:t>醫學人文其他</a:t>
            </a:r>
            <a:r>
              <a:rPr lang="en-US" altLang="zh-TW" dirty="0"/>
              <a:t>(0.719), </a:t>
            </a:r>
            <a:r>
              <a:rPr lang="zh-TW" altLang="en-US" dirty="0">
                <a:latin typeface="標楷體" panose="03000509000000000000" pitchFamily="65" charset="-120"/>
                <a:ea typeface="標楷體" panose="03000509000000000000" pitchFamily="65" charset="-120"/>
              </a:rPr>
              <a:t>醫學社會雜項</a:t>
            </a:r>
            <a:r>
              <a:rPr lang="en-US" altLang="zh-TW" dirty="0"/>
              <a:t>(0.711), </a:t>
            </a:r>
            <a:r>
              <a:rPr lang="zh-TW" altLang="en-US" dirty="0">
                <a:latin typeface="標楷體" panose="03000509000000000000" pitchFamily="65" charset="-120"/>
                <a:ea typeface="標楷體" panose="03000509000000000000" pitchFamily="65" charset="-120"/>
              </a:rPr>
              <a:t>微積分</a:t>
            </a:r>
            <a:r>
              <a:rPr lang="en-US" altLang="zh-TW" dirty="0"/>
              <a:t>(0.702), </a:t>
            </a:r>
            <a:r>
              <a:rPr lang="zh-TW" altLang="en-US" dirty="0">
                <a:latin typeface="標楷體" panose="03000509000000000000" pitchFamily="65" charset="-120"/>
                <a:ea typeface="標楷體" panose="03000509000000000000" pitchFamily="65" charset="-120"/>
              </a:rPr>
              <a:t>數學</a:t>
            </a:r>
            <a:r>
              <a:rPr lang="en-US" altLang="zh-TW" dirty="0"/>
              <a:t>(0.702)</a:t>
            </a:r>
            <a:endParaRPr lang="zh-TW" altLang="en-US" dirty="0"/>
          </a:p>
          <a:p>
            <a:pPr marL="457200" lvl="1" indent="0">
              <a:buNone/>
            </a:pPr>
            <a:endParaRPr lang="en-US" altLang="zh-TW" dirty="0"/>
          </a:p>
          <a:p>
            <a:pPr marL="742950" lvl="1" indent="-285750"/>
            <a:endParaRPr lang="en-US" altLang="zh-TW" dirty="0"/>
          </a:p>
        </p:txBody>
      </p:sp>
      <p:graphicFrame>
        <p:nvGraphicFramePr>
          <p:cNvPr id="4" name="表格 3">
            <a:extLst>
              <a:ext uri="{FF2B5EF4-FFF2-40B4-BE49-F238E27FC236}">
                <a16:creationId xmlns:a16="http://schemas.microsoft.com/office/drawing/2014/main" id="{4AC2879F-E4B6-43FD-9B4B-A7605BBCA20B}"/>
              </a:ext>
            </a:extLst>
          </p:cNvPr>
          <p:cNvGraphicFramePr>
            <a:graphicFrameLocks noGrp="1"/>
          </p:cNvGraphicFramePr>
          <p:nvPr>
            <p:extLst>
              <p:ext uri="{D42A27DB-BD31-4B8C-83A1-F6EECF244321}">
                <p14:modId xmlns:p14="http://schemas.microsoft.com/office/powerpoint/2010/main" val="606787715"/>
              </p:ext>
            </p:extLst>
          </p:nvPr>
        </p:nvGraphicFramePr>
        <p:xfrm>
          <a:off x="2219325" y="3380386"/>
          <a:ext cx="7753349" cy="2513703"/>
        </p:xfrm>
        <a:graphic>
          <a:graphicData uri="http://schemas.openxmlformats.org/drawingml/2006/table">
            <a:tbl>
              <a:tblPr firstRow="1" bandRow="1">
                <a:tableStyleId>{5C22544A-7EE6-4342-B048-85BDC9FD1C3A}</a:tableStyleId>
              </a:tblPr>
              <a:tblGrid>
                <a:gridCol w="1461526">
                  <a:extLst>
                    <a:ext uri="{9D8B030D-6E8A-4147-A177-3AD203B41FA5}">
                      <a16:colId xmlns:a16="http://schemas.microsoft.com/office/drawing/2014/main" val="759830128"/>
                    </a:ext>
                  </a:extLst>
                </a:gridCol>
                <a:gridCol w="1340722">
                  <a:extLst>
                    <a:ext uri="{9D8B030D-6E8A-4147-A177-3AD203B41FA5}">
                      <a16:colId xmlns:a16="http://schemas.microsoft.com/office/drawing/2014/main" val="171810136"/>
                    </a:ext>
                  </a:extLst>
                </a:gridCol>
                <a:gridCol w="1304427">
                  <a:extLst>
                    <a:ext uri="{9D8B030D-6E8A-4147-A177-3AD203B41FA5}">
                      <a16:colId xmlns:a16="http://schemas.microsoft.com/office/drawing/2014/main" val="2701518864"/>
                    </a:ext>
                  </a:extLst>
                </a:gridCol>
                <a:gridCol w="1215558">
                  <a:extLst>
                    <a:ext uri="{9D8B030D-6E8A-4147-A177-3AD203B41FA5}">
                      <a16:colId xmlns:a16="http://schemas.microsoft.com/office/drawing/2014/main" val="4004860910"/>
                    </a:ext>
                  </a:extLst>
                </a:gridCol>
                <a:gridCol w="1215558">
                  <a:extLst>
                    <a:ext uri="{9D8B030D-6E8A-4147-A177-3AD203B41FA5}">
                      <a16:colId xmlns:a16="http://schemas.microsoft.com/office/drawing/2014/main" val="4237588274"/>
                    </a:ext>
                  </a:extLst>
                </a:gridCol>
                <a:gridCol w="1215558">
                  <a:extLst>
                    <a:ext uri="{9D8B030D-6E8A-4147-A177-3AD203B41FA5}">
                      <a16:colId xmlns:a16="http://schemas.microsoft.com/office/drawing/2014/main" val="3701367193"/>
                    </a:ext>
                  </a:extLst>
                </a:gridCol>
              </a:tblGrid>
              <a:tr h="335224">
                <a:tc>
                  <a:txBody>
                    <a:bodyPr/>
                    <a:lstStyle/>
                    <a:p>
                      <a:pPr algn="ctr"/>
                      <a:r>
                        <a:rPr lang="en-US" altLang="zh-TW" sz="1800" b="1" dirty="0">
                          <a:solidFill>
                            <a:schemeClr val="tx1"/>
                          </a:solidFill>
                          <a:latin typeface="+mn-lt"/>
                          <a:cs typeface="Times New Roman" panose="02020603050405020304" pitchFamily="18" charset="0"/>
                        </a:rPr>
                        <a:t>Method</a:t>
                      </a:r>
                      <a:endParaRPr lang="zh-TW" altLang="en-US" sz="1800" b="1" dirty="0">
                        <a:solidFill>
                          <a:schemeClr val="tx1"/>
                        </a:solidFill>
                        <a:latin typeface="+mn-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Accuracy</a:t>
                      </a:r>
                      <a:endParaRPr lang="zh-TW" altLang="en-US" sz="18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Precision</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Recall</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F1-score</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AUC</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SVC</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0.747</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0.739</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0.746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0.726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0.803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6849">
                <a:tc>
                  <a:txBody>
                    <a:bodyPr/>
                    <a:lstStyle/>
                    <a:p>
                      <a:pPr algn="ctr">
                        <a:spcAft>
                          <a:spcPts val="0"/>
                        </a:spcAft>
                      </a:pPr>
                      <a:r>
                        <a:rPr lang="en-US" altLang="zh-TW" sz="1800" b="0" dirty="0">
                          <a:solidFill>
                            <a:schemeClr val="tx1"/>
                          </a:solidFill>
                          <a:effectLst/>
                          <a:latin typeface="+mn-lt"/>
                          <a:ea typeface="+mn-ea"/>
                          <a:cs typeface="Times New Roman" panose="02020603050405020304" pitchFamily="18" charset="0"/>
                        </a:rPr>
                        <a:t>GNB</a:t>
                      </a:r>
                      <a:endParaRPr lang="zh-TW" sz="18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0.765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0.774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0.735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0.838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6849">
                <a:tc>
                  <a:txBody>
                    <a:bodyPr/>
                    <a:lstStyle/>
                    <a:p>
                      <a:pPr algn="ctr">
                        <a:spcAft>
                          <a:spcPts val="0"/>
                        </a:spcAft>
                      </a:pPr>
                      <a:r>
                        <a:rPr lang="en-US" sz="1800" b="0" dirty="0">
                          <a:solidFill>
                            <a:srgbClr val="FF0000"/>
                          </a:solidFill>
                          <a:effectLst/>
                          <a:latin typeface="+mn-lt"/>
                          <a:cs typeface="Times New Roman" panose="02020603050405020304" pitchFamily="18" charset="0"/>
                        </a:rPr>
                        <a:t>LR</a:t>
                      </a:r>
                      <a:endParaRPr lang="zh-TW" sz="1800" b="0" dirty="0">
                        <a:solidFill>
                          <a:srgbClr val="FF0000"/>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FF0000"/>
                          </a:solidFill>
                          <a:effectLst/>
                          <a:latin typeface="+mn-lt"/>
                          <a:ea typeface="新細明體" panose="02020500000000000000" pitchFamily="18" charset="-120"/>
                        </a:rPr>
                        <a:t>0.785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0.784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0.764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RF</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0.765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0.764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0.755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0.741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NN</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0.392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0.244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0.496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0.283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0.496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DT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0.705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6849">
                <a:tc>
                  <a:txBody>
                    <a:bodyPr/>
                    <a:lstStyle/>
                    <a:p>
                      <a:pPr algn="ctr">
                        <a:spcAft>
                          <a:spcPts val="0"/>
                        </a:spcAft>
                      </a:pPr>
                      <a:r>
                        <a:rPr lang="en-US" sz="1800" dirty="0" err="1">
                          <a:solidFill>
                            <a:schemeClr val="tx1"/>
                          </a:solidFill>
                          <a:effectLst/>
                          <a:latin typeface="+mn-lt"/>
                          <a:cs typeface="Times New Roman" panose="02020603050405020304" pitchFamily="18" charset="0"/>
                        </a:rPr>
                        <a:t>XGBoost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0.773</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0.778</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0.772</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0.753</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0.815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sp>
        <p:nvSpPr>
          <p:cNvPr id="5" name="投影片編號版面配置區 4"/>
          <p:cNvSpPr>
            <a:spLocks noGrp="1"/>
          </p:cNvSpPr>
          <p:nvPr>
            <p:ph type="sldNum" sz="quarter" idx="12"/>
          </p:nvPr>
        </p:nvSpPr>
        <p:spPr/>
        <p:txBody>
          <a:bodyPr/>
          <a:lstStyle/>
          <a:p>
            <a:fld id="{99F75952-2813-47D0-A9C1-CC594B7A63B7}" type="slidenum">
              <a:rPr lang="zh-TW" altLang="en-US" smtClean="0"/>
              <a:pPr/>
              <a:t>13</a:t>
            </a:fld>
            <a:endParaRPr lang="zh-TW" altLang="en-US"/>
          </a:p>
        </p:txBody>
      </p:sp>
      <p:cxnSp>
        <p:nvCxnSpPr>
          <p:cNvPr id="6" name="直線接點 5">
            <a:extLst>
              <a:ext uri="{FF2B5EF4-FFF2-40B4-BE49-F238E27FC236}">
                <a16:creationId xmlns:a16="http://schemas.microsoft.com/office/drawing/2014/main" id="{2D63377D-C723-68AD-6E6C-64AE6AA00ED7}"/>
              </a:ext>
            </a:extLst>
          </p:cNvPr>
          <p:cNvCxnSpPr>
            <a:cxnSpLocks/>
          </p:cNvCxnSpPr>
          <p:nvPr/>
        </p:nvCxnSpPr>
        <p:spPr>
          <a:xfrm>
            <a:off x="950168" y="1038030"/>
            <a:ext cx="1063223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65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825625"/>
            <a:ext cx="10515600" cy="4351338"/>
          </a:xfrm>
        </p:spPr>
        <p:txBody>
          <a:bodyPr/>
          <a:lstStyle/>
          <a:p>
            <a:pPr marL="742950" lvl="1" indent="-285750"/>
            <a:r>
              <a:rPr lang="en-US" altLang="zh-TW" dirty="0">
                <a:latin typeface="Times New Roman" panose="02020603050405020304" pitchFamily="18" charset="0"/>
                <a:cs typeface="Times New Roman" panose="02020603050405020304" pitchFamily="18" charset="0"/>
              </a:rPr>
              <a:t>Pre-medical</a:t>
            </a:r>
            <a:r>
              <a:rPr lang="zh-TW" altLang="en-US"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rPr>
              <a:t>醫學人文其他</a:t>
            </a:r>
            <a:r>
              <a:rPr lang="en-US" altLang="zh-TW" dirty="0"/>
              <a:t>(0.754),</a:t>
            </a:r>
            <a:r>
              <a:rPr lang="zh-TW" altLang="en-US" dirty="0"/>
              <a:t> </a:t>
            </a:r>
            <a:r>
              <a:rPr lang="zh-TW" altLang="en-US" dirty="0">
                <a:latin typeface="標楷體" panose="03000509000000000000" pitchFamily="65" charset="-120"/>
                <a:ea typeface="標楷體" panose="03000509000000000000" pitchFamily="65" charset="-120"/>
              </a:rPr>
              <a:t>醫師科學家</a:t>
            </a:r>
            <a:r>
              <a:rPr lang="en-US" altLang="zh-TW" dirty="0"/>
              <a:t>(0.749)</a:t>
            </a:r>
          </a:p>
          <a:p>
            <a:pPr marL="742950" lvl="1" indent="-285750"/>
            <a:endParaRPr lang="en-US" altLang="zh-TW" dirty="0"/>
          </a:p>
          <a:p>
            <a:pPr marL="742950" lvl="1" indent="-285750"/>
            <a:endParaRPr lang="en-US" altLang="zh-TW" dirty="0"/>
          </a:p>
        </p:txBody>
      </p:sp>
      <p:graphicFrame>
        <p:nvGraphicFramePr>
          <p:cNvPr id="4" name="表格 3">
            <a:extLst>
              <a:ext uri="{FF2B5EF4-FFF2-40B4-BE49-F238E27FC236}">
                <a16:creationId xmlns:a16="http://schemas.microsoft.com/office/drawing/2014/main" id="{4AC2879F-E4B6-43FD-9B4B-A7605BBCA20B}"/>
              </a:ext>
            </a:extLst>
          </p:cNvPr>
          <p:cNvGraphicFramePr>
            <a:graphicFrameLocks noGrp="1"/>
          </p:cNvGraphicFramePr>
          <p:nvPr>
            <p:extLst>
              <p:ext uri="{D42A27DB-BD31-4B8C-83A1-F6EECF244321}">
                <p14:modId xmlns:p14="http://schemas.microsoft.com/office/powerpoint/2010/main" val="4255614156"/>
              </p:ext>
            </p:extLst>
          </p:nvPr>
        </p:nvGraphicFramePr>
        <p:xfrm>
          <a:off x="2219325" y="3012086"/>
          <a:ext cx="7753349" cy="2513703"/>
        </p:xfrm>
        <a:graphic>
          <a:graphicData uri="http://schemas.openxmlformats.org/drawingml/2006/table">
            <a:tbl>
              <a:tblPr firstRow="1" bandRow="1">
                <a:tableStyleId>{5C22544A-7EE6-4342-B048-85BDC9FD1C3A}</a:tableStyleId>
              </a:tblPr>
              <a:tblGrid>
                <a:gridCol w="1461526">
                  <a:extLst>
                    <a:ext uri="{9D8B030D-6E8A-4147-A177-3AD203B41FA5}">
                      <a16:colId xmlns:a16="http://schemas.microsoft.com/office/drawing/2014/main" val="759830128"/>
                    </a:ext>
                  </a:extLst>
                </a:gridCol>
                <a:gridCol w="1340722">
                  <a:extLst>
                    <a:ext uri="{9D8B030D-6E8A-4147-A177-3AD203B41FA5}">
                      <a16:colId xmlns:a16="http://schemas.microsoft.com/office/drawing/2014/main" val="171810136"/>
                    </a:ext>
                  </a:extLst>
                </a:gridCol>
                <a:gridCol w="1304427">
                  <a:extLst>
                    <a:ext uri="{9D8B030D-6E8A-4147-A177-3AD203B41FA5}">
                      <a16:colId xmlns:a16="http://schemas.microsoft.com/office/drawing/2014/main" val="2701518864"/>
                    </a:ext>
                  </a:extLst>
                </a:gridCol>
                <a:gridCol w="1215558">
                  <a:extLst>
                    <a:ext uri="{9D8B030D-6E8A-4147-A177-3AD203B41FA5}">
                      <a16:colId xmlns:a16="http://schemas.microsoft.com/office/drawing/2014/main" val="4004860910"/>
                    </a:ext>
                  </a:extLst>
                </a:gridCol>
                <a:gridCol w="1215558">
                  <a:extLst>
                    <a:ext uri="{9D8B030D-6E8A-4147-A177-3AD203B41FA5}">
                      <a16:colId xmlns:a16="http://schemas.microsoft.com/office/drawing/2014/main" val="4237588274"/>
                    </a:ext>
                  </a:extLst>
                </a:gridCol>
                <a:gridCol w="1215558">
                  <a:extLst>
                    <a:ext uri="{9D8B030D-6E8A-4147-A177-3AD203B41FA5}">
                      <a16:colId xmlns:a16="http://schemas.microsoft.com/office/drawing/2014/main" val="3701367193"/>
                    </a:ext>
                  </a:extLst>
                </a:gridCol>
              </a:tblGrid>
              <a:tr h="335224">
                <a:tc>
                  <a:txBody>
                    <a:bodyPr/>
                    <a:lstStyle/>
                    <a:p>
                      <a:pPr algn="ctr"/>
                      <a:r>
                        <a:rPr lang="en-US" altLang="zh-TW" sz="1800" b="1" dirty="0">
                          <a:solidFill>
                            <a:schemeClr val="tx1"/>
                          </a:solidFill>
                          <a:latin typeface="+mj-lt"/>
                          <a:cs typeface="Times New Roman" panose="02020603050405020304" pitchFamily="18" charset="0"/>
                        </a:rPr>
                        <a:t>Method</a:t>
                      </a:r>
                      <a:endParaRPr lang="zh-TW" altLang="en-US" sz="1800" b="1" dirty="0">
                        <a:solidFill>
                          <a:schemeClr val="tx1"/>
                        </a:solidFill>
                        <a:latin typeface="+mj-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j-lt"/>
                          <a:cs typeface="Times New Roman" panose="02020603050405020304" pitchFamily="18" charset="0"/>
                        </a:rPr>
                        <a:t>Accuracy</a:t>
                      </a:r>
                      <a:endParaRPr lang="zh-TW" altLang="en-US" sz="1800" b="1"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j-lt"/>
                          <a:cs typeface="Times New Roman" panose="02020603050405020304" pitchFamily="18" charset="0"/>
                        </a:rPr>
                        <a:t>Precision</a:t>
                      </a:r>
                      <a:endParaRPr lang="zh-TW" altLang="en-US" sz="1800" b="1" dirty="0">
                        <a:solidFill>
                          <a:schemeClr val="tx1"/>
                        </a:solidFill>
                        <a:latin typeface="+mj-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j-lt"/>
                          <a:cs typeface="Times New Roman" panose="02020603050405020304" pitchFamily="18" charset="0"/>
                        </a:rPr>
                        <a:t>Recall</a:t>
                      </a:r>
                      <a:endParaRPr lang="zh-TW" altLang="en-US" sz="1800" b="1" dirty="0">
                        <a:solidFill>
                          <a:schemeClr val="tx1"/>
                        </a:solidFill>
                        <a:latin typeface="+mj-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j-lt"/>
                          <a:cs typeface="Times New Roman" panose="02020603050405020304" pitchFamily="18" charset="0"/>
                        </a:rPr>
                        <a:t>F1-score</a:t>
                      </a:r>
                      <a:endParaRPr lang="zh-TW" altLang="en-US" sz="1800" b="1" dirty="0">
                        <a:solidFill>
                          <a:schemeClr val="tx1"/>
                        </a:solidFill>
                        <a:latin typeface="+mj-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j-lt"/>
                          <a:cs typeface="Times New Roman" panose="02020603050405020304" pitchFamily="18" charset="0"/>
                        </a:rPr>
                        <a:t>AUC</a:t>
                      </a:r>
                      <a:endParaRPr lang="zh-TW" altLang="en-US" sz="1800" b="1" dirty="0">
                        <a:solidFill>
                          <a:schemeClr val="tx1"/>
                        </a:solidFill>
                        <a:latin typeface="+mj-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6849">
                <a:tc>
                  <a:txBody>
                    <a:bodyPr/>
                    <a:lstStyle/>
                    <a:p>
                      <a:pPr algn="ctr">
                        <a:spcAft>
                          <a:spcPts val="0"/>
                        </a:spcAft>
                      </a:pPr>
                      <a:r>
                        <a:rPr lang="en-US" altLang="zh-TW" sz="1800" dirty="0">
                          <a:solidFill>
                            <a:schemeClr val="tx1"/>
                          </a:solidFill>
                          <a:effectLst/>
                          <a:latin typeface="+mj-lt"/>
                          <a:ea typeface="+mn-ea"/>
                          <a:cs typeface="Times New Roman" panose="02020603050405020304" pitchFamily="18" charset="0"/>
                        </a:rPr>
                        <a:t>SVC</a:t>
                      </a:r>
                      <a:endParaRPr lang="zh-TW" sz="1800" dirty="0">
                        <a:solidFill>
                          <a:schemeClr val="tx1"/>
                        </a:solidFill>
                        <a:effectLst/>
                        <a:latin typeface="+mj-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0.643</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0.666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0.682</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0.631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0.756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6849">
                <a:tc>
                  <a:txBody>
                    <a:bodyPr/>
                    <a:lstStyle/>
                    <a:p>
                      <a:pPr algn="ctr">
                        <a:spcAft>
                          <a:spcPts val="0"/>
                        </a:spcAft>
                      </a:pPr>
                      <a:r>
                        <a:rPr lang="en-US" altLang="zh-TW" sz="1800" b="0" dirty="0">
                          <a:solidFill>
                            <a:schemeClr val="tx1"/>
                          </a:solidFill>
                          <a:effectLst/>
                          <a:latin typeface="+mj-lt"/>
                          <a:ea typeface="+mn-ea"/>
                          <a:cs typeface="Times New Roman" panose="02020603050405020304" pitchFamily="18" charset="0"/>
                        </a:rPr>
                        <a:t>GNB</a:t>
                      </a:r>
                      <a:endParaRPr lang="zh-TW" sz="1800" b="0" dirty="0">
                        <a:solidFill>
                          <a:schemeClr val="tx1"/>
                        </a:solidFill>
                        <a:effectLst/>
                        <a:latin typeface="+mj-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0.646</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0.677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6849">
                <a:tc>
                  <a:txBody>
                    <a:bodyPr/>
                    <a:lstStyle/>
                    <a:p>
                      <a:pPr algn="ctr">
                        <a:spcAft>
                          <a:spcPts val="0"/>
                        </a:spcAft>
                      </a:pPr>
                      <a:r>
                        <a:rPr lang="en-US" sz="1800" b="0" dirty="0">
                          <a:solidFill>
                            <a:srgbClr val="FF0000"/>
                          </a:solidFill>
                          <a:effectLst/>
                          <a:latin typeface="+mj-lt"/>
                          <a:cs typeface="Times New Roman" panose="02020603050405020304" pitchFamily="18" charset="0"/>
                        </a:rPr>
                        <a:t>LR</a:t>
                      </a:r>
                      <a:endParaRPr lang="zh-TW" sz="1800" b="0" dirty="0">
                        <a:solidFill>
                          <a:srgbClr val="FF0000"/>
                        </a:solidFill>
                        <a:effectLst/>
                        <a:latin typeface="+mj-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FF0000"/>
                          </a:solidFill>
                          <a:effectLst/>
                          <a:latin typeface="+mn-lt"/>
                          <a:ea typeface="新細明體" panose="02020500000000000000" pitchFamily="18" charset="-120"/>
                        </a:rPr>
                        <a:t>0.655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0.664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0.686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6849">
                <a:tc>
                  <a:txBody>
                    <a:bodyPr/>
                    <a:lstStyle/>
                    <a:p>
                      <a:pPr algn="ctr">
                        <a:spcAft>
                          <a:spcPts val="0"/>
                        </a:spcAft>
                      </a:pPr>
                      <a:r>
                        <a:rPr lang="en-US" altLang="zh-TW" sz="1800" dirty="0">
                          <a:solidFill>
                            <a:schemeClr val="tx1"/>
                          </a:solidFill>
                          <a:effectLst/>
                          <a:latin typeface="+mj-lt"/>
                          <a:ea typeface="+mn-ea"/>
                          <a:cs typeface="Times New Roman" panose="02020603050405020304" pitchFamily="18" charset="0"/>
                        </a:rPr>
                        <a:t>RF</a:t>
                      </a:r>
                      <a:endParaRPr lang="zh-TW" sz="1800" dirty="0">
                        <a:solidFill>
                          <a:schemeClr val="tx1"/>
                        </a:solidFill>
                        <a:effectLst/>
                        <a:latin typeface="+mj-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0.645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6849">
                <a:tc>
                  <a:txBody>
                    <a:bodyPr/>
                    <a:lstStyle/>
                    <a:p>
                      <a:pPr algn="ctr">
                        <a:spcAft>
                          <a:spcPts val="0"/>
                        </a:spcAft>
                      </a:pPr>
                      <a:r>
                        <a:rPr lang="en-US" altLang="zh-TW" sz="1800" dirty="0">
                          <a:solidFill>
                            <a:schemeClr val="tx1"/>
                          </a:solidFill>
                          <a:effectLst/>
                          <a:latin typeface="+mj-lt"/>
                          <a:ea typeface="+mn-ea"/>
                          <a:cs typeface="Times New Roman" panose="02020603050405020304" pitchFamily="18" charset="0"/>
                        </a:rPr>
                        <a:t>NN</a:t>
                      </a:r>
                      <a:endParaRPr lang="zh-TW" sz="1800" dirty="0">
                        <a:solidFill>
                          <a:schemeClr val="tx1"/>
                        </a:solidFill>
                        <a:effectLst/>
                        <a:latin typeface="+mj-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0.347</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0.173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0.253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6849">
                <a:tc>
                  <a:txBody>
                    <a:bodyPr/>
                    <a:lstStyle/>
                    <a:p>
                      <a:pPr algn="ctr">
                        <a:spcAft>
                          <a:spcPts val="0"/>
                        </a:spcAft>
                      </a:pPr>
                      <a:r>
                        <a:rPr lang="en-US" altLang="zh-TW" sz="1800" dirty="0">
                          <a:solidFill>
                            <a:schemeClr val="tx1"/>
                          </a:solidFill>
                          <a:effectLst/>
                          <a:latin typeface="+mj-lt"/>
                          <a:ea typeface="+mn-ea"/>
                          <a:cs typeface="Times New Roman" panose="02020603050405020304" pitchFamily="18" charset="0"/>
                        </a:rPr>
                        <a:t>DT</a:t>
                      </a:r>
                      <a:endParaRPr lang="zh-TW" sz="1800" dirty="0">
                        <a:solidFill>
                          <a:schemeClr val="tx1"/>
                        </a:solidFill>
                        <a:effectLst/>
                        <a:latin typeface="+mj-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0.607</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6849">
                <a:tc>
                  <a:txBody>
                    <a:bodyPr/>
                    <a:lstStyle/>
                    <a:p>
                      <a:pPr algn="ctr">
                        <a:spcAft>
                          <a:spcPts val="0"/>
                        </a:spcAft>
                      </a:pPr>
                      <a:r>
                        <a:rPr lang="en-US" sz="1800" dirty="0" err="1">
                          <a:solidFill>
                            <a:schemeClr val="tx1"/>
                          </a:solidFill>
                          <a:effectLst/>
                          <a:latin typeface="+mj-lt"/>
                          <a:cs typeface="Times New Roman" panose="02020603050405020304" pitchFamily="18" charset="0"/>
                        </a:rPr>
                        <a:t>XGBoost</a:t>
                      </a:r>
                      <a:endParaRPr lang="zh-TW" sz="1800" dirty="0">
                        <a:solidFill>
                          <a:schemeClr val="tx1"/>
                        </a:solidFill>
                        <a:effectLst/>
                        <a:latin typeface="+mj-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0.643</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0.638</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0.658</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0.626</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0.724</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sp>
        <p:nvSpPr>
          <p:cNvPr id="5" name="投影片編號版面配置區 4"/>
          <p:cNvSpPr>
            <a:spLocks noGrp="1"/>
          </p:cNvSpPr>
          <p:nvPr>
            <p:ph type="sldNum" sz="quarter" idx="12"/>
          </p:nvPr>
        </p:nvSpPr>
        <p:spPr/>
        <p:txBody>
          <a:bodyPr/>
          <a:lstStyle/>
          <a:p>
            <a:fld id="{99F75952-2813-47D0-A9C1-CC594B7A63B7}" type="slidenum">
              <a:rPr lang="zh-TW" altLang="en-US" smtClean="0"/>
              <a:pPr/>
              <a:t>14</a:t>
            </a:fld>
            <a:endParaRPr lang="zh-TW" altLang="en-US"/>
          </a:p>
        </p:txBody>
      </p:sp>
      <p:sp>
        <p:nvSpPr>
          <p:cNvPr id="8" name="標題 1">
            <a:extLst>
              <a:ext uri="{FF2B5EF4-FFF2-40B4-BE49-F238E27FC236}">
                <a16:creationId xmlns:a16="http://schemas.microsoft.com/office/drawing/2014/main" id="{30C39358-C0BD-105D-5877-6992B00FDE7D}"/>
              </a:ext>
            </a:extLst>
          </p:cNvPr>
          <p:cNvSpPr>
            <a:spLocks noGrp="1"/>
          </p:cNvSpPr>
          <p:nvPr>
            <p:ph type="title"/>
          </p:nvPr>
        </p:nvSpPr>
        <p:spPr>
          <a:xfrm>
            <a:off x="838200" y="365125"/>
            <a:ext cx="11144534" cy="1325563"/>
          </a:xfrm>
        </p:spPr>
        <p:txBody>
          <a:bodyPr>
            <a:normAutofit/>
          </a:bodyPr>
          <a:lstStyle/>
          <a:p>
            <a:r>
              <a:rPr lang="en-US" altLang="zh-TW" sz="3800" dirty="0">
                <a:latin typeface="Times New Roman" panose="02020603050405020304" pitchFamily="18" charset="0"/>
                <a:cs typeface="Times New Roman" panose="02020603050405020304" pitchFamily="18" charset="0"/>
              </a:rPr>
              <a:t>Use Pre-medical</a:t>
            </a:r>
            <a:r>
              <a:rPr lang="en-US" sz="3800" dirty="0">
                <a:latin typeface="Times New Roman" panose="02020603050405020304" pitchFamily="18" charset="0"/>
                <a:cs typeface="Times New Roman" panose="02020603050405020304" pitchFamily="18" charset="0"/>
              </a:rPr>
              <a:t> </a:t>
            </a:r>
            <a:r>
              <a:rPr lang="en-US" altLang="zh-TW" sz="3800" dirty="0">
                <a:latin typeface="Times New Roman" panose="02020603050405020304" pitchFamily="18" charset="0"/>
                <a:cs typeface="Times New Roman" panose="02020603050405020304" pitchFamily="18" charset="0"/>
              </a:rPr>
              <a:t>Prediction performance in Intern</a:t>
            </a:r>
            <a:r>
              <a:rPr lang="en-US" sz="3800" dirty="0">
                <a:latin typeface="Times New Roman" panose="02020603050405020304" pitchFamily="18" charset="0"/>
                <a:cs typeface="Times New Roman" panose="02020603050405020304" pitchFamily="18" charset="0"/>
              </a:rPr>
              <a:t>ship</a:t>
            </a:r>
            <a:r>
              <a:rPr lang="en-US" altLang="zh-TW" sz="3800" dirty="0">
                <a:latin typeface="Times New Roman" panose="02020603050405020304" pitchFamily="18" charset="0"/>
                <a:cs typeface="Times New Roman" panose="02020603050405020304" pitchFamily="18" charset="0"/>
              </a:rPr>
              <a:t/>
            </a:r>
            <a:br>
              <a:rPr lang="en-US" altLang="zh-TW" sz="3800" dirty="0">
                <a:latin typeface="Times New Roman" panose="02020603050405020304" pitchFamily="18" charset="0"/>
                <a:cs typeface="Times New Roman" panose="02020603050405020304" pitchFamily="18" charset="0"/>
              </a:rPr>
            </a:br>
            <a:r>
              <a:rPr lang="en-US" altLang="zh-TW" sz="3800" dirty="0">
                <a:latin typeface="Times New Roman" panose="02020603050405020304" pitchFamily="18" charset="0"/>
                <a:cs typeface="Times New Roman" panose="02020603050405020304" pitchFamily="18" charset="0"/>
              </a:rPr>
              <a:t>2</a:t>
            </a:r>
            <a:r>
              <a:rPr lang="en-US" altLang="zh-TW" sz="3800" dirty="0">
                <a:latin typeface="Times New Roman" panose="02020603050405020304" pitchFamily="18" charset="0"/>
                <a:cs typeface="Times New Roman" panose="02020603050405020304" pitchFamily="18" charset="0"/>
                <a:sym typeface="Wingdings" panose="05000000000000000000" pitchFamily="2" charset="2"/>
              </a:rPr>
              <a:t> of 21 subjects fits AUC&gt;0.7 with LR model</a:t>
            </a:r>
            <a:endParaRPr lang="zh-TW" altLang="en-US" sz="3800" dirty="0">
              <a:latin typeface="Times New Roman" panose="02020603050405020304" pitchFamily="18" charset="0"/>
              <a:cs typeface="Times New Roman" panose="02020603050405020304" pitchFamily="18" charset="0"/>
            </a:endParaRPr>
          </a:p>
        </p:txBody>
      </p:sp>
      <p:cxnSp>
        <p:nvCxnSpPr>
          <p:cNvPr id="9" name="直線接點 5">
            <a:extLst>
              <a:ext uri="{FF2B5EF4-FFF2-40B4-BE49-F238E27FC236}">
                <a16:creationId xmlns:a16="http://schemas.microsoft.com/office/drawing/2014/main" id="{BDC1857A-DFA3-5DF6-FAD2-99BE7F4B4D8D}"/>
              </a:ext>
            </a:extLst>
          </p:cNvPr>
          <p:cNvCxnSpPr>
            <a:cxnSpLocks/>
          </p:cNvCxnSpPr>
          <p:nvPr/>
        </p:nvCxnSpPr>
        <p:spPr>
          <a:xfrm>
            <a:off x="950168" y="1038030"/>
            <a:ext cx="1081003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1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1144534" cy="1325563"/>
          </a:xfrm>
        </p:spPr>
        <p:txBody>
          <a:bodyPr>
            <a:normAutofit/>
          </a:bodyPr>
          <a:lstStyle/>
          <a:p>
            <a:r>
              <a:rPr lang="en-US" altLang="zh-TW" sz="3900" dirty="0">
                <a:latin typeface="Times New Roman" panose="02020603050405020304" pitchFamily="18" charset="0"/>
                <a:cs typeface="Times New Roman" panose="02020603050405020304" pitchFamily="18" charset="0"/>
              </a:rPr>
              <a:t>Use </a:t>
            </a:r>
            <a:r>
              <a:rPr lang="en-US" sz="3900" dirty="0">
                <a:latin typeface="Times New Roman" panose="02020603050405020304" pitchFamily="18" charset="0"/>
                <a:cs typeface="Times New Roman" panose="02020603050405020304" pitchFamily="18" charset="0"/>
              </a:rPr>
              <a:t>Clinical </a:t>
            </a:r>
            <a:r>
              <a:rPr lang="en-US" altLang="zh-TW" sz="3900" dirty="0">
                <a:latin typeface="Times New Roman" panose="02020603050405020304" pitchFamily="18" charset="0"/>
                <a:cs typeface="Times New Roman" panose="02020603050405020304" pitchFamily="18" charset="0"/>
              </a:rPr>
              <a:t>Prediction performance in </a:t>
            </a:r>
            <a:r>
              <a:rPr lang="en-US" sz="3900" dirty="0">
                <a:latin typeface="Times New Roman" panose="02020603050405020304" pitchFamily="18" charset="0"/>
                <a:cs typeface="Times New Roman" panose="02020603050405020304" pitchFamily="18" charset="0"/>
              </a:rPr>
              <a:t>Clerkship</a:t>
            </a:r>
            <a:r>
              <a:rPr lang="en-US" altLang="zh-TW" sz="3900" dirty="0">
                <a:latin typeface="Times New Roman" panose="02020603050405020304" pitchFamily="18" charset="0"/>
                <a:cs typeface="Times New Roman" panose="02020603050405020304" pitchFamily="18" charset="0"/>
              </a:rPr>
              <a:t/>
            </a:r>
            <a:br>
              <a:rPr lang="en-US" altLang="zh-TW" sz="3900" dirty="0">
                <a:latin typeface="Times New Roman" panose="02020603050405020304" pitchFamily="18" charset="0"/>
                <a:cs typeface="Times New Roman" panose="02020603050405020304" pitchFamily="18" charset="0"/>
              </a:rPr>
            </a:br>
            <a:r>
              <a:rPr lang="en-US" altLang="zh-TW" sz="3900" dirty="0">
                <a:latin typeface="Times New Roman" panose="02020603050405020304" pitchFamily="18" charset="0"/>
                <a:cs typeface="Times New Roman" panose="02020603050405020304" pitchFamily="18" charset="0"/>
              </a:rPr>
              <a:t>10</a:t>
            </a:r>
            <a:r>
              <a:rPr lang="en-US" altLang="zh-TW" sz="3900" dirty="0">
                <a:latin typeface="Times New Roman" panose="02020603050405020304" pitchFamily="18" charset="0"/>
                <a:cs typeface="Times New Roman" panose="02020603050405020304" pitchFamily="18" charset="0"/>
                <a:sym typeface="Wingdings" panose="05000000000000000000" pitchFamily="2" charset="2"/>
              </a:rPr>
              <a:t> of 10 subjects fits AUC&gt;0.7 with SVC model</a:t>
            </a:r>
            <a:endParaRPr lang="zh-TW" altLang="en-US" sz="39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838200" y="1825625"/>
            <a:ext cx="10515600" cy="4351338"/>
          </a:xfrm>
        </p:spPr>
        <p:txBody>
          <a:bodyPr/>
          <a:lstStyle/>
          <a:p>
            <a:pPr marL="742950" lvl="1" indent="-285750"/>
            <a:r>
              <a:rPr lang="en-US" dirty="0">
                <a:latin typeface="Times New Roman" panose="02020603050405020304" pitchFamily="18" charset="0"/>
                <a:cs typeface="Times New Roman" panose="02020603050405020304" pitchFamily="18" charset="0"/>
              </a:rPr>
              <a:t>Clinical</a:t>
            </a:r>
            <a:r>
              <a:rPr lang="zh-TW" altLang="en-US"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藥理學</a:t>
            </a:r>
            <a:r>
              <a:rPr lang="en-US" altLang="zh-TW" dirty="0"/>
              <a:t>(0.922), </a:t>
            </a:r>
            <a:r>
              <a:rPr lang="zh-TW" altLang="en-US" dirty="0">
                <a:latin typeface="標楷體" panose="03000509000000000000" pitchFamily="65" charset="-120"/>
                <a:ea typeface="標楷體" panose="03000509000000000000" pitchFamily="65" charset="-120"/>
              </a:rPr>
              <a:t>微生物學及免疫學</a:t>
            </a:r>
            <a:r>
              <a:rPr lang="en-US" altLang="zh-TW" dirty="0"/>
              <a:t>(0.915), </a:t>
            </a:r>
            <a:r>
              <a:rPr lang="zh-TW" altLang="en-US" dirty="0">
                <a:latin typeface="標楷體" panose="03000509000000000000" pitchFamily="65" charset="-120"/>
                <a:ea typeface="標楷體" panose="03000509000000000000" pitchFamily="65" charset="-120"/>
              </a:rPr>
              <a:t>組織學血液學</a:t>
            </a:r>
            <a:r>
              <a:rPr lang="en-US" altLang="zh-TW" dirty="0"/>
              <a:t>(0.904), </a:t>
            </a:r>
            <a:r>
              <a:rPr lang="zh-TW" altLang="en-US" dirty="0">
                <a:latin typeface="標楷體" panose="03000509000000000000" pitchFamily="65" charset="-120"/>
                <a:ea typeface="標楷體" panose="03000509000000000000" pitchFamily="65" charset="-120"/>
              </a:rPr>
              <a:t>病理學</a:t>
            </a:r>
            <a:r>
              <a:rPr lang="en-US" altLang="zh-TW" dirty="0"/>
              <a:t>(0.891), </a:t>
            </a:r>
            <a:r>
              <a:rPr lang="zh-TW" altLang="en-US" dirty="0">
                <a:latin typeface="標楷體" panose="03000509000000000000" pitchFamily="65" charset="-120"/>
                <a:ea typeface="標楷體" panose="03000509000000000000" pitchFamily="65" charset="-120"/>
              </a:rPr>
              <a:t>胚胎學</a:t>
            </a:r>
            <a:r>
              <a:rPr lang="en-US" altLang="zh-TW" dirty="0"/>
              <a:t>(0.88), </a:t>
            </a:r>
            <a:r>
              <a:rPr lang="zh-TW" altLang="en-US" dirty="0">
                <a:latin typeface="標楷體" panose="03000509000000000000" pitchFamily="65" charset="-120"/>
                <a:ea typeface="標楷體" panose="03000509000000000000" pitchFamily="65" charset="-120"/>
              </a:rPr>
              <a:t>生理學</a:t>
            </a:r>
            <a:r>
              <a:rPr lang="en-US" altLang="zh-TW" dirty="0"/>
              <a:t>(0.876), </a:t>
            </a:r>
            <a:r>
              <a:rPr lang="zh-TW" altLang="en-US" dirty="0">
                <a:latin typeface="標楷體" panose="03000509000000000000" pitchFamily="65" charset="-120"/>
                <a:ea typeface="標楷體" panose="03000509000000000000" pitchFamily="65" charset="-120"/>
              </a:rPr>
              <a:t>解剖學</a:t>
            </a:r>
            <a:r>
              <a:rPr lang="en-US" altLang="zh-TW" dirty="0"/>
              <a:t>(0.863), </a:t>
            </a:r>
            <a:r>
              <a:rPr lang="zh-TW" altLang="en-US" dirty="0">
                <a:latin typeface="標楷體" panose="03000509000000000000" pitchFamily="65" charset="-120"/>
                <a:ea typeface="標楷體" panose="03000509000000000000" pitchFamily="65" charset="-120"/>
              </a:rPr>
              <a:t>神經解剖學</a:t>
            </a:r>
            <a:r>
              <a:rPr lang="en-US" altLang="zh-TW" dirty="0"/>
              <a:t>(0.853), </a:t>
            </a:r>
            <a:r>
              <a:rPr lang="zh-TW" altLang="en-US" dirty="0">
                <a:latin typeface="標楷體" panose="03000509000000000000" pitchFamily="65" charset="-120"/>
                <a:ea typeface="標楷體" panose="03000509000000000000" pitchFamily="65" charset="-120"/>
              </a:rPr>
              <a:t>寄生蟲學</a:t>
            </a:r>
            <a:r>
              <a:rPr lang="en-US" altLang="zh-TW" dirty="0"/>
              <a:t>(0.852), </a:t>
            </a:r>
            <a:r>
              <a:rPr lang="zh-TW" altLang="en-US" dirty="0">
                <a:latin typeface="標楷體" panose="03000509000000000000" pitchFamily="65" charset="-120"/>
                <a:ea typeface="標楷體" panose="03000509000000000000" pitchFamily="65" charset="-120"/>
              </a:rPr>
              <a:t>生物及生化遺傳學</a:t>
            </a:r>
            <a:r>
              <a:rPr lang="en-US" altLang="zh-TW" dirty="0"/>
              <a:t>(0.841)</a:t>
            </a:r>
            <a:endParaRPr lang="zh-TW" altLang="en-US" dirty="0"/>
          </a:p>
        </p:txBody>
      </p:sp>
      <p:graphicFrame>
        <p:nvGraphicFramePr>
          <p:cNvPr id="4" name="表格 3">
            <a:extLst>
              <a:ext uri="{FF2B5EF4-FFF2-40B4-BE49-F238E27FC236}">
                <a16:creationId xmlns:a16="http://schemas.microsoft.com/office/drawing/2014/main" id="{4AC2879F-E4B6-43FD-9B4B-A7605BBCA20B}"/>
              </a:ext>
            </a:extLst>
          </p:cNvPr>
          <p:cNvGraphicFramePr>
            <a:graphicFrameLocks noGrp="1"/>
          </p:cNvGraphicFramePr>
          <p:nvPr>
            <p:extLst>
              <p:ext uri="{D42A27DB-BD31-4B8C-83A1-F6EECF244321}">
                <p14:modId xmlns:p14="http://schemas.microsoft.com/office/powerpoint/2010/main" val="3776004266"/>
              </p:ext>
            </p:extLst>
          </p:nvPr>
        </p:nvGraphicFramePr>
        <p:xfrm>
          <a:off x="2219325" y="2943657"/>
          <a:ext cx="7753349" cy="2513703"/>
        </p:xfrm>
        <a:graphic>
          <a:graphicData uri="http://schemas.openxmlformats.org/drawingml/2006/table">
            <a:tbl>
              <a:tblPr firstRow="1" bandRow="1">
                <a:tableStyleId>{5C22544A-7EE6-4342-B048-85BDC9FD1C3A}</a:tableStyleId>
              </a:tblPr>
              <a:tblGrid>
                <a:gridCol w="1461526">
                  <a:extLst>
                    <a:ext uri="{9D8B030D-6E8A-4147-A177-3AD203B41FA5}">
                      <a16:colId xmlns:a16="http://schemas.microsoft.com/office/drawing/2014/main" val="759830128"/>
                    </a:ext>
                  </a:extLst>
                </a:gridCol>
                <a:gridCol w="1340722">
                  <a:extLst>
                    <a:ext uri="{9D8B030D-6E8A-4147-A177-3AD203B41FA5}">
                      <a16:colId xmlns:a16="http://schemas.microsoft.com/office/drawing/2014/main" val="171810136"/>
                    </a:ext>
                  </a:extLst>
                </a:gridCol>
                <a:gridCol w="1304427">
                  <a:extLst>
                    <a:ext uri="{9D8B030D-6E8A-4147-A177-3AD203B41FA5}">
                      <a16:colId xmlns:a16="http://schemas.microsoft.com/office/drawing/2014/main" val="2701518864"/>
                    </a:ext>
                  </a:extLst>
                </a:gridCol>
                <a:gridCol w="1215558">
                  <a:extLst>
                    <a:ext uri="{9D8B030D-6E8A-4147-A177-3AD203B41FA5}">
                      <a16:colId xmlns:a16="http://schemas.microsoft.com/office/drawing/2014/main" val="4004860910"/>
                    </a:ext>
                  </a:extLst>
                </a:gridCol>
                <a:gridCol w="1215558">
                  <a:extLst>
                    <a:ext uri="{9D8B030D-6E8A-4147-A177-3AD203B41FA5}">
                      <a16:colId xmlns:a16="http://schemas.microsoft.com/office/drawing/2014/main" val="4237588274"/>
                    </a:ext>
                  </a:extLst>
                </a:gridCol>
                <a:gridCol w="1215558">
                  <a:extLst>
                    <a:ext uri="{9D8B030D-6E8A-4147-A177-3AD203B41FA5}">
                      <a16:colId xmlns:a16="http://schemas.microsoft.com/office/drawing/2014/main" val="3701367193"/>
                    </a:ext>
                  </a:extLst>
                </a:gridCol>
              </a:tblGrid>
              <a:tr h="335224">
                <a:tc>
                  <a:txBody>
                    <a:bodyPr/>
                    <a:lstStyle/>
                    <a:p>
                      <a:pPr algn="ctr"/>
                      <a:r>
                        <a:rPr lang="en-US" altLang="zh-TW" sz="1800" b="1" dirty="0">
                          <a:solidFill>
                            <a:schemeClr val="tx1"/>
                          </a:solidFill>
                          <a:latin typeface="+mn-lt"/>
                          <a:cs typeface="Times New Roman" panose="02020603050405020304" pitchFamily="18" charset="0"/>
                        </a:rPr>
                        <a:t>Method</a:t>
                      </a:r>
                      <a:endParaRPr lang="zh-TW" altLang="en-US" sz="1800" b="1" dirty="0">
                        <a:solidFill>
                          <a:schemeClr val="tx1"/>
                        </a:solidFill>
                        <a:latin typeface="+mn-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Accuracy</a:t>
                      </a:r>
                      <a:endParaRPr lang="zh-TW" altLang="en-US" sz="18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Precision</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Recall</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F1-score</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AUC</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6849">
                <a:tc>
                  <a:txBody>
                    <a:bodyPr/>
                    <a:lstStyle/>
                    <a:p>
                      <a:pPr algn="ctr">
                        <a:spcAft>
                          <a:spcPts val="0"/>
                        </a:spcAft>
                      </a:pPr>
                      <a:r>
                        <a:rPr lang="en-US" altLang="zh-TW" sz="1800" dirty="0">
                          <a:solidFill>
                            <a:srgbClr val="FF0000"/>
                          </a:solidFill>
                          <a:effectLst/>
                          <a:latin typeface="+mn-lt"/>
                          <a:ea typeface="+mn-ea"/>
                          <a:cs typeface="Times New Roman" panose="02020603050405020304" pitchFamily="18" charset="0"/>
                        </a:rPr>
                        <a:t>SVC</a:t>
                      </a:r>
                      <a:endParaRPr lang="zh-TW" sz="1800" dirty="0">
                        <a:solidFill>
                          <a:srgbClr val="FF0000"/>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FF0000"/>
                          </a:solidFill>
                          <a:effectLst/>
                          <a:latin typeface="+mn-lt"/>
                          <a:ea typeface="新細明體" panose="02020500000000000000" pitchFamily="18" charset="-120"/>
                        </a:rPr>
                        <a:t>0.871</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0.848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0.867</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0.853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0.923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6849">
                <a:tc>
                  <a:txBody>
                    <a:bodyPr/>
                    <a:lstStyle/>
                    <a:p>
                      <a:pPr algn="ctr">
                        <a:spcAft>
                          <a:spcPts val="0"/>
                        </a:spcAft>
                      </a:pPr>
                      <a:r>
                        <a:rPr lang="en-US" altLang="zh-TW" sz="1800" b="0" dirty="0">
                          <a:solidFill>
                            <a:schemeClr val="tx1"/>
                          </a:solidFill>
                          <a:effectLst/>
                          <a:latin typeface="+mn-lt"/>
                          <a:ea typeface="+mn-ea"/>
                          <a:cs typeface="Times New Roman" panose="02020603050405020304" pitchFamily="18" charset="0"/>
                        </a:rPr>
                        <a:t>GNB</a:t>
                      </a:r>
                      <a:endParaRPr lang="zh-TW" sz="18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0.846</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0.847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0.828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0.931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6849">
                <a:tc>
                  <a:txBody>
                    <a:bodyPr/>
                    <a:lstStyle/>
                    <a:p>
                      <a:pPr algn="ctr">
                        <a:spcAft>
                          <a:spcPts val="0"/>
                        </a:spcAft>
                      </a:pPr>
                      <a:r>
                        <a:rPr lang="en-US" sz="1800" b="0" dirty="0">
                          <a:solidFill>
                            <a:schemeClr val="tx1"/>
                          </a:solidFill>
                          <a:effectLst/>
                          <a:latin typeface="+mn-lt"/>
                          <a:cs typeface="Times New Roman" panose="02020603050405020304" pitchFamily="18" charset="0"/>
                        </a:rPr>
                        <a:t>LR</a:t>
                      </a:r>
                      <a:endParaRPr lang="zh-TW" sz="18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0.787</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0.763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RF</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0.86</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0.835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0.841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0.935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NN</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0.337</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0.168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0.248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DT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0.789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0.774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0.789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6849">
                <a:tc>
                  <a:txBody>
                    <a:bodyPr/>
                    <a:lstStyle/>
                    <a:p>
                      <a:pPr algn="ctr">
                        <a:spcAft>
                          <a:spcPts val="0"/>
                        </a:spcAft>
                      </a:pPr>
                      <a:r>
                        <a:rPr lang="en-US" sz="1800" dirty="0" err="1">
                          <a:solidFill>
                            <a:schemeClr val="tx1"/>
                          </a:solidFill>
                          <a:effectLst/>
                          <a:latin typeface="+mn-lt"/>
                          <a:cs typeface="Times New Roman" panose="02020603050405020304" pitchFamily="18" charset="0"/>
                        </a:rPr>
                        <a:t>XGBoost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0.849</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0.823</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0.831</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0.925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sp>
        <p:nvSpPr>
          <p:cNvPr id="5" name="投影片編號版面配置區 4"/>
          <p:cNvSpPr>
            <a:spLocks noGrp="1"/>
          </p:cNvSpPr>
          <p:nvPr>
            <p:ph type="sldNum" sz="quarter" idx="12"/>
          </p:nvPr>
        </p:nvSpPr>
        <p:spPr/>
        <p:txBody>
          <a:bodyPr/>
          <a:lstStyle/>
          <a:p>
            <a:fld id="{99F75952-2813-47D0-A9C1-CC594B7A63B7}" type="slidenum">
              <a:rPr lang="zh-TW" altLang="en-US" smtClean="0"/>
              <a:pPr/>
              <a:t>15</a:t>
            </a:fld>
            <a:endParaRPr lang="zh-TW" altLang="en-US"/>
          </a:p>
        </p:txBody>
      </p:sp>
      <p:cxnSp>
        <p:nvCxnSpPr>
          <p:cNvPr id="6" name="直線接點 5">
            <a:extLst>
              <a:ext uri="{FF2B5EF4-FFF2-40B4-BE49-F238E27FC236}">
                <a16:creationId xmlns:a16="http://schemas.microsoft.com/office/drawing/2014/main" id="{6EBF3CFE-937D-AB29-948D-497321FA7800}"/>
              </a:ext>
            </a:extLst>
          </p:cNvPr>
          <p:cNvCxnSpPr>
            <a:cxnSpLocks/>
          </p:cNvCxnSpPr>
          <p:nvPr/>
        </p:nvCxnSpPr>
        <p:spPr>
          <a:xfrm>
            <a:off x="950168" y="1038030"/>
            <a:ext cx="1061953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36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365125"/>
            <a:ext cx="11103591" cy="1325563"/>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Clinical </a:t>
            </a:r>
            <a:r>
              <a:rPr lang="en-US" altLang="zh-TW" dirty="0">
                <a:latin typeface="Times New Roman" panose="02020603050405020304" pitchFamily="18" charset="0"/>
                <a:cs typeface="Times New Roman" panose="02020603050405020304" pitchFamily="18" charset="0"/>
              </a:rPr>
              <a:t>Prediction performance in </a:t>
            </a:r>
            <a:r>
              <a:rPr lang="en-US" dirty="0">
                <a:latin typeface="Times New Roman" panose="02020603050405020304" pitchFamily="18" charset="0"/>
                <a:cs typeface="Times New Roman" panose="02020603050405020304" pitchFamily="18" charset="0"/>
              </a:rPr>
              <a:t>Internship</a:t>
            </a:r>
            <a:r>
              <a:rPr lang="en-US" altLang="zh-TW" sz="3200" dirty="0">
                <a:latin typeface="Times New Roman" panose="02020603050405020304" pitchFamily="18" charset="0"/>
                <a:cs typeface="Times New Roman" panose="02020603050405020304" pitchFamily="18" charset="0"/>
              </a:rPr>
              <a:t/>
            </a:r>
            <a:br>
              <a:rPr lang="en-US" altLang="zh-TW" sz="3200" dirty="0">
                <a:latin typeface="Times New Roman" panose="02020603050405020304" pitchFamily="18" charset="0"/>
                <a:cs typeface="Times New Roman" panose="02020603050405020304" pitchFamily="18" charset="0"/>
              </a:rPr>
            </a:br>
            <a:r>
              <a:rPr lang="en-US" altLang="zh-TW" sz="3200" dirty="0">
                <a:latin typeface="Times New Roman" panose="02020603050405020304" pitchFamily="18" charset="0"/>
                <a:cs typeface="Times New Roman" panose="02020603050405020304" pitchFamily="18" charset="0"/>
              </a:rPr>
              <a:t>5</a:t>
            </a:r>
            <a:r>
              <a:rPr lang="en-US" altLang="zh-TW" sz="3200" dirty="0">
                <a:latin typeface="Times New Roman" panose="02020603050405020304" pitchFamily="18" charset="0"/>
                <a:cs typeface="Times New Roman" panose="02020603050405020304" pitchFamily="18" charset="0"/>
                <a:sym typeface="Wingdings" panose="05000000000000000000" pitchFamily="2" charset="2"/>
              </a:rPr>
              <a:t> of 10 subjects fits AUC&gt;0.7 with GNB model</a:t>
            </a:r>
            <a:endParaRPr lang="zh-TW" altLang="en-US" sz="32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838200" y="1825625"/>
            <a:ext cx="10515600" cy="4351338"/>
          </a:xfrm>
        </p:spPr>
        <p:txBody>
          <a:bodyPr/>
          <a:lstStyle/>
          <a:p>
            <a:pPr marL="742950" lvl="1" indent="-285750"/>
            <a:r>
              <a:rPr lang="en-US" dirty="0">
                <a:latin typeface="Times New Roman" panose="02020603050405020304" pitchFamily="18" charset="0"/>
                <a:ea typeface="標楷體" panose="03000509000000000000" pitchFamily="65" charset="-120"/>
                <a:cs typeface="Times New Roman" panose="02020603050405020304" pitchFamily="18" charset="0"/>
              </a:rPr>
              <a:t>Clinical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rPr>
              <a:t>解剖學</a:t>
            </a:r>
            <a:r>
              <a:rPr lang="en-US" altLang="zh-TW" dirty="0"/>
              <a:t>(0.726), </a:t>
            </a:r>
            <a:r>
              <a:rPr lang="zh-TW" altLang="en-US" dirty="0">
                <a:latin typeface="標楷體" panose="03000509000000000000" pitchFamily="65" charset="-120"/>
                <a:ea typeface="標楷體" panose="03000509000000000000" pitchFamily="65" charset="-120"/>
              </a:rPr>
              <a:t>生物及生化遺傳學</a:t>
            </a:r>
            <a:r>
              <a:rPr lang="en-US" altLang="zh-TW" dirty="0"/>
              <a:t>(0.714), </a:t>
            </a:r>
            <a:r>
              <a:rPr lang="zh-TW" altLang="en-US" dirty="0">
                <a:latin typeface="標楷體" panose="03000509000000000000" pitchFamily="65" charset="-120"/>
                <a:ea typeface="標楷體" panose="03000509000000000000" pitchFamily="65" charset="-120"/>
              </a:rPr>
              <a:t>微生物學及免疫學</a:t>
            </a:r>
            <a:r>
              <a:rPr lang="en-US" altLang="zh-TW" dirty="0"/>
              <a:t>(0.71), </a:t>
            </a:r>
            <a:r>
              <a:rPr lang="zh-TW" altLang="en-US" dirty="0">
                <a:latin typeface="標楷體" panose="03000509000000000000" pitchFamily="65" charset="-120"/>
                <a:ea typeface="標楷體" panose="03000509000000000000" pitchFamily="65" charset="-120"/>
              </a:rPr>
              <a:t>組織學血液學</a:t>
            </a:r>
            <a:r>
              <a:rPr lang="en-US" altLang="zh-TW" dirty="0"/>
              <a:t>(0.699), </a:t>
            </a:r>
            <a:r>
              <a:rPr lang="zh-TW" altLang="en-US" dirty="0">
                <a:latin typeface="標楷體" panose="03000509000000000000" pitchFamily="65" charset="-120"/>
                <a:ea typeface="標楷體" panose="03000509000000000000" pitchFamily="65" charset="-120"/>
              </a:rPr>
              <a:t>藥理學</a:t>
            </a:r>
            <a:r>
              <a:rPr lang="en-US" altLang="zh-TW" dirty="0"/>
              <a:t>(0.693)</a:t>
            </a:r>
            <a:endParaRPr lang="zh-TW" altLang="en-US" dirty="0"/>
          </a:p>
        </p:txBody>
      </p:sp>
      <p:graphicFrame>
        <p:nvGraphicFramePr>
          <p:cNvPr id="4" name="表格 3">
            <a:extLst>
              <a:ext uri="{FF2B5EF4-FFF2-40B4-BE49-F238E27FC236}">
                <a16:creationId xmlns:a16="http://schemas.microsoft.com/office/drawing/2014/main" id="{4AC2879F-E4B6-43FD-9B4B-A7605BBCA20B}"/>
              </a:ext>
            </a:extLst>
          </p:cNvPr>
          <p:cNvGraphicFramePr>
            <a:graphicFrameLocks noGrp="1"/>
          </p:cNvGraphicFramePr>
          <p:nvPr>
            <p:extLst>
              <p:ext uri="{D42A27DB-BD31-4B8C-83A1-F6EECF244321}">
                <p14:modId xmlns:p14="http://schemas.microsoft.com/office/powerpoint/2010/main" val="1207014000"/>
              </p:ext>
            </p:extLst>
          </p:nvPr>
        </p:nvGraphicFramePr>
        <p:xfrm>
          <a:off x="2219325" y="2943657"/>
          <a:ext cx="7753349" cy="2513703"/>
        </p:xfrm>
        <a:graphic>
          <a:graphicData uri="http://schemas.openxmlformats.org/drawingml/2006/table">
            <a:tbl>
              <a:tblPr firstRow="1" bandRow="1">
                <a:tableStyleId>{5C22544A-7EE6-4342-B048-85BDC9FD1C3A}</a:tableStyleId>
              </a:tblPr>
              <a:tblGrid>
                <a:gridCol w="1461526">
                  <a:extLst>
                    <a:ext uri="{9D8B030D-6E8A-4147-A177-3AD203B41FA5}">
                      <a16:colId xmlns:a16="http://schemas.microsoft.com/office/drawing/2014/main" val="759830128"/>
                    </a:ext>
                  </a:extLst>
                </a:gridCol>
                <a:gridCol w="1340722">
                  <a:extLst>
                    <a:ext uri="{9D8B030D-6E8A-4147-A177-3AD203B41FA5}">
                      <a16:colId xmlns:a16="http://schemas.microsoft.com/office/drawing/2014/main" val="171810136"/>
                    </a:ext>
                  </a:extLst>
                </a:gridCol>
                <a:gridCol w="1304427">
                  <a:extLst>
                    <a:ext uri="{9D8B030D-6E8A-4147-A177-3AD203B41FA5}">
                      <a16:colId xmlns:a16="http://schemas.microsoft.com/office/drawing/2014/main" val="2701518864"/>
                    </a:ext>
                  </a:extLst>
                </a:gridCol>
                <a:gridCol w="1215558">
                  <a:extLst>
                    <a:ext uri="{9D8B030D-6E8A-4147-A177-3AD203B41FA5}">
                      <a16:colId xmlns:a16="http://schemas.microsoft.com/office/drawing/2014/main" val="4004860910"/>
                    </a:ext>
                  </a:extLst>
                </a:gridCol>
                <a:gridCol w="1215558">
                  <a:extLst>
                    <a:ext uri="{9D8B030D-6E8A-4147-A177-3AD203B41FA5}">
                      <a16:colId xmlns:a16="http://schemas.microsoft.com/office/drawing/2014/main" val="4237588274"/>
                    </a:ext>
                  </a:extLst>
                </a:gridCol>
                <a:gridCol w="1215558">
                  <a:extLst>
                    <a:ext uri="{9D8B030D-6E8A-4147-A177-3AD203B41FA5}">
                      <a16:colId xmlns:a16="http://schemas.microsoft.com/office/drawing/2014/main" val="3701367193"/>
                    </a:ext>
                  </a:extLst>
                </a:gridCol>
              </a:tblGrid>
              <a:tr h="335224">
                <a:tc>
                  <a:txBody>
                    <a:bodyPr/>
                    <a:lstStyle/>
                    <a:p>
                      <a:pPr algn="ctr"/>
                      <a:r>
                        <a:rPr lang="en-US" altLang="zh-TW" sz="1800" b="1" dirty="0">
                          <a:solidFill>
                            <a:schemeClr val="tx1"/>
                          </a:solidFill>
                          <a:latin typeface="+mn-lt"/>
                          <a:cs typeface="Times New Roman" panose="02020603050405020304" pitchFamily="18" charset="0"/>
                        </a:rPr>
                        <a:t>Method</a:t>
                      </a:r>
                      <a:endParaRPr lang="zh-TW" altLang="en-US" sz="1800" b="1" dirty="0">
                        <a:solidFill>
                          <a:schemeClr val="tx1"/>
                        </a:solidFill>
                        <a:latin typeface="+mn-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Accuracy</a:t>
                      </a:r>
                      <a:endParaRPr lang="zh-TW" altLang="en-US" sz="18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Precision</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Recall</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F1-score</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AUC</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SVC</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0.643</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0.637</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0.658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0.623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0.711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6849">
                <a:tc>
                  <a:txBody>
                    <a:bodyPr/>
                    <a:lstStyle/>
                    <a:p>
                      <a:pPr algn="ctr">
                        <a:spcAft>
                          <a:spcPts val="0"/>
                        </a:spcAft>
                      </a:pPr>
                      <a:r>
                        <a:rPr lang="en-US" altLang="zh-TW" sz="1800" b="0" dirty="0">
                          <a:solidFill>
                            <a:srgbClr val="FF0000"/>
                          </a:solidFill>
                          <a:effectLst/>
                          <a:latin typeface="+mn-lt"/>
                          <a:ea typeface="+mn-ea"/>
                          <a:cs typeface="Times New Roman" panose="02020603050405020304" pitchFamily="18" charset="0"/>
                        </a:rPr>
                        <a:t>GNB</a:t>
                      </a:r>
                      <a:endParaRPr lang="zh-TW" sz="1800" b="0" dirty="0">
                        <a:solidFill>
                          <a:srgbClr val="FF0000"/>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FF0000"/>
                          </a:solidFill>
                          <a:effectLst/>
                          <a:latin typeface="+mn-lt"/>
                          <a:ea typeface="新細明體" panose="02020500000000000000" pitchFamily="18" charset="-120"/>
                        </a:rPr>
                        <a:t>0.659</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6849">
                <a:tc>
                  <a:txBody>
                    <a:bodyPr/>
                    <a:lstStyle/>
                    <a:p>
                      <a:pPr algn="ctr">
                        <a:spcAft>
                          <a:spcPts val="0"/>
                        </a:spcAft>
                      </a:pPr>
                      <a:r>
                        <a:rPr lang="en-US" sz="1800" b="0" dirty="0">
                          <a:solidFill>
                            <a:schemeClr val="tx1"/>
                          </a:solidFill>
                          <a:effectLst/>
                          <a:latin typeface="+mn-lt"/>
                          <a:cs typeface="Times New Roman" panose="02020603050405020304" pitchFamily="18" charset="0"/>
                        </a:rPr>
                        <a:t>LR</a:t>
                      </a:r>
                      <a:endParaRPr lang="zh-TW" sz="18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0.647</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0.642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0.663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RF</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0.622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0.679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NN</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0.415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0.269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0.333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0.546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DT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0.578</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0.558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0.569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6849">
                <a:tc>
                  <a:txBody>
                    <a:bodyPr/>
                    <a:lstStyle/>
                    <a:p>
                      <a:pPr algn="ctr">
                        <a:spcAft>
                          <a:spcPts val="0"/>
                        </a:spcAft>
                      </a:pPr>
                      <a:r>
                        <a:rPr lang="en-US" sz="1800" dirty="0" err="1">
                          <a:solidFill>
                            <a:schemeClr val="tx1"/>
                          </a:solidFill>
                          <a:effectLst/>
                          <a:latin typeface="+mn-lt"/>
                          <a:cs typeface="Times New Roman" panose="02020603050405020304" pitchFamily="18" charset="0"/>
                        </a:rPr>
                        <a:t>XGBoost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0.597</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0.585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0.601</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0.576</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0.644</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sp>
        <p:nvSpPr>
          <p:cNvPr id="5" name="投影片編號版面配置區 4"/>
          <p:cNvSpPr>
            <a:spLocks noGrp="1"/>
          </p:cNvSpPr>
          <p:nvPr>
            <p:ph type="sldNum" sz="quarter" idx="12"/>
          </p:nvPr>
        </p:nvSpPr>
        <p:spPr/>
        <p:txBody>
          <a:bodyPr/>
          <a:lstStyle/>
          <a:p>
            <a:fld id="{99F75952-2813-47D0-A9C1-CC594B7A63B7}" type="slidenum">
              <a:rPr lang="zh-TW" altLang="en-US" smtClean="0"/>
              <a:pPr/>
              <a:t>16</a:t>
            </a:fld>
            <a:endParaRPr lang="zh-TW" altLang="en-US"/>
          </a:p>
        </p:txBody>
      </p:sp>
      <p:cxnSp>
        <p:nvCxnSpPr>
          <p:cNvPr id="6" name="直線接點 5">
            <a:extLst>
              <a:ext uri="{FF2B5EF4-FFF2-40B4-BE49-F238E27FC236}">
                <a16:creationId xmlns:a16="http://schemas.microsoft.com/office/drawing/2014/main" id="{85B19AB7-84CE-3BA3-29F9-76E6C11A5260}"/>
              </a:ext>
            </a:extLst>
          </p:cNvPr>
          <p:cNvCxnSpPr>
            <a:cxnSpLocks/>
          </p:cNvCxnSpPr>
          <p:nvPr/>
        </p:nvCxnSpPr>
        <p:spPr>
          <a:xfrm>
            <a:off x="950168" y="1038030"/>
            <a:ext cx="990833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6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Pre-medical and Clinical to Predict Clerkship</a:t>
            </a: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17</a:t>
            </a:r>
            <a:r>
              <a:rPr lang="en-US" altLang="zh-TW" sz="3100" dirty="0">
                <a:latin typeface="Times New Roman" panose="02020603050405020304" pitchFamily="18" charset="0"/>
                <a:cs typeface="Times New Roman" panose="02020603050405020304" pitchFamily="18" charset="0"/>
                <a:sym typeface="Wingdings" panose="05000000000000000000" pitchFamily="2" charset="2"/>
              </a:rPr>
              <a:t> of 27 subjects fits AUC&gt;0.7 with RF model</a:t>
            </a:r>
            <a:endParaRPr lang="zh-TW" altLang="en-US" sz="31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742950" lvl="1" indent="-285750"/>
            <a:r>
              <a:rPr lang="en-US" dirty="0">
                <a:latin typeface="Times New Roman" panose="02020603050405020304" pitchFamily="18" charset="0"/>
                <a:cs typeface="Times New Roman" panose="02020603050405020304" pitchFamily="18" charset="0"/>
              </a:rPr>
              <a:t>Pre-medical</a:t>
            </a:r>
            <a:r>
              <a:rPr lang="zh-TW" altLang="en-US"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rPr>
              <a:t>醫師科學家</a:t>
            </a:r>
            <a:r>
              <a:rPr lang="en-US" altLang="zh-TW" dirty="0"/>
              <a:t>(0.865),</a:t>
            </a:r>
            <a:r>
              <a:rPr lang="zh-TW" altLang="en-US" dirty="0"/>
              <a:t> </a:t>
            </a:r>
            <a:r>
              <a:rPr lang="zh-TW" altLang="en-US" dirty="0">
                <a:latin typeface="標楷體" panose="03000509000000000000" pitchFamily="65" charset="-120"/>
                <a:ea typeface="標楷體" panose="03000509000000000000" pitchFamily="65" charset="-120"/>
              </a:rPr>
              <a:t>化學</a:t>
            </a:r>
            <a:r>
              <a:rPr lang="en-US" altLang="zh-TW" dirty="0"/>
              <a:t>(0.793),</a:t>
            </a:r>
            <a:r>
              <a:rPr lang="zh-TW" altLang="en-US" dirty="0"/>
              <a:t> </a:t>
            </a:r>
            <a:r>
              <a:rPr lang="zh-TW" altLang="en-US" dirty="0">
                <a:latin typeface="標楷體" panose="03000509000000000000" pitchFamily="65" charset="-120"/>
                <a:ea typeface="標楷體" panose="03000509000000000000" pitchFamily="65" charset="-120"/>
              </a:rPr>
              <a:t>物理</a:t>
            </a:r>
            <a:r>
              <a:rPr lang="en-US" altLang="zh-TW" dirty="0"/>
              <a:t>(0.736), </a:t>
            </a:r>
            <a:r>
              <a:rPr lang="zh-TW" altLang="en-US" dirty="0">
                <a:latin typeface="標楷體" panose="03000509000000000000" pitchFamily="65" charset="-120"/>
                <a:ea typeface="標楷體" panose="03000509000000000000" pitchFamily="65" charset="-120"/>
              </a:rPr>
              <a:t>醫學人文其他</a:t>
            </a:r>
            <a:r>
              <a:rPr lang="en-US" altLang="zh-TW" dirty="0"/>
              <a:t>(0.719), </a:t>
            </a:r>
            <a:r>
              <a:rPr lang="zh-TW" altLang="en-US" dirty="0">
                <a:latin typeface="標楷體" panose="03000509000000000000" pitchFamily="65" charset="-120"/>
                <a:ea typeface="標楷體" panose="03000509000000000000" pitchFamily="65" charset="-120"/>
              </a:rPr>
              <a:t>醫學社會雜項</a:t>
            </a:r>
            <a:r>
              <a:rPr lang="en-US" altLang="zh-TW" dirty="0"/>
              <a:t>(0.711), </a:t>
            </a:r>
            <a:r>
              <a:rPr lang="zh-TW" altLang="en-US" dirty="0">
                <a:latin typeface="標楷體" panose="03000509000000000000" pitchFamily="65" charset="-120"/>
                <a:ea typeface="標楷體" panose="03000509000000000000" pitchFamily="65" charset="-120"/>
              </a:rPr>
              <a:t>微積分</a:t>
            </a:r>
            <a:r>
              <a:rPr lang="en-US" altLang="zh-TW" dirty="0"/>
              <a:t>(0.702), </a:t>
            </a:r>
            <a:r>
              <a:rPr lang="zh-TW" altLang="en-US" dirty="0">
                <a:latin typeface="標楷體" panose="03000509000000000000" pitchFamily="65" charset="-120"/>
                <a:ea typeface="標楷體" panose="03000509000000000000" pitchFamily="65" charset="-120"/>
              </a:rPr>
              <a:t>數學</a:t>
            </a:r>
            <a:r>
              <a:rPr lang="en-US" altLang="zh-TW" dirty="0"/>
              <a:t>(0.702)</a:t>
            </a:r>
          </a:p>
          <a:p>
            <a:pPr marL="742950" lvl="1" indent="-285750"/>
            <a:r>
              <a:rPr lang="en-US" dirty="0">
                <a:latin typeface="Times New Roman" panose="02020603050405020304" pitchFamily="18" charset="0"/>
                <a:cs typeface="Times New Roman" panose="02020603050405020304" pitchFamily="18" charset="0"/>
              </a:rPr>
              <a:t>Clinical</a:t>
            </a:r>
            <a:r>
              <a:rPr lang="zh-TW" altLang="en-US"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rPr>
              <a:t>藥理學</a:t>
            </a:r>
            <a:r>
              <a:rPr lang="en-US" altLang="zh-TW" dirty="0"/>
              <a:t>(0.922), </a:t>
            </a:r>
            <a:r>
              <a:rPr lang="zh-TW" altLang="en-US" dirty="0">
                <a:latin typeface="標楷體" panose="03000509000000000000" pitchFamily="65" charset="-120"/>
                <a:ea typeface="標楷體" panose="03000509000000000000" pitchFamily="65" charset="-120"/>
              </a:rPr>
              <a:t>微生物學及免疫學</a:t>
            </a:r>
            <a:r>
              <a:rPr lang="en-US" altLang="zh-TW" dirty="0"/>
              <a:t>(0.915), </a:t>
            </a:r>
            <a:r>
              <a:rPr lang="zh-TW" altLang="en-US" dirty="0">
                <a:latin typeface="標楷體" panose="03000509000000000000" pitchFamily="65" charset="-120"/>
                <a:ea typeface="標楷體" panose="03000509000000000000" pitchFamily="65" charset="-120"/>
              </a:rPr>
              <a:t>組織學血液學</a:t>
            </a:r>
            <a:r>
              <a:rPr lang="en-US" altLang="zh-TW" dirty="0"/>
              <a:t>(0.904), </a:t>
            </a:r>
            <a:r>
              <a:rPr lang="zh-TW" altLang="en-US" dirty="0">
                <a:latin typeface="標楷體" panose="03000509000000000000" pitchFamily="65" charset="-120"/>
                <a:ea typeface="標楷體" panose="03000509000000000000" pitchFamily="65" charset="-120"/>
              </a:rPr>
              <a:t>病理學</a:t>
            </a:r>
            <a:r>
              <a:rPr lang="en-US" altLang="zh-TW" dirty="0"/>
              <a:t>(0.891), </a:t>
            </a:r>
            <a:r>
              <a:rPr lang="zh-TW" altLang="en-US" dirty="0">
                <a:latin typeface="標楷體" panose="03000509000000000000" pitchFamily="65" charset="-120"/>
                <a:ea typeface="標楷體" panose="03000509000000000000" pitchFamily="65" charset="-120"/>
              </a:rPr>
              <a:t>胚胎學</a:t>
            </a:r>
            <a:r>
              <a:rPr lang="en-US" altLang="zh-TW" dirty="0"/>
              <a:t>(0.88), </a:t>
            </a:r>
            <a:r>
              <a:rPr lang="zh-TW" altLang="en-US" dirty="0">
                <a:latin typeface="標楷體" panose="03000509000000000000" pitchFamily="65" charset="-120"/>
                <a:ea typeface="標楷體" panose="03000509000000000000" pitchFamily="65" charset="-120"/>
              </a:rPr>
              <a:t>生理學</a:t>
            </a:r>
            <a:r>
              <a:rPr lang="en-US" altLang="zh-TW" dirty="0"/>
              <a:t>(0.876), </a:t>
            </a:r>
            <a:r>
              <a:rPr lang="zh-TW" altLang="en-US" dirty="0">
                <a:latin typeface="標楷體" panose="03000509000000000000" pitchFamily="65" charset="-120"/>
                <a:ea typeface="標楷體" panose="03000509000000000000" pitchFamily="65" charset="-120"/>
              </a:rPr>
              <a:t>解剖學</a:t>
            </a:r>
            <a:r>
              <a:rPr lang="en-US" altLang="zh-TW" dirty="0"/>
              <a:t>(0.863), </a:t>
            </a:r>
            <a:r>
              <a:rPr lang="zh-TW" altLang="en-US" dirty="0">
                <a:latin typeface="標楷體" panose="03000509000000000000" pitchFamily="65" charset="-120"/>
                <a:ea typeface="標楷體" panose="03000509000000000000" pitchFamily="65" charset="-120"/>
              </a:rPr>
              <a:t>神經解剖學</a:t>
            </a:r>
            <a:r>
              <a:rPr lang="en-US" altLang="zh-TW" dirty="0"/>
              <a:t>(0.853), </a:t>
            </a:r>
            <a:r>
              <a:rPr lang="zh-TW" altLang="en-US" dirty="0">
                <a:latin typeface="標楷體" panose="03000509000000000000" pitchFamily="65" charset="-120"/>
                <a:ea typeface="標楷體" panose="03000509000000000000" pitchFamily="65" charset="-120"/>
              </a:rPr>
              <a:t>寄生蟲學</a:t>
            </a:r>
            <a:r>
              <a:rPr lang="en-US" altLang="zh-TW" dirty="0"/>
              <a:t>(0.852), </a:t>
            </a:r>
            <a:r>
              <a:rPr lang="zh-TW" altLang="en-US" dirty="0">
                <a:latin typeface="標楷體" panose="03000509000000000000" pitchFamily="65" charset="-120"/>
                <a:ea typeface="標楷體" panose="03000509000000000000" pitchFamily="65" charset="-120"/>
              </a:rPr>
              <a:t>生物及生化遺傳學</a:t>
            </a:r>
            <a:r>
              <a:rPr lang="en-US" altLang="zh-TW" dirty="0"/>
              <a:t>(0.841)</a:t>
            </a:r>
            <a:endParaRPr lang="zh-TW" altLang="en-US" dirty="0"/>
          </a:p>
          <a:p>
            <a:pPr marL="742950" lvl="1" indent="-285750"/>
            <a:endParaRPr lang="en-US" altLang="zh-TW" dirty="0"/>
          </a:p>
          <a:p>
            <a:pPr marL="457200" lvl="1" indent="0">
              <a:buNone/>
            </a:pPr>
            <a:endParaRPr lang="zh-TW" altLang="en-US" dirty="0"/>
          </a:p>
          <a:p>
            <a:pPr marL="742950" lvl="1" indent="-285750"/>
            <a:endParaRPr lang="zh-TW" altLang="en-US" dirty="0"/>
          </a:p>
        </p:txBody>
      </p:sp>
      <p:sp>
        <p:nvSpPr>
          <p:cNvPr id="4" name="投影片編號版面配置區 3"/>
          <p:cNvSpPr>
            <a:spLocks noGrp="1"/>
          </p:cNvSpPr>
          <p:nvPr>
            <p:ph type="sldNum" sz="quarter" idx="12"/>
          </p:nvPr>
        </p:nvSpPr>
        <p:spPr/>
        <p:txBody>
          <a:bodyPr/>
          <a:lstStyle/>
          <a:p>
            <a:fld id="{99F75952-2813-47D0-A9C1-CC594B7A63B7}" type="slidenum">
              <a:rPr lang="zh-TW" altLang="en-US" smtClean="0"/>
              <a:pPr/>
              <a:t>17</a:t>
            </a:fld>
            <a:endParaRPr lang="zh-TW" altLang="en-US"/>
          </a:p>
        </p:txBody>
      </p:sp>
      <p:graphicFrame>
        <p:nvGraphicFramePr>
          <p:cNvPr id="5" name="表格 3">
            <a:extLst>
              <a:ext uri="{FF2B5EF4-FFF2-40B4-BE49-F238E27FC236}">
                <a16:creationId xmlns:a16="http://schemas.microsoft.com/office/drawing/2014/main" id="{BBA249C9-00D3-5FB5-0A14-AF752985378B}"/>
              </a:ext>
            </a:extLst>
          </p:cNvPr>
          <p:cNvGraphicFramePr>
            <a:graphicFrameLocks noGrp="1"/>
          </p:cNvGraphicFramePr>
          <p:nvPr>
            <p:extLst>
              <p:ext uri="{D42A27DB-BD31-4B8C-83A1-F6EECF244321}">
                <p14:modId xmlns:p14="http://schemas.microsoft.com/office/powerpoint/2010/main" val="1819564142"/>
              </p:ext>
            </p:extLst>
          </p:nvPr>
        </p:nvGraphicFramePr>
        <p:xfrm>
          <a:off x="2219325" y="3909934"/>
          <a:ext cx="7753349" cy="2513703"/>
        </p:xfrm>
        <a:graphic>
          <a:graphicData uri="http://schemas.openxmlformats.org/drawingml/2006/table">
            <a:tbl>
              <a:tblPr firstRow="1" bandRow="1">
                <a:tableStyleId>{5C22544A-7EE6-4342-B048-85BDC9FD1C3A}</a:tableStyleId>
              </a:tblPr>
              <a:tblGrid>
                <a:gridCol w="1461526">
                  <a:extLst>
                    <a:ext uri="{9D8B030D-6E8A-4147-A177-3AD203B41FA5}">
                      <a16:colId xmlns:a16="http://schemas.microsoft.com/office/drawing/2014/main" val="759830128"/>
                    </a:ext>
                  </a:extLst>
                </a:gridCol>
                <a:gridCol w="1340722">
                  <a:extLst>
                    <a:ext uri="{9D8B030D-6E8A-4147-A177-3AD203B41FA5}">
                      <a16:colId xmlns:a16="http://schemas.microsoft.com/office/drawing/2014/main" val="171810136"/>
                    </a:ext>
                  </a:extLst>
                </a:gridCol>
                <a:gridCol w="1304427">
                  <a:extLst>
                    <a:ext uri="{9D8B030D-6E8A-4147-A177-3AD203B41FA5}">
                      <a16:colId xmlns:a16="http://schemas.microsoft.com/office/drawing/2014/main" val="2701518864"/>
                    </a:ext>
                  </a:extLst>
                </a:gridCol>
                <a:gridCol w="1215558">
                  <a:extLst>
                    <a:ext uri="{9D8B030D-6E8A-4147-A177-3AD203B41FA5}">
                      <a16:colId xmlns:a16="http://schemas.microsoft.com/office/drawing/2014/main" val="4004860910"/>
                    </a:ext>
                  </a:extLst>
                </a:gridCol>
                <a:gridCol w="1215558">
                  <a:extLst>
                    <a:ext uri="{9D8B030D-6E8A-4147-A177-3AD203B41FA5}">
                      <a16:colId xmlns:a16="http://schemas.microsoft.com/office/drawing/2014/main" val="4237588274"/>
                    </a:ext>
                  </a:extLst>
                </a:gridCol>
                <a:gridCol w="1215558">
                  <a:extLst>
                    <a:ext uri="{9D8B030D-6E8A-4147-A177-3AD203B41FA5}">
                      <a16:colId xmlns:a16="http://schemas.microsoft.com/office/drawing/2014/main" val="3701367193"/>
                    </a:ext>
                  </a:extLst>
                </a:gridCol>
              </a:tblGrid>
              <a:tr h="335224">
                <a:tc>
                  <a:txBody>
                    <a:bodyPr/>
                    <a:lstStyle/>
                    <a:p>
                      <a:pPr algn="ctr"/>
                      <a:r>
                        <a:rPr lang="en-US" altLang="zh-TW" sz="1800" b="1" dirty="0">
                          <a:solidFill>
                            <a:schemeClr val="tx1"/>
                          </a:solidFill>
                          <a:latin typeface="+mn-lt"/>
                          <a:cs typeface="Times New Roman" panose="02020603050405020304" pitchFamily="18" charset="0"/>
                        </a:rPr>
                        <a:t>Method</a:t>
                      </a:r>
                      <a:endParaRPr lang="zh-TW" altLang="en-US" sz="1800" b="1" dirty="0">
                        <a:solidFill>
                          <a:schemeClr val="tx1"/>
                        </a:solidFill>
                        <a:latin typeface="+mn-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Accuracy</a:t>
                      </a:r>
                      <a:endParaRPr lang="zh-TW" altLang="en-US" sz="18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Precision</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Recall</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F1-score</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AUC</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SVC</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0.764</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0.755</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0.746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0.711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0.888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6849">
                <a:tc>
                  <a:txBody>
                    <a:bodyPr/>
                    <a:lstStyle/>
                    <a:p>
                      <a:pPr algn="ctr">
                        <a:spcAft>
                          <a:spcPts val="0"/>
                        </a:spcAft>
                      </a:pPr>
                      <a:r>
                        <a:rPr lang="en-US" altLang="zh-TW" sz="1800" b="0" dirty="0">
                          <a:solidFill>
                            <a:schemeClr val="tx1"/>
                          </a:solidFill>
                          <a:effectLst/>
                          <a:latin typeface="+mn-lt"/>
                          <a:ea typeface="+mn-ea"/>
                          <a:cs typeface="Times New Roman" panose="02020603050405020304" pitchFamily="18" charset="0"/>
                        </a:rPr>
                        <a:t>GNB</a:t>
                      </a:r>
                      <a:endParaRPr lang="zh-TW" sz="18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0.852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0.848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0.929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6849">
                <a:tc>
                  <a:txBody>
                    <a:bodyPr/>
                    <a:lstStyle/>
                    <a:p>
                      <a:pPr algn="ctr">
                        <a:spcAft>
                          <a:spcPts val="0"/>
                        </a:spcAft>
                      </a:pPr>
                      <a:r>
                        <a:rPr lang="en-US" sz="1800" b="0" dirty="0">
                          <a:solidFill>
                            <a:schemeClr val="tx1"/>
                          </a:solidFill>
                          <a:effectLst/>
                          <a:latin typeface="+mn-lt"/>
                          <a:cs typeface="Times New Roman" panose="02020603050405020304" pitchFamily="18" charset="0"/>
                        </a:rPr>
                        <a:t>LR</a:t>
                      </a:r>
                      <a:endParaRPr lang="zh-TW" sz="18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0.772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0.765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0.838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6849">
                <a:tc>
                  <a:txBody>
                    <a:bodyPr/>
                    <a:lstStyle/>
                    <a:p>
                      <a:pPr algn="ctr">
                        <a:spcAft>
                          <a:spcPts val="0"/>
                        </a:spcAft>
                      </a:pPr>
                      <a:r>
                        <a:rPr lang="en-US" altLang="zh-TW" sz="1800" dirty="0">
                          <a:solidFill>
                            <a:srgbClr val="FF0000"/>
                          </a:solidFill>
                          <a:effectLst/>
                          <a:latin typeface="+mn-lt"/>
                          <a:ea typeface="+mn-ea"/>
                          <a:cs typeface="Times New Roman" panose="02020603050405020304" pitchFamily="18" charset="0"/>
                        </a:rPr>
                        <a:t>RF</a:t>
                      </a:r>
                      <a:endParaRPr lang="zh-TW" sz="1800" dirty="0">
                        <a:solidFill>
                          <a:srgbClr val="FF0000"/>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FF0000"/>
                          </a:solidFill>
                          <a:effectLst/>
                          <a:latin typeface="+mn-lt"/>
                          <a:ea typeface="新細明體" panose="02020500000000000000" pitchFamily="18" charset="-120"/>
                        </a:rPr>
                        <a:t>0.882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0.888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0.881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0.95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NN</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0.405</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0.203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0.285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DT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0.872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0.892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0.863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0.88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6849">
                <a:tc>
                  <a:txBody>
                    <a:bodyPr/>
                    <a:lstStyle/>
                    <a:p>
                      <a:pPr algn="ctr">
                        <a:spcAft>
                          <a:spcPts val="0"/>
                        </a:spcAft>
                      </a:pPr>
                      <a:r>
                        <a:rPr lang="en-US" sz="1800" dirty="0" err="1">
                          <a:solidFill>
                            <a:schemeClr val="tx1"/>
                          </a:solidFill>
                          <a:effectLst/>
                          <a:latin typeface="+mn-lt"/>
                          <a:cs typeface="Times New Roman" panose="02020603050405020304" pitchFamily="18" charset="0"/>
                        </a:rPr>
                        <a:t>XGBoost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0.872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0.879</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0.876</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0.865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0.938</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cxnSp>
        <p:nvCxnSpPr>
          <p:cNvPr id="6" name="直線接點 5">
            <a:extLst>
              <a:ext uri="{FF2B5EF4-FFF2-40B4-BE49-F238E27FC236}">
                <a16:creationId xmlns:a16="http://schemas.microsoft.com/office/drawing/2014/main" id="{1A07A9E7-C59A-4A58-3BDF-80A936664E92}"/>
              </a:ext>
            </a:extLst>
          </p:cNvPr>
          <p:cNvCxnSpPr>
            <a:cxnSpLocks/>
          </p:cNvCxnSpPr>
          <p:nvPr/>
        </p:nvCxnSpPr>
        <p:spPr>
          <a:xfrm>
            <a:off x="950168" y="1038030"/>
            <a:ext cx="990833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67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Pre-medical and Clinical to Predict Internship</a:t>
            </a: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7</a:t>
            </a:r>
            <a:r>
              <a:rPr lang="en-US" altLang="zh-TW" sz="3100" dirty="0">
                <a:latin typeface="Times New Roman" panose="02020603050405020304" pitchFamily="18" charset="0"/>
                <a:cs typeface="Times New Roman" panose="02020603050405020304" pitchFamily="18" charset="0"/>
                <a:sym typeface="Wingdings" panose="05000000000000000000" pitchFamily="2" charset="2"/>
              </a:rPr>
              <a:t> of 27 subjects fits AUC&gt;0.7 with LR model</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742950" lvl="1" indent="-285750"/>
            <a:r>
              <a:rPr lang="en-US" altLang="zh-TW" dirty="0">
                <a:latin typeface="Times New Roman" panose="02020603050405020304" pitchFamily="18" charset="0"/>
                <a:cs typeface="Times New Roman" panose="02020603050405020304" pitchFamily="18" charset="0"/>
              </a:rPr>
              <a:t>Pre-medical</a:t>
            </a:r>
            <a:r>
              <a:rPr lang="zh-TW" altLang="en-US"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rPr>
              <a:t>醫學人文其他</a:t>
            </a:r>
            <a:r>
              <a:rPr lang="en-US" altLang="zh-TW" dirty="0"/>
              <a:t>(0.754),</a:t>
            </a:r>
            <a:r>
              <a:rPr lang="zh-TW" altLang="en-US" dirty="0"/>
              <a:t> </a:t>
            </a:r>
            <a:r>
              <a:rPr lang="zh-TW" altLang="en-US" dirty="0">
                <a:latin typeface="標楷體" panose="03000509000000000000" pitchFamily="65" charset="-120"/>
                <a:ea typeface="標楷體" panose="03000509000000000000" pitchFamily="65" charset="-120"/>
              </a:rPr>
              <a:t>醫師科學家</a:t>
            </a:r>
            <a:r>
              <a:rPr lang="en-US" altLang="zh-TW" dirty="0"/>
              <a:t>(0.749)</a:t>
            </a:r>
            <a:endParaRPr lang="en-US" altLang="zh-TW" dirty="0">
              <a:solidFill>
                <a:srgbClr val="FF0000"/>
              </a:solidFill>
            </a:endParaRPr>
          </a:p>
          <a:p>
            <a:pPr marL="742950" lvl="1" indent="-285750"/>
            <a:r>
              <a:rPr lang="en-US" altLang="zh-TW" dirty="0">
                <a:latin typeface="Times New Roman" panose="02020603050405020304" pitchFamily="18" charset="0"/>
                <a:cs typeface="Times New Roman" panose="02020603050405020304" pitchFamily="18" charset="0"/>
              </a:rPr>
              <a:t>Clinical</a:t>
            </a:r>
            <a:r>
              <a:rPr lang="zh-TW" altLang="en-US"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rPr>
              <a:t>解剖學</a:t>
            </a:r>
            <a:r>
              <a:rPr lang="en-US" altLang="zh-TW" dirty="0"/>
              <a:t>(0.726), </a:t>
            </a:r>
            <a:r>
              <a:rPr lang="zh-TW" altLang="en-US" dirty="0">
                <a:latin typeface="標楷體" panose="03000509000000000000" pitchFamily="65" charset="-120"/>
                <a:ea typeface="標楷體" panose="03000509000000000000" pitchFamily="65" charset="-120"/>
              </a:rPr>
              <a:t>生物及生化遺傳學</a:t>
            </a:r>
            <a:r>
              <a:rPr lang="en-US" altLang="zh-TW" dirty="0"/>
              <a:t>(0.714), </a:t>
            </a:r>
            <a:r>
              <a:rPr lang="zh-TW" altLang="en-US" dirty="0">
                <a:latin typeface="標楷體" panose="03000509000000000000" pitchFamily="65" charset="-120"/>
                <a:ea typeface="標楷體" panose="03000509000000000000" pitchFamily="65" charset="-120"/>
              </a:rPr>
              <a:t>微生物學及免疫學</a:t>
            </a:r>
            <a:r>
              <a:rPr lang="en-US" altLang="zh-TW" dirty="0"/>
              <a:t>(0.71), </a:t>
            </a:r>
            <a:r>
              <a:rPr lang="zh-TW" altLang="en-US" dirty="0">
                <a:latin typeface="標楷體" panose="03000509000000000000" pitchFamily="65" charset="-120"/>
                <a:ea typeface="標楷體" panose="03000509000000000000" pitchFamily="65" charset="-120"/>
              </a:rPr>
              <a:t>組織學血液學</a:t>
            </a:r>
            <a:r>
              <a:rPr lang="en-US" altLang="zh-TW" dirty="0"/>
              <a:t>(0.699), </a:t>
            </a:r>
            <a:r>
              <a:rPr lang="zh-TW" altLang="en-US" dirty="0">
                <a:latin typeface="標楷體" panose="03000509000000000000" pitchFamily="65" charset="-120"/>
                <a:ea typeface="標楷體" panose="03000509000000000000" pitchFamily="65" charset="-120"/>
              </a:rPr>
              <a:t>藥理學</a:t>
            </a:r>
            <a:r>
              <a:rPr lang="en-US" altLang="zh-TW" dirty="0"/>
              <a:t>(0.693)</a:t>
            </a:r>
            <a:endParaRPr lang="zh-TW" altLang="en-US" dirty="0"/>
          </a:p>
          <a:p>
            <a:pPr marL="457200" lvl="1" indent="0">
              <a:buNone/>
            </a:pPr>
            <a:endParaRPr lang="zh-TW" altLang="en-US" dirty="0"/>
          </a:p>
          <a:p>
            <a:pPr marL="742950" lvl="1" indent="-285750"/>
            <a:endParaRPr lang="zh-TW" altLang="en-US" dirty="0"/>
          </a:p>
        </p:txBody>
      </p:sp>
      <p:sp>
        <p:nvSpPr>
          <p:cNvPr id="4" name="投影片編號版面配置區 3"/>
          <p:cNvSpPr>
            <a:spLocks noGrp="1"/>
          </p:cNvSpPr>
          <p:nvPr>
            <p:ph type="sldNum" sz="quarter" idx="12"/>
          </p:nvPr>
        </p:nvSpPr>
        <p:spPr/>
        <p:txBody>
          <a:bodyPr/>
          <a:lstStyle/>
          <a:p>
            <a:fld id="{99F75952-2813-47D0-A9C1-CC594B7A63B7}" type="slidenum">
              <a:rPr lang="zh-TW" altLang="en-US" smtClean="0"/>
              <a:pPr/>
              <a:t>18</a:t>
            </a:fld>
            <a:endParaRPr lang="zh-TW" altLang="en-US"/>
          </a:p>
        </p:txBody>
      </p:sp>
      <p:graphicFrame>
        <p:nvGraphicFramePr>
          <p:cNvPr id="5" name="表格 3">
            <a:extLst>
              <a:ext uri="{FF2B5EF4-FFF2-40B4-BE49-F238E27FC236}">
                <a16:creationId xmlns:a16="http://schemas.microsoft.com/office/drawing/2014/main" id="{DB052B12-7005-CDD9-9A24-946E78C6A636}"/>
              </a:ext>
            </a:extLst>
          </p:cNvPr>
          <p:cNvGraphicFramePr>
            <a:graphicFrameLocks noGrp="1"/>
          </p:cNvGraphicFramePr>
          <p:nvPr>
            <p:extLst>
              <p:ext uri="{D42A27DB-BD31-4B8C-83A1-F6EECF244321}">
                <p14:modId xmlns:p14="http://schemas.microsoft.com/office/powerpoint/2010/main" val="3468306013"/>
              </p:ext>
            </p:extLst>
          </p:nvPr>
        </p:nvGraphicFramePr>
        <p:xfrm>
          <a:off x="2219325" y="3271203"/>
          <a:ext cx="7753349" cy="2513703"/>
        </p:xfrm>
        <a:graphic>
          <a:graphicData uri="http://schemas.openxmlformats.org/drawingml/2006/table">
            <a:tbl>
              <a:tblPr firstRow="1" bandRow="1">
                <a:tableStyleId>{5C22544A-7EE6-4342-B048-85BDC9FD1C3A}</a:tableStyleId>
              </a:tblPr>
              <a:tblGrid>
                <a:gridCol w="1461526">
                  <a:extLst>
                    <a:ext uri="{9D8B030D-6E8A-4147-A177-3AD203B41FA5}">
                      <a16:colId xmlns:a16="http://schemas.microsoft.com/office/drawing/2014/main" val="759830128"/>
                    </a:ext>
                  </a:extLst>
                </a:gridCol>
                <a:gridCol w="1340722">
                  <a:extLst>
                    <a:ext uri="{9D8B030D-6E8A-4147-A177-3AD203B41FA5}">
                      <a16:colId xmlns:a16="http://schemas.microsoft.com/office/drawing/2014/main" val="171810136"/>
                    </a:ext>
                  </a:extLst>
                </a:gridCol>
                <a:gridCol w="1304427">
                  <a:extLst>
                    <a:ext uri="{9D8B030D-6E8A-4147-A177-3AD203B41FA5}">
                      <a16:colId xmlns:a16="http://schemas.microsoft.com/office/drawing/2014/main" val="2701518864"/>
                    </a:ext>
                  </a:extLst>
                </a:gridCol>
                <a:gridCol w="1215558">
                  <a:extLst>
                    <a:ext uri="{9D8B030D-6E8A-4147-A177-3AD203B41FA5}">
                      <a16:colId xmlns:a16="http://schemas.microsoft.com/office/drawing/2014/main" val="4004860910"/>
                    </a:ext>
                  </a:extLst>
                </a:gridCol>
                <a:gridCol w="1215558">
                  <a:extLst>
                    <a:ext uri="{9D8B030D-6E8A-4147-A177-3AD203B41FA5}">
                      <a16:colId xmlns:a16="http://schemas.microsoft.com/office/drawing/2014/main" val="4237588274"/>
                    </a:ext>
                  </a:extLst>
                </a:gridCol>
                <a:gridCol w="1215558">
                  <a:extLst>
                    <a:ext uri="{9D8B030D-6E8A-4147-A177-3AD203B41FA5}">
                      <a16:colId xmlns:a16="http://schemas.microsoft.com/office/drawing/2014/main" val="3701367193"/>
                    </a:ext>
                  </a:extLst>
                </a:gridCol>
              </a:tblGrid>
              <a:tr h="335224">
                <a:tc>
                  <a:txBody>
                    <a:bodyPr/>
                    <a:lstStyle/>
                    <a:p>
                      <a:pPr algn="ctr"/>
                      <a:r>
                        <a:rPr lang="en-US" altLang="zh-TW" sz="1800" b="1" dirty="0">
                          <a:solidFill>
                            <a:schemeClr val="tx1"/>
                          </a:solidFill>
                          <a:latin typeface="+mn-lt"/>
                          <a:cs typeface="Times New Roman" panose="02020603050405020304" pitchFamily="18" charset="0"/>
                        </a:rPr>
                        <a:t>Method</a:t>
                      </a:r>
                      <a:endParaRPr lang="zh-TW" altLang="en-US" sz="1800" b="1" dirty="0">
                        <a:solidFill>
                          <a:schemeClr val="tx1"/>
                        </a:solidFill>
                        <a:latin typeface="+mn-lt"/>
                        <a:cs typeface="Times New Roman" panose="020206030504050203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Accuracy</a:t>
                      </a:r>
                      <a:endParaRPr lang="zh-TW" altLang="en-US" sz="18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Precision</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Recall</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F1-score</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800" b="1" dirty="0">
                          <a:solidFill>
                            <a:schemeClr val="tx1"/>
                          </a:solidFill>
                          <a:latin typeface="+mn-lt"/>
                          <a:cs typeface="Times New Roman" panose="02020603050405020304" pitchFamily="18" charset="0"/>
                        </a:rPr>
                        <a:t>AUC</a:t>
                      </a:r>
                      <a:endParaRPr lang="zh-TW" altLang="en-US" sz="1800" b="1" dirty="0">
                        <a:solidFill>
                          <a:schemeClr val="tx1"/>
                        </a:solidFill>
                        <a:latin typeface="+mn-lt"/>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068319"/>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SVC</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0.683</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0.674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0.696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0.663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0.744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7373463"/>
                  </a:ext>
                </a:extLst>
              </a:tr>
              <a:tr h="306849">
                <a:tc>
                  <a:txBody>
                    <a:bodyPr/>
                    <a:lstStyle/>
                    <a:p>
                      <a:pPr algn="ctr">
                        <a:spcAft>
                          <a:spcPts val="0"/>
                        </a:spcAft>
                      </a:pPr>
                      <a:r>
                        <a:rPr lang="en-US" altLang="zh-TW" sz="1800" b="0" dirty="0">
                          <a:solidFill>
                            <a:schemeClr val="tx1"/>
                          </a:solidFill>
                          <a:effectLst/>
                          <a:latin typeface="+mn-lt"/>
                          <a:ea typeface="+mn-ea"/>
                          <a:cs typeface="Times New Roman" panose="02020603050405020304" pitchFamily="18" charset="0"/>
                        </a:rPr>
                        <a:t>GNB</a:t>
                      </a:r>
                      <a:endParaRPr lang="zh-TW" sz="1800" b="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0.658</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0.632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0.758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987629"/>
                  </a:ext>
                </a:extLst>
              </a:tr>
              <a:tr h="306849">
                <a:tc>
                  <a:txBody>
                    <a:bodyPr/>
                    <a:lstStyle/>
                    <a:p>
                      <a:pPr algn="ctr">
                        <a:spcAft>
                          <a:spcPts val="0"/>
                        </a:spcAft>
                      </a:pPr>
                      <a:r>
                        <a:rPr lang="en-US" sz="1800" b="0" dirty="0">
                          <a:solidFill>
                            <a:srgbClr val="FF0000"/>
                          </a:solidFill>
                          <a:effectLst/>
                          <a:latin typeface="+mn-lt"/>
                          <a:cs typeface="Times New Roman" panose="02020603050405020304" pitchFamily="18" charset="0"/>
                        </a:rPr>
                        <a:t>LR</a:t>
                      </a:r>
                      <a:endParaRPr lang="zh-TW" sz="1800" b="0" dirty="0">
                        <a:solidFill>
                          <a:srgbClr val="FF0000"/>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FF0000"/>
                          </a:solidFill>
                          <a:effectLst/>
                          <a:latin typeface="+mn-lt"/>
                          <a:ea typeface="新細明體" panose="02020500000000000000" pitchFamily="18" charset="-120"/>
                        </a:rPr>
                        <a:t>0.686</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0.686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0.664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0.778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617964"/>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RF</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0.683</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0.672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0.692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0.661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chemeClr val="tx1"/>
                          </a:solidFill>
                          <a:effectLst/>
                          <a:latin typeface="+mn-lt"/>
                          <a:ea typeface="新細明體" panose="02020500000000000000" pitchFamily="18" charset="-120"/>
                        </a:rPr>
                        <a:t>0.747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2412593"/>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NN</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0.572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0.579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0.598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620665"/>
                  </a:ext>
                </a:extLst>
              </a:tr>
              <a:tr h="306849">
                <a:tc>
                  <a:txBody>
                    <a:bodyPr/>
                    <a:lstStyle/>
                    <a:p>
                      <a:pPr algn="ctr">
                        <a:spcAft>
                          <a:spcPts val="0"/>
                        </a:spcAft>
                      </a:pPr>
                      <a:r>
                        <a:rPr lang="en-US" altLang="zh-TW" sz="1800" dirty="0">
                          <a:solidFill>
                            <a:schemeClr val="tx1"/>
                          </a:solidFill>
                          <a:effectLst/>
                          <a:latin typeface="+mn-lt"/>
                          <a:ea typeface="+mn-ea"/>
                          <a:cs typeface="Times New Roman" panose="02020603050405020304" pitchFamily="18" charset="0"/>
                        </a:rPr>
                        <a:t>DT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0.591</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0.573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0.602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7965474"/>
                  </a:ext>
                </a:extLst>
              </a:tr>
              <a:tr h="306849">
                <a:tc>
                  <a:txBody>
                    <a:bodyPr/>
                    <a:lstStyle/>
                    <a:p>
                      <a:pPr algn="ctr">
                        <a:spcAft>
                          <a:spcPts val="0"/>
                        </a:spcAft>
                      </a:pPr>
                      <a:r>
                        <a:rPr lang="en-US" sz="1800" dirty="0" err="1">
                          <a:solidFill>
                            <a:schemeClr val="tx1"/>
                          </a:solidFill>
                          <a:effectLst/>
                          <a:latin typeface="+mn-lt"/>
                          <a:cs typeface="Times New Roman" panose="02020603050405020304" pitchFamily="18" charset="0"/>
                        </a:rPr>
                        <a:t>XGBoost</a:t>
                      </a:r>
                      <a:endParaRPr lang="zh-TW" sz="1800" dirty="0">
                        <a:solidFill>
                          <a:schemeClr val="tx1"/>
                        </a:solidFill>
                        <a:effectLst/>
                        <a:latin typeface="+mn-lt"/>
                        <a:ea typeface="SimSun" panose="02010600030101010101" pitchFamily="2" charset="-122"/>
                        <a:cs typeface="Times New Roman" panose="02020603050405020304" pitchFamily="18" charset="0"/>
                      </a:endParaRPr>
                    </a:p>
                  </a:txBody>
                  <a:tcPr marL="34803" marR="34803"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0.652</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0.636</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0.653</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a:solidFill>
                            <a:srgbClr val="000000"/>
                          </a:solidFill>
                          <a:effectLst/>
                          <a:latin typeface="+mn-lt"/>
                          <a:ea typeface="新細明體" panose="02020500000000000000" pitchFamily="18" charset="-120"/>
                        </a:rPr>
                        <a:t>0.627</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TW" sz="1800" b="0" i="0" u="none" strike="noStrike" dirty="0">
                          <a:solidFill>
                            <a:srgbClr val="000000"/>
                          </a:solidFill>
                          <a:effectLst/>
                          <a:latin typeface="+mn-lt"/>
                          <a:ea typeface="新細明體" panose="02020500000000000000" pitchFamily="18" charset="-120"/>
                        </a:rPr>
                        <a:t>0.709</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9072327"/>
                  </a:ext>
                </a:extLst>
              </a:tr>
            </a:tbl>
          </a:graphicData>
        </a:graphic>
      </p:graphicFrame>
      <p:cxnSp>
        <p:nvCxnSpPr>
          <p:cNvPr id="6" name="直線接點 5">
            <a:extLst>
              <a:ext uri="{FF2B5EF4-FFF2-40B4-BE49-F238E27FC236}">
                <a16:creationId xmlns:a16="http://schemas.microsoft.com/office/drawing/2014/main" id="{BD19A9A4-0A78-04CE-8FD6-7427E876CBCA}"/>
              </a:ext>
            </a:extLst>
          </p:cNvPr>
          <p:cNvCxnSpPr>
            <a:cxnSpLocks/>
          </p:cNvCxnSpPr>
          <p:nvPr/>
        </p:nvCxnSpPr>
        <p:spPr>
          <a:xfrm>
            <a:off x="950168" y="1038030"/>
            <a:ext cx="990833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47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7625-79E2-5E34-8FB5-5214DE40022F}"/>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2F0FF022-557F-EDAB-F487-1123D543BB8A}"/>
              </a:ext>
            </a:extLst>
          </p:cNvPr>
          <p:cNvSpPr>
            <a:spLocks noGrp="1"/>
          </p:cNvSpPr>
          <p:nvPr>
            <p:ph idx="1"/>
          </p:nvPr>
        </p:nvSpPr>
        <p:spPr/>
        <p:txBody>
          <a:bodyPr/>
          <a:lstStyle/>
          <a:p>
            <a:r>
              <a:rPr lang="en-TW" dirty="0">
                <a:latin typeface="Times New Roman" panose="02020603050405020304" pitchFamily="18" charset="0"/>
                <a:cs typeface="Times New Roman" panose="02020603050405020304" pitchFamily="18" charset="0"/>
              </a:rPr>
              <a:t>For Clinical</a:t>
            </a:r>
          </a:p>
          <a:p>
            <a:pPr marL="685800" lvl="2">
              <a:spcBef>
                <a:spcPts val="1000"/>
              </a:spcBef>
            </a:pPr>
            <a:r>
              <a:rPr lang="en-US" altLang="zh-TW" dirty="0">
                <a:latin typeface="Times New Roman" panose="02020603050405020304" pitchFamily="18" charset="0"/>
                <a:cs typeface="Times New Roman" panose="02020603050405020304" pitchFamily="18" charset="0"/>
              </a:rPr>
              <a:t>13 Pre-medical subjects including: </a:t>
            </a:r>
            <a:r>
              <a:rPr lang="zh-TW" altLang="en-US" dirty="0">
                <a:latin typeface="標楷體" panose="03000509000000000000" pitchFamily="65" charset="-120"/>
                <a:ea typeface="標楷體" panose="03000509000000000000" pitchFamily="65" charset="-120"/>
                <a:cs typeface="Times New Roman" panose="02020603050405020304" pitchFamily="18" charset="0"/>
              </a:rPr>
              <a:t>化學</a:t>
            </a:r>
            <a:r>
              <a:rPr lang="en-US" altLang="zh-TW" dirty="0">
                <a:latin typeface="Times New Roman" panose="02020603050405020304" pitchFamily="18" charset="0"/>
                <a:cs typeface="Times New Roman" panose="02020603050405020304" pitchFamily="18" charset="0"/>
              </a:rPr>
              <a:t>(Chemistry),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醫師科學家</a:t>
            </a:r>
            <a:r>
              <a:rPr lang="en-US" altLang="zh-TW" dirty="0">
                <a:latin typeface="Times New Roman" panose="02020603050405020304" pitchFamily="18" charset="0"/>
                <a:cs typeface="Times New Roman" panose="02020603050405020304" pitchFamily="18" charset="0"/>
              </a:rPr>
              <a:t>(Physician Scientist), </a:t>
            </a:r>
            <a:r>
              <a:rPr lang="zh-TW" altLang="en-US" dirty="0">
                <a:latin typeface="標楷體" panose="03000509000000000000" pitchFamily="65" charset="-120"/>
                <a:ea typeface="標楷體" panose="03000509000000000000" pitchFamily="65" charset="-120"/>
                <a:cs typeface="Times New Roman" panose="02020603050405020304" pitchFamily="18" charset="0"/>
              </a:rPr>
              <a:t>物理</a:t>
            </a:r>
            <a:r>
              <a:rPr lang="en-US" altLang="zh-TW" dirty="0">
                <a:latin typeface="Times New Roman" panose="02020603050405020304" pitchFamily="18" charset="0"/>
                <a:cs typeface="Times New Roman" panose="02020603050405020304" pitchFamily="18" charset="0"/>
              </a:rPr>
              <a:t>(Physics), </a:t>
            </a:r>
            <a:r>
              <a:rPr lang="zh-TW" altLang="en-US" dirty="0">
                <a:latin typeface="標楷體" panose="03000509000000000000" pitchFamily="65" charset="-120"/>
                <a:ea typeface="標楷體" panose="03000509000000000000" pitchFamily="65" charset="-120"/>
                <a:cs typeface="Times New Roman" panose="02020603050405020304" pitchFamily="18" charset="0"/>
              </a:rPr>
              <a:t>微積分</a:t>
            </a:r>
            <a:r>
              <a:rPr lang="en-US" altLang="zh-TW" dirty="0">
                <a:latin typeface="Times New Roman" panose="02020603050405020304" pitchFamily="18" charset="0"/>
                <a:cs typeface="Times New Roman" panose="02020603050405020304" pitchFamily="18" charset="0"/>
              </a:rPr>
              <a:t>(Calculus), </a:t>
            </a:r>
            <a:r>
              <a:rPr lang="zh-TW" altLang="en-US" dirty="0">
                <a:latin typeface="標楷體" panose="03000509000000000000" pitchFamily="65" charset="-120"/>
                <a:ea typeface="標楷體" panose="03000509000000000000" pitchFamily="65" charset="-120"/>
                <a:cs typeface="Times New Roman" panose="02020603050405020304" pitchFamily="18" charset="0"/>
              </a:rPr>
              <a:t>醫學人文其他</a:t>
            </a:r>
            <a:r>
              <a:rPr lang="en-US" altLang="zh-TW" dirty="0">
                <a:latin typeface="Times New Roman" panose="02020603050405020304" pitchFamily="18" charset="0"/>
                <a:cs typeface="Times New Roman" panose="02020603050405020304" pitchFamily="18" charset="0"/>
              </a:rPr>
              <a:t>(Medical humanities), </a:t>
            </a:r>
            <a:r>
              <a:rPr lang="zh-TW" altLang="en-US" dirty="0">
                <a:latin typeface="標楷體" panose="03000509000000000000" pitchFamily="65" charset="-120"/>
                <a:ea typeface="標楷體" panose="03000509000000000000" pitchFamily="65" charset="-120"/>
                <a:cs typeface="Times New Roman" panose="02020603050405020304" pitchFamily="18" charset="0"/>
              </a:rPr>
              <a:t>語言領域</a:t>
            </a:r>
            <a:r>
              <a:rPr lang="en-US" altLang="zh-TW" dirty="0">
                <a:latin typeface="Times New Roman" panose="02020603050405020304" pitchFamily="18" charset="0"/>
                <a:cs typeface="Times New Roman" panose="02020603050405020304" pitchFamily="18" charset="0"/>
              </a:rPr>
              <a:t>(Language), </a:t>
            </a:r>
            <a:r>
              <a:rPr lang="zh-TW" altLang="en-US" dirty="0">
                <a:latin typeface="標楷體" panose="03000509000000000000" pitchFamily="65" charset="-120"/>
                <a:ea typeface="標楷體" panose="03000509000000000000" pitchFamily="65" charset="-120"/>
                <a:cs typeface="Times New Roman" panose="02020603050405020304" pitchFamily="18" charset="0"/>
              </a:rPr>
              <a:t>經濟</a:t>
            </a:r>
            <a:r>
              <a:rPr lang="en-US" altLang="zh-TW" dirty="0">
                <a:latin typeface="Times New Roman" panose="02020603050405020304" pitchFamily="18" charset="0"/>
                <a:cs typeface="Times New Roman" panose="02020603050405020304" pitchFamily="18" charset="0"/>
              </a:rPr>
              <a:t>(Economics), </a:t>
            </a:r>
            <a:r>
              <a:rPr lang="zh-TW" altLang="en-US" dirty="0">
                <a:latin typeface="標楷體" panose="03000509000000000000" pitchFamily="65" charset="-120"/>
                <a:ea typeface="標楷體" panose="03000509000000000000" pitchFamily="65" charset="-120"/>
                <a:cs typeface="Times New Roman" panose="02020603050405020304" pitchFamily="18" charset="0"/>
              </a:rPr>
              <a:t>數學</a:t>
            </a:r>
            <a:r>
              <a:rPr lang="en-US" altLang="zh-TW" dirty="0">
                <a:latin typeface="Times New Roman" panose="02020603050405020304" pitchFamily="18" charset="0"/>
                <a:cs typeface="Times New Roman" panose="02020603050405020304" pitchFamily="18" charset="0"/>
              </a:rPr>
              <a:t>(Mathematics), </a:t>
            </a:r>
            <a:r>
              <a:rPr lang="zh-TW" altLang="en-US" dirty="0">
                <a:latin typeface="標楷體" panose="03000509000000000000" pitchFamily="65" charset="-120"/>
                <a:ea typeface="標楷體" panose="03000509000000000000" pitchFamily="65" charset="-120"/>
                <a:cs typeface="Times New Roman" panose="02020603050405020304" pitchFamily="18" charset="0"/>
              </a:rPr>
              <a:t>醫學社會雜項</a:t>
            </a:r>
            <a:r>
              <a:rPr lang="en-US" altLang="zh-TW" dirty="0">
                <a:latin typeface="Times New Roman" panose="02020603050405020304" pitchFamily="18" charset="0"/>
                <a:cs typeface="Times New Roman" panose="02020603050405020304" pitchFamily="18" charset="0"/>
              </a:rPr>
              <a:t>(Medical Sociology), </a:t>
            </a:r>
            <a:r>
              <a:rPr lang="zh-TW" altLang="en-US" dirty="0">
                <a:latin typeface="標楷體" panose="03000509000000000000" pitchFamily="65" charset="-120"/>
                <a:ea typeface="標楷體" panose="03000509000000000000" pitchFamily="65" charset="-120"/>
                <a:cs typeface="Times New Roman" panose="02020603050405020304" pitchFamily="18" charset="0"/>
              </a:rPr>
              <a:t>文學</a:t>
            </a:r>
            <a:r>
              <a:rPr lang="en-US" altLang="zh-TW" dirty="0">
                <a:latin typeface="Times New Roman" panose="02020603050405020304" pitchFamily="18" charset="0"/>
                <a:cs typeface="Times New Roman" panose="02020603050405020304" pitchFamily="18" charset="0"/>
              </a:rPr>
              <a:t>(Literature), </a:t>
            </a:r>
            <a:r>
              <a:rPr lang="zh-TW" altLang="en-US" dirty="0">
                <a:latin typeface="標楷體" panose="03000509000000000000" pitchFamily="65" charset="-120"/>
                <a:ea typeface="標楷體" panose="03000509000000000000" pitchFamily="65" charset="-120"/>
                <a:cs typeface="Times New Roman" panose="02020603050405020304" pitchFamily="18" charset="0"/>
              </a:rPr>
              <a:t>音樂美術戲劇</a:t>
            </a:r>
            <a:r>
              <a:rPr lang="en-US" altLang="zh-TW" dirty="0">
                <a:latin typeface="Times New Roman" panose="02020603050405020304" pitchFamily="18" charset="0"/>
                <a:cs typeface="Times New Roman" panose="02020603050405020304" pitchFamily="18" charset="0"/>
              </a:rPr>
              <a:t>(Music, Art and Drama) , </a:t>
            </a:r>
            <a:r>
              <a:rPr lang="zh-TW" altLang="en-US" dirty="0">
                <a:latin typeface="標楷體" panose="03000509000000000000" pitchFamily="65" charset="-120"/>
                <a:ea typeface="標楷體" panose="03000509000000000000" pitchFamily="65" charset="-120"/>
                <a:cs typeface="Times New Roman" panose="02020603050405020304" pitchFamily="18" charset="0"/>
              </a:rPr>
              <a:t>人類</a:t>
            </a:r>
            <a:r>
              <a:rPr lang="en-US" altLang="zh-TW" dirty="0">
                <a:latin typeface="Times New Roman" panose="02020603050405020304" pitchFamily="18" charset="0"/>
                <a:cs typeface="Times New Roman" panose="02020603050405020304" pitchFamily="18" charset="0"/>
              </a:rPr>
              <a:t>(Anthropology)</a:t>
            </a:r>
            <a:r>
              <a:rPr lang="zh-TW" altLang="en-US"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社會</a:t>
            </a:r>
            <a:r>
              <a:rPr lang="en-US" altLang="zh-TW" dirty="0">
                <a:latin typeface="Times New Roman" panose="02020603050405020304" pitchFamily="18" charset="0"/>
                <a:cs typeface="Times New Roman" panose="02020603050405020304" pitchFamily="18" charset="0"/>
              </a:rPr>
              <a:t>(Sociology)</a:t>
            </a:r>
            <a:r>
              <a:rPr lang="zh-TW" altLang="en-US"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文化</a:t>
            </a:r>
            <a:r>
              <a:rPr lang="en-US" altLang="zh-TW" dirty="0">
                <a:latin typeface="Times New Roman" panose="02020603050405020304" pitchFamily="18" charset="0"/>
                <a:cs typeface="Times New Roman" panose="02020603050405020304" pitchFamily="18" charset="0"/>
              </a:rPr>
              <a:t>(Cultural Studies), </a:t>
            </a:r>
            <a:r>
              <a:rPr lang="zh-TW" altLang="en-US" dirty="0">
                <a:latin typeface="標楷體" panose="03000509000000000000" pitchFamily="65" charset="-120"/>
                <a:ea typeface="標楷體" panose="03000509000000000000" pitchFamily="65" charset="-120"/>
                <a:cs typeface="Times New Roman" panose="02020603050405020304" pitchFamily="18" charset="0"/>
              </a:rPr>
              <a:t>法律</a:t>
            </a:r>
            <a:r>
              <a:rPr lang="en-US" altLang="zh-TW" dirty="0">
                <a:latin typeface="Times New Roman" panose="02020603050405020304" pitchFamily="18" charset="0"/>
                <a:cs typeface="Times New Roman" panose="02020603050405020304" pitchFamily="18" charset="0"/>
              </a:rPr>
              <a:t>(Law)</a:t>
            </a:r>
          </a:p>
          <a:p>
            <a:pPr marL="685800" lvl="2">
              <a:spcBef>
                <a:spcPts val="1000"/>
              </a:spcBef>
            </a:pPr>
            <a:r>
              <a:rPr lang="en-US" altLang="zh-TW" dirty="0">
                <a:latin typeface="Times New Roman" panose="02020603050405020304" pitchFamily="18" charset="0"/>
                <a:cs typeface="Times New Roman" panose="02020603050405020304" pitchFamily="18" charset="0"/>
              </a:rPr>
              <a:t>Get the best accuracy value is  </a:t>
            </a:r>
            <a:r>
              <a:rPr lang="en-US" altLang="zh-TW" dirty="0">
                <a:solidFill>
                  <a:srgbClr val="FF0000"/>
                </a:solidFill>
                <a:latin typeface="Times New Roman" panose="02020603050405020304" pitchFamily="18" charset="0"/>
                <a:cs typeface="Times New Roman" panose="02020603050405020304" pitchFamily="18" charset="0"/>
              </a:rPr>
              <a:t>0.84 </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685800" lvl="2">
              <a:spcBef>
                <a:spcPts val="1000"/>
              </a:spcBef>
            </a:pPr>
            <a:r>
              <a:rPr lang="en-US" altLang="zh-TW" dirty="0">
                <a:latin typeface="Times New Roman" panose="02020603050405020304" pitchFamily="18" charset="0"/>
                <a:cs typeface="Times New Roman" panose="02020603050405020304" pitchFamily="18" charset="0"/>
              </a:rPr>
              <a:t>These subjects have </a:t>
            </a:r>
            <a:r>
              <a:rPr lang="en-US" altLang="zh-TW" dirty="0">
                <a:solidFill>
                  <a:srgbClr val="FF0000"/>
                </a:solidFill>
                <a:latin typeface="Times New Roman" panose="02020603050405020304" pitchFamily="18" charset="0"/>
                <a:cs typeface="Times New Roman" panose="02020603050405020304" pitchFamily="18" charset="0"/>
              </a:rPr>
              <a:t>better</a:t>
            </a:r>
            <a:r>
              <a:rPr lang="en-US" altLang="zh-TW" dirty="0">
                <a:latin typeface="Times New Roman" panose="02020603050405020304" pitchFamily="18" charset="0"/>
                <a:cs typeface="Times New Roman" panose="02020603050405020304" pitchFamily="18" charset="0"/>
              </a:rPr>
              <a:t> effect on </a:t>
            </a:r>
            <a:r>
              <a:rPr lang="en-US" altLang="zh-TW" dirty="0">
                <a:solidFill>
                  <a:srgbClr val="FF0000"/>
                </a:solidFill>
                <a:latin typeface="Times New Roman" panose="02020603050405020304" pitchFamily="18" charset="0"/>
                <a:cs typeface="Times New Roman" panose="02020603050405020304" pitchFamily="18" charset="0"/>
              </a:rPr>
              <a:t>predicting</a:t>
            </a:r>
            <a:r>
              <a:rPr lang="en-US" altLang="zh-TW" dirty="0">
                <a:latin typeface="Times New Roman" panose="02020603050405020304" pitchFamily="18" charset="0"/>
                <a:cs typeface="Times New Roman" panose="02020603050405020304" pitchFamily="18" charset="0"/>
              </a:rPr>
              <a:t> students’ academic performance in Clinical medicine.</a:t>
            </a:r>
          </a:p>
          <a:p>
            <a:pPr lvl="1"/>
            <a:endParaRPr lang="en-TW" dirty="0"/>
          </a:p>
        </p:txBody>
      </p:sp>
      <p:cxnSp>
        <p:nvCxnSpPr>
          <p:cNvPr id="4" name="直線接點 5">
            <a:extLst>
              <a:ext uri="{FF2B5EF4-FFF2-40B4-BE49-F238E27FC236}">
                <a16:creationId xmlns:a16="http://schemas.microsoft.com/office/drawing/2014/main" id="{55A16A30-3817-7417-D895-ECD90BA2A34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57772DA-46B4-A896-A639-5C0758D25EE9}"/>
              </a:ext>
            </a:extLst>
          </p:cNvPr>
          <p:cNvSpPr>
            <a:spLocks noGrp="1"/>
          </p:cNvSpPr>
          <p:nvPr>
            <p:ph type="sldNum" sz="quarter" idx="12"/>
          </p:nvPr>
        </p:nvSpPr>
        <p:spPr/>
        <p:txBody>
          <a:bodyPr/>
          <a:lstStyle/>
          <a:p>
            <a:fld id="{BDA2B49F-F1DC-F442-ADD6-43876BEE68C8}" type="slidenum">
              <a:rPr lang="en-TW" smtClean="0"/>
              <a:t>19</a:t>
            </a:fld>
            <a:endParaRPr lang="en-TW"/>
          </a:p>
        </p:txBody>
      </p:sp>
    </p:spTree>
    <p:extLst>
      <p:ext uri="{BB962C8B-B14F-4D97-AF65-F5344CB8AC3E}">
        <p14:creationId xmlns:p14="http://schemas.microsoft.com/office/powerpoint/2010/main" val="417531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184647" y="188640"/>
            <a:ext cx="3848100" cy="523220"/>
          </a:xfrm>
          <a:prstGeom prst="rect">
            <a:avLst/>
          </a:prstGeom>
          <a:noFill/>
        </p:spPr>
        <p:txBody>
          <a:bodyPr wrap="square" rtlCol="0">
            <a:spAutoFit/>
          </a:bodyPr>
          <a:lstStyle/>
          <a:p>
            <a:pPr algn="ctr"/>
            <a:r>
              <a:rPr lang="en-US" sz="2800" dirty="0">
                <a:solidFill>
                  <a:schemeClr val="tx1">
                    <a:lumMod val="85000"/>
                    <a:lumOff val="15000"/>
                  </a:schemeClr>
                </a:solidFill>
                <a:latin typeface="Lato" panose="020F0502020204030203" pitchFamily="34" charset="0"/>
                <a:cs typeface="Lato" panose="020F0502020204030203" pitchFamily="34" charset="0"/>
              </a:rPr>
              <a:t>Data Science Flow</a:t>
            </a:r>
          </a:p>
        </p:txBody>
      </p:sp>
      <p:sp>
        <p:nvSpPr>
          <p:cNvPr id="22" name="Rectangle 21"/>
          <p:cNvSpPr/>
          <p:nvPr/>
        </p:nvSpPr>
        <p:spPr>
          <a:xfrm>
            <a:off x="5765777" y="1053929"/>
            <a:ext cx="646331" cy="45719"/>
          </a:xfrm>
          <a:prstGeom prst="rect">
            <a:avLst/>
          </a:prstGeom>
          <a:solidFill>
            <a:srgbClr val="0087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a:stCxn id="22" idx="2"/>
          </p:cNvCxnSpPr>
          <p:nvPr/>
        </p:nvCxnSpPr>
        <p:spPr>
          <a:xfrm flipH="1">
            <a:off x="6088941" y="1099647"/>
            <a:ext cx="2" cy="420624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51030" y="1447462"/>
            <a:ext cx="658905" cy="0"/>
          </a:xfrm>
          <a:prstGeom prst="line">
            <a:avLst/>
          </a:prstGeom>
          <a:ln w="38100"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Teardrop 8"/>
          <p:cNvSpPr/>
          <p:nvPr/>
        </p:nvSpPr>
        <p:spPr>
          <a:xfrm rot="2700000">
            <a:off x="4698167" y="1215103"/>
            <a:ext cx="457200" cy="457200"/>
          </a:xfrm>
          <a:prstGeom prst="teardrop">
            <a:avLst/>
          </a:prstGeom>
          <a:noFill/>
          <a:ln w="57150">
            <a:solidFill>
              <a:srgbClr val="008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22558" y="1372084"/>
            <a:ext cx="150756" cy="150756"/>
          </a:xfrm>
          <a:prstGeom prst="ellipse">
            <a:avLst/>
          </a:prstGeom>
          <a:solidFill>
            <a:srgbClr val="0087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6232553" y="2070426"/>
            <a:ext cx="658905" cy="0"/>
          </a:xfrm>
          <a:prstGeom prst="line">
            <a:avLst/>
          </a:prstGeom>
          <a:ln w="38100"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ardrop 12"/>
          <p:cNvSpPr/>
          <p:nvPr/>
        </p:nvSpPr>
        <p:spPr>
          <a:xfrm rot="13500000">
            <a:off x="7043144" y="1841826"/>
            <a:ext cx="457200" cy="457200"/>
          </a:xfrm>
          <a:prstGeom prst="teardrop">
            <a:avLst/>
          </a:prstGeom>
          <a:noFill/>
          <a:ln w="57150">
            <a:solidFill>
              <a:srgbClr val="FF86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5274" y="1995048"/>
            <a:ext cx="150756" cy="150756"/>
          </a:xfrm>
          <a:prstGeom prst="ellipse">
            <a:avLst/>
          </a:prstGeom>
          <a:solidFill>
            <a:srgbClr val="FF860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5349066" y="2739542"/>
            <a:ext cx="658905" cy="0"/>
          </a:xfrm>
          <a:prstGeom prst="line">
            <a:avLst/>
          </a:prstGeom>
          <a:ln w="38100"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ardrop 17"/>
          <p:cNvSpPr/>
          <p:nvPr/>
        </p:nvSpPr>
        <p:spPr>
          <a:xfrm rot="2700000">
            <a:off x="4698166" y="2514658"/>
            <a:ext cx="457200" cy="457200"/>
          </a:xfrm>
          <a:prstGeom prst="teardrop">
            <a:avLst/>
          </a:prstGeom>
          <a:noFill/>
          <a:ln w="57150">
            <a:solidFill>
              <a:srgbClr val="A1B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020594" y="2664164"/>
            <a:ext cx="150756" cy="150756"/>
          </a:xfrm>
          <a:prstGeom prst="ellipse">
            <a:avLst/>
          </a:prstGeom>
          <a:solidFill>
            <a:srgbClr val="A1BB2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6232553" y="3382800"/>
            <a:ext cx="658905" cy="0"/>
          </a:xfrm>
          <a:prstGeom prst="line">
            <a:avLst/>
          </a:prstGeom>
          <a:ln w="38100"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ardrop 20"/>
          <p:cNvSpPr/>
          <p:nvPr/>
        </p:nvSpPr>
        <p:spPr>
          <a:xfrm rot="13500000">
            <a:off x="7043144" y="3149086"/>
            <a:ext cx="457200" cy="457200"/>
          </a:xfrm>
          <a:prstGeom prst="teardrop">
            <a:avLst/>
          </a:prstGeom>
          <a:noFill/>
          <a:ln w="57150">
            <a:solidFill>
              <a:srgbClr val="0126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024799" y="3307422"/>
            <a:ext cx="150756" cy="150756"/>
          </a:xfrm>
          <a:prstGeom prst="ellipse">
            <a:avLst/>
          </a:prstGeom>
          <a:solidFill>
            <a:srgbClr val="01264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211206" y="1053481"/>
            <a:ext cx="496115" cy="769441"/>
          </a:xfrm>
          <a:prstGeom prst="rect">
            <a:avLst/>
          </a:prstGeom>
          <a:noFill/>
        </p:spPr>
        <p:txBody>
          <a:bodyPr wrap="square" rtlCol="0">
            <a:spAutoFit/>
          </a:bodyPr>
          <a:lstStyle/>
          <a:p>
            <a:r>
              <a:rPr lang="en-US" sz="4400" dirty="0">
                <a:solidFill>
                  <a:schemeClr val="bg1">
                    <a:lumMod val="85000"/>
                  </a:schemeClr>
                </a:solidFill>
                <a:latin typeface="Lato Light" panose="020F0402020204030203" pitchFamily="34" charset="0"/>
                <a:cs typeface="Lato Light" panose="020F0402020204030203" pitchFamily="34" charset="0"/>
              </a:rPr>
              <a:t>1</a:t>
            </a:r>
          </a:p>
        </p:txBody>
      </p:sp>
      <p:sp>
        <p:nvSpPr>
          <p:cNvPr id="26" name="TextBox 25"/>
          <p:cNvSpPr txBox="1"/>
          <p:nvPr/>
        </p:nvSpPr>
        <p:spPr>
          <a:xfrm>
            <a:off x="5524849" y="1642624"/>
            <a:ext cx="496115" cy="769441"/>
          </a:xfrm>
          <a:prstGeom prst="rect">
            <a:avLst/>
          </a:prstGeom>
          <a:noFill/>
        </p:spPr>
        <p:txBody>
          <a:bodyPr wrap="square" rtlCol="0">
            <a:spAutoFit/>
          </a:bodyPr>
          <a:lstStyle/>
          <a:p>
            <a:r>
              <a:rPr lang="en-US" sz="4400" dirty="0">
                <a:solidFill>
                  <a:schemeClr val="bg1">
                    <a:lumMod val="85000"/>
                  </a:schemeClr>
                </a:solidFill>
                <a:latin typeface="Lato Light" panose="020F0402020204030203" pitchFamily="34" charset="0"/>
                <a:cs typeface="Lato Light" panose="020F0402020204030203" pitchFamily="34" charset="0"/>
              </a:rPr>
              <a:t>2</a:t>
            </a:r>
          </a:p>
        </p:txBody>
      </p:sp>
      <p:sp>
        <p:nvSpPr>
          <p:cNvPr id="27" name="TextBox 26"/>
          <p:cNvSpPr txBox="1"/>
          <p:nvPr/>
        </p:nvSpPr>
        <p:spPr>
          <a:xfrm>
            <a:off x="6211205" y="2358537"/>
            <a:ext cx="496115" cy="769441"/>
          </a:xfrm>
          <a:prstGeom prst="rect">
            <a:avLst/>
          </a:prstGeom>
          <a:noFill/>
        </p:spPr>
        <p:txBody>
          <a:bodyPr wrap="square" rtlCol="0">
            <a:spAutoFit/>
          </a:bodyPr>
          <a:lstStyle/>
          <a:p>
            <a:r>
              <a:rPr lang="en-US" sz="4400" dirty="0">
                <a:solidFill>
                  <a:schemeClr val="bg1">
                    <a:lumMod val="85000"/>
                  </a:schemeClr>
                </a:solidFill>
                <a:latin typeface="Lato Light" panose="020F0402020204030203" pitchFamily="34" charset="0"/>
                <a:cs typeface="Lato Light" panose="020F0402020204030203" pitchFamily="34" charset="0"/>
              </a:rPr>
              <a:t>3</a:t>
            </a:r>
          </a:p>
        </p:txBody>
      </p:sp>
      <p:sp>
        <p:nvSpPr>
          <p:cNvPr id="28" name="TextBox 27"/>
          <p:cNvSpPr txBox="1"/>
          <p:nvPr/>
        </p:nvSpPr>
        <p:spPr>
          <a:xfrm>
            <a:off x="5528684" y="2992965"/>
            <a:ext cx="496115" cy="769441"/>
          </a:xfrm>
          <a:prstGeom prst="rect">
            <a:avLst/>
          </a:prstGeom>
          <a:noFill/>
        </p:spPr>
        <p:txBody>
          <a:bodyPr wrap="square" rtlCol="0">
            <a:spAutoFit/>
          </a:bodyPr>
          <a:lstStyle/>
          <a:p>
            <a:r>
              <a:rPr lang="en-US" sz="4400" dirty="0">
                <a:solidFill>
                  <a:schemeClr val="bg1">
                    <a:lumMod val="85000"/>
                  </a:schemeClr>
                </a:solidFill>
                <a:latin typeface="Lato Light" panose="020F0402020204030203" pitchFamily="34" charset="0"/>
                <a:cs typeface="Lato Light" panose="020F0402020204030203" pitchFamily="34" charset="0"/>
              </a:rPr>
              <a:t>4</a:t>
            </a:r>
          </a:p>
        </p:txBody>
      </p:sp>
      <p:sp>
        <p:nvSpPr>
          <p:cNvPr id="29" name="TextBox 28"/>
          <p:cNvSpPr txBox="1"/>
          <p:nvPr/>
        </p:nvSpPr>
        <p:spPr>
          <a:xfrm>
            <a:off x="6575980" y="1200153"/>
            <a:ext cx="3848100" cy="369332"/>
          </a:xfrm>
          <a:prstGeom prst="rect">
            <a:avLst/>
          </a:prstGeom>
          <a:noFill/>
        </p:spPr>
        <p:txBody>
          <a:bodyPr wrap="square" rtlCol="0">
            <a:spAutoFit/>
          </a:bodyPr>
          <a:lstStyle/>
          <a:p>
            <a:r>
              <a:rPr lang="en-US" dirty="0">
                <a:solidFill>
                  <a:schemeClr val="tx1">
                    <a:lumMod val="85000"/>
                    <a:lumOff val="15000"/>
                  </a:schemeClr>
                </a:solidFill>
                <a:latin typeface="Lato" panose="020F0502020204030203" pitchFamily="34" charset="0"/>
                <a:cs typeface="Lato" panose="020F0502020204030203" pitchFamily="34" charset="0"/>
              </a:rPr>
              <a:t>Data Collection</a:t>
            </a:r>
          </a:p>
        </p:txBody>
      </p:sp>
      <p:sp>
        <p:nvSpPr>
          <p:cNvPr id="31" name="TextBox 30"/>
          <p:cNvSpPr txBox="1"/>
          <p:nvPr/>
        </p:nvSpPr>
        <p:spPr>
          <a:xfrm>
            <a:off x="1753620" y="1736170"/>
            <a:ext cx="3848100" cy="369332"/>
          </a:xfrm>
          <a:prstGeom prst="rect">
            <a:avLst/>
          </a:prstGeom>
          <a:noFill/>
        </p:spPr>
        <p:txBody>
          <a:bodyPr wrap="square" rtlCol="0">
            <a:spAutoFit/>
          </a:bodyPr>
          <a:lstStyle/>
          <a:p>
            <a:pPr algn="r"/>
            <a:r>
              <a:rPr lang="en-US" dirty="0">
                <a:solidFill>
                  <a:schemeClr val="tx1">
                    <a:lumMod val="85000"/>
                    <a:lumOff val="15000"/>
                  </a:schemeClr>
                </a:solidFill>
                <a:latin typeface="Lato" panose="020F0502020204030203" pitchFamily="34" charset="0"/>
                <a:cs typeface="Lato" panose="020F0502020204030203" pitchFamily="34" charset="0"/>
              </a:rPr>
              <a:t>Data Preprocessing</a:t>
            </a:r>
          </a:p>
        </p:txBody>
      </p:sp>
      <p:sp>
        <p:nvSpPr>
          <p:cNvPr id="33" name="TextBox 32"/>
          <p:cNvSpPr txBox="1"/>
          <p:nvPr/>
        </p:nvSpPr>
        <p:spPr>
          <a:xfrm>
            <a:off x="6702502" y="2566526"/>
            <a:ext cx="3848100" cy="369332"/>
          </a:xfrm>
          <a:prstGeom prst="rect">
            <a:avLst/>
          </a:prstGeom>
          <a:noFill/>
        </p:spPr>
        <p:txBody>
          <a:bodyPr wrap="square" rtlCol="0">
            <a:spAutoFit/>
          </a:bodyPr>
          <a:lstStyle/>
          <a:p>
            <a:r>
              <a:rPr lang="en-US" dirty="0">
                <a:solidFill>
                  <a:schemeClr val="tx1">
                    <a:lumMod val="85000"/>
                    <a:lumOff val="15000"/>
                  </a:schemeClr>
                </a:solidFill>
                <a:latin typeface="Lato" panose="020F0502020204030203" pitchFamily="34" charset="0"/>
                <a:cs typeface="Lato" panose="020F0502020204030203" pitchFamily="34" charset="0"/>
              </a:rPr>
              <a:t>Transformation</a:t>
            </a:r>
          </a:p>
        </p:txBody>
      </p:sp>
      <p:sp>
        <p:nvSpPr>
          <p:cNvPr id="35" name="TextBox 34"/>
          <p:cNvSpPr txBox="1"/>
          <p:nvPr/>
        </p:nvSpPr>
        <p:spPr>
          <a:xfrm>
            <a:off x="1746944" y="3153774"/>
            <a:ext cx="3848100" cy="369332"/>
          </a:xfrm>
          <a:prstGeom prst="rect">
            <a:avLst/>
          </a:prstGeom>
          <a:noFill/>
        </p:spPr>
        <p:txBody>
          <a:bodyPr wrap="square" rtlCol="0">
            <a:spAutoFit/>
          </a:bodyPr>
          <a:lstStyle/>
          <a:p>
            <a:pPr algn="r"/>
            <a:r>
              <a:rPr lang="en-US" dirty="0">
                <a:solidFill>
                  <a:schemeClr val="tx1">
                    <a:lumMod val="85000"/>
                    <a:lumOff val="15000"/>
                  </a:schemeClr>
                </a:solidFill>
                <a:latin typeface="Lato" panose="020F0502020204030203" pitchFamily="34" charset="0"/>
                <a:cs typeface="Lato" panose="020F0502020204030203" pitchFamily="34" charset="0"/>
              </a:rPr>
              <a:t>Feature Selection</a:t>
            </a:r>
          </a:p>
        </p:txBody>
      </p:sp>
      <p:cxnSp>
        <p:nvCxnSpPr>
          <p:cNvPr id="52" name="Straight Connector 51"/>
          <p:cNvCxnSpPr/>
          <p:nvPr/>
        </p:nvCxnSpPr>
        <p:spPr>
          <a:xfrm>
            <a:off x="5342035" y="4021992"/>
            <a:ext cx="658905" cy="0"/>
          </a:xfrm>
          <a:prstGeom prst="line">
            <a:avLst/>
          </a:prstGeom>
          <a:ln w="38100"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Teardrop 52"/>
          <p:cNvSpPr/>
          <p:nvPr/>
        </p:nvSpPr>
        <p:spPr>
          <a:xfrm rot="2700000">
            <a:off x="4694891" y="3793391"/>
            <a:ext cx="457200" cy="457200"/>
          </a:xfrm>
          <a:prstGeom prst="teardrop">
            <a:avLst/>
          </a:prstGeom>
          <a:noFill/>
          <a:ln w="57150">
            <a:solidFill>
              <a:srgbClr val="3DBF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6023502" y="3946614"/>
            <a:ext cx="150756" cy="150756"/>
          </a:xfrm>
          <a:prstGeom prst="ellipse">
            <a:avLst/>
          </a:prstGeom>
          <a:solidFill>
            <a:srgbClr val="3DBF9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p:nvPr/>
        </p:nvCxnSpPr>
        <p:spPr>
          <a:xfrm>
            <a:off x="6228348" y="4682441"/>
            <a:ext cx="658905" cy="0"/>
          </a:xfrm>
          <a:prstGeom prst="line">
            <a:avLst/>
          </a:prstGeom>
          <a:ln w="38100"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6" name="Teardrop 55"/>
          <p:cNvSpPr/>
          <p:nvPr/>
        </p:nvSpPr>
        <p:spPr>
          <a:xfrm rot="13500000">
            <a:off x="7038940" y="4461023"/>
            <a:ext cx="457200" cy="457200"/>
          </a:xfrm>
          <a:prstGeom prst="teardrop">
            <a:avLst/>
          </a:prstGeom>
          <a:noFill/>
          <a:ln w="57150">
            <a:solidFill>
              <a:srgbClr val="D43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6020594" y="4607063"/>
            <a:ext cx="150756" cy="150756"/>
          </a:xfrm>
          <a:prstGeom prst="ellipse">
            <a:avLst/>
          </a:prstGeom>
          <a:solidFill>
            <a:srgbClr val="D43E0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ardrop 57"/>
          <p:cNvSpPr/>
          <p:nvPr/>
        </p:nvSpPr>
        <p:spPr>
          <a:xfrm rot="18900000">
            <a:off x="5857847" y="5419752"/>
            <a:ext cx="457200" cy="457200"/>
          </a:xfrm>
          <a:prstGeom prst="teardrop">
            <a:avLst/>
          </a:prstGeom>
          <a:noFill/>
          <a:ln w="57150">
            <a:solidFill>
              <a:srgbClr val="008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6206387" y="3645024"/>
            <a:ext cx="496115" cy="769441"/>
          </a:xfrm>
          <a:prstGeom prst="rect">
            <a:avLst/>
          </a:prstGeom>
          <a:noFill/>
        </p:spPr>
        <p:txBody>
          <a:bodyPr wrap="square" rtlCol="0">
            <a:spAutoFit/>
          </a:bodyPr>
          <a:lstStyle/>
          <a:p>
            <a:r>
              <a:rPr lang="en-US" sz="4400" dirty="0">
                <a:solidFill>
                  <a:schemeClr val="bg1">
                    <a:lumMod val="85000"/>
                  </a:schemeClr>
                </a:solidFill>
                <a:latin typeface="Lato Light" panose="020F0402020204030203" pitchFamily="34" charset="0"/>
                <a:cs typeface="Lato Light" panose="020F0402020204030203" pitchFamily="34" charset="0"/>
              </a:rPr>
              <a:t>5</a:t>
            </a:r>
          </a:p>
        </p:txBody>
      </p:sp>
      <p:sp>
        <p:nvSpPr>
          <p:cNvPr id="60" name="TextBox 59"/>
          <p:cNvSpPr txBox="1"/>
          <p:nvPr/>
        </p:nvSpPr>
        <p:spPr>
          <a:xfrm>
            <a:off x="5528296" y="4285283"/>
            <a:ext cx="496115" cy="769441"/>
          </a:xfrm>
          <a:prstGeom prst="rect">
            <a:avLst/>
          </a:prstGeom>
          <a:noFill/>
        </p:spPr>
        <p:txBody>
          <a:bodyPr wrap="square" rtlCol="0">
            <a:spAutoFit/>
          </a:bodyPr>
          <a:lstStyle/>
          <a:p>
            <a:r>
              <a:rPr lang="en-US" sz="4400" dirty="0">
                <a:solidFill>
                  <a:schemeClr val="bg1">
                    <a:lumMod val="85000"/>
                  </a:schemeClr>
                </a:solidFill>
                <a:latin typeface="Lato Light" panose="020F0402020204030203" pitchFamily="34" charset="0"/>
                <a:cs typeface="Lato Light" panose="020F0402020204030203" pitchFamily="34" charset="0"/>
              </a:rPr>
              <a:t>6</a:t>
            </a:r>
          </a:p>
        </p:txBody>
      </p:sp>
      <p:sp>
        <p:nvSpPr>
          <p:cNvPr id="62" name="TextBox 61"/>
          <p:cNvSpPr txBox="1"/>
          <p:nvPr/>
        </p:nvSpPr>
        <p:spPr>
          <a:xfrm>
            <a:off x="1676749" y="4432966"/>
            <a:ext cx="3848100" cy="369332"/>
          </a:xfrm>
          <a:prstGeom prst="rect">
            <a:avLst/>
          </a:prstGeom>
          <a:noFill/>
        </p:spPr>
        <p:txBody>
          <a:bodyPr wrap="square" rtlCol="0">
            <a:spAutoFit/>
          </a:bodyPr>
          <a:lstStyle/>
          <a:p>
            <a:pPr algn="r"/>
            <a:r>
              <a:rPr lang="en-US" dirty="0">
                <a:solidFill>
                  <a:schemeClr val="tx1">
                    <a:lumMod val="85000"/>
                    <a:lumOff val="15000"/>
                  </a:schemeClr>
                </a:solidFill>
                <a:latin typeface="Lato" panose="020F0502020204030203" pitchFamily="34" charset="0"/>
                <a:cs typeface="Lato" panose="020F0502020204030203" pitchFamily="34" charset="0"/>
              </a:rPr>
              <a:t>Experiment Design</a:t>
            </a:r>
          </a:p>
        </p:txBody>
      </p:sp>
      <p:sp>
        <p:nvSpPr>
          <p:cNvPr id="64" name="TextBox 63"/>
          <p:cNvSpPr txBox="1"/>
          <p:nvPr/>
        </p:nvSpPr>
        <p:spPr>
          <a:xfrm>
            <a:off x="4171922" y="5931470"/>
            <a:ext cx="3848100" cy="369332"/>
          </a:xfrm>
          <a:prstGeom prst="rect">
            <a:avLst/>
          </a:prstGeom>
          <a:noFill/>
        </p:spPr>
        <p:txBody>
          <a:bodyPr wrap="square" rtlCol="0">
            <a:spAutoFit/>
          </a:bodyPr>
          <a:lstStyle/>
          <a:p>
            <a:pPr algn="ctr"/>
            <a:r>
              <a:rPr lang="en-US" dirty="0">
                <a:solidFill>
                  <a:schemeClr val="tx1">
                    <a:lumMod val="85000"/>
                    <a:lumOff val="15000"/>
                  </a:schemeClr>
                </a:solidFill>
                <a:latin typeface="Lato" panose="020F0502020204030203" pitchFamily="34" charset="0"/>
                <a:cs typeface="Lato" panose="020F0502020204030203" pitchFamily="34" charset="0"/>
              </a:rPr>
              <a:t>Result</a:t>
            </a:r>
          </a:p>
        </p:txBody>
      </p:sp>
      <p:sp>
        <p:nvSpPr>
          <p:cNvPr id="66" name="TextBox 65"/>
          <p:cNvSpPr txBox="1"/>
          <p:nvPr/>
        </p:nvSpPr>
        <p:spPr>
          <a:xfrm>
            <a:off x="6569703" y="3758280"/>
            <a:ext cx="4598351" cy="369332"/>
          </a:xfrm>
          <a:prstGeom prst="rect">
            <a:avLst/>
          </a:prstGeom>
          <a:noFill/>
        </p:spPr>
        <p:txBody>
          <a:bodyPr wrap="square" rtlCol="0">
            <a:spAutoFit/>
          </a:bodyPr>
          <a:lstStyle/>
          <a:p>
            <a:r>
              <a:rPr lang="en-US" dirty="0">
                <a:solidFill>
                  <a:schemeClr val="tx1">
                    <a:lumMod val="85000"/>
                    <a:lumOff val="15000"/>
                  </a:schemeClr>
                </a:solidFill>
                <a:latin typeface="Lato" panose="020F0502020204030203" pitchFamily="34" charset="0"/>
                <a:cs typeface="Lato" panose="020F0502020204030203" pitchFamily="34" charset="0"/>
              </a:rPr>
              <a:t>Modelling</a:t>
            </a:r>
          </a:p>
        </p:txBody>
      </p:sp>
      <p:sp>
        <p:nvSpPr>
          <p:cNvPr id="40" name="Oval 39"/>
          <p:cNvSpPr/>
          <p:nvPr/>
        </p:nvSpPr>
        <p:spPr>
          <a:xfrm>
            <a:off x="4790826" y="2597478"/>
            <a:ext cx="274320" cy="274320"/>
          </a:xfrm>
          <a:prstGeom prst="ellipse">
            <a:avLst/>
          </a:prstGeom>
          <a:solidFill>
            <a:srgbClr val="B7CB5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8B8C9002-7DD4-4C4A-AFA8-831AA1B0AAAC}"/>
              </a:ext>
            </a:extLst>
          </p:cNvPr>
          <p:cNvSpPr/>
          <p:nvPr/>
        </p:nvSpPr>
        <p:spPr>
          <a:xfrm>
            <a:off x="7130380" y="1933266"/>
            <a:ext cx="274320" cy="274320"/>
          </a:xfrm>
          <a:prstGeom prst="ellipse">
            <a:avLst/>
          </a:prstGeom>
          <a:solidFill>
            <a:srgbClr val="FF86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72AEF060-131B-9E41-9189-9C9D4409766C}"/>
              </a:ext>
            </a:extLst>
          </p:cNvPr>
          <p:cNvSpPr/>
          <p:nvPr/>
        </p:nvSpPr>
        <p:spPr>
          <a:xfrm>
            <a:off x="7130380" y="3245239"/>
            <a:ext cx="274320" cy="274320"/>
          </a:xfrm>
          <a:prstGeom prst="ellipse">
            <a:avLst/>
          </a:prstGeom>
          <a:solidFill>
            <a:srgbClr val="00254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DAB9E896-CCE9-0B69-255E-C89E02C4610C}"/>
              </a:ext>
            </a:extLst>
          </p:cNvPr>
          <p:cNvSpPr>
            <a:spLocks noGrp="1"/>
          </p:cNvSpPr>
          <p:nvPr>
            <p:ph type="sldNum" sz="quarter" idx="12"/>
          </p:nvPr>
        </p:nvSpPr>
        <p:spPr/>
        <p:txBody>
          <a:bodyPr/>
          <a:lstStyle/>
          <a:p>
            <a:fld id="{BDA2B49F-F1DC-F442-ADD6-43876BEE68C8}" type="slidenum">
              <a:rPr lang="en-TW" smtClean="0"/>
              <a:t>2</a:t>
            </a:fld>
            <a:endParaRPr lang="en-TW"/>
          </a:p>
        </p:txBody>
      </p:sp>
    </p:spTree>
    <p:extLst>
      <p:ext uri="{BB962C8B-B14F-4D97-AF65-F5344CB8AC3E}">
        <p14:creationId xmlns:p14="http://schemas.microsoft.com/office/powerpoint/2010/main" val="22591872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750"/>
                            </p:stCondLst>
                            <p:childTnLst>
                              <p:par>
                                <p:cTn id="12" presetID="22" presetClass="entr" presetSubtype="1" fill="hold" nodeType="afterEffect">
                                  <p:stCondLst>
                                    <p:cond delay="5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4500"/>
                                        <p:tgtEl>
                                          <p:spTgt spid="2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2" presetClass="entr" presetSubtype="2" fill="hold"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22" presetClass="entr" presetSubtype="8" fill="hold" nodeType="withEffect">
                                  <p:stCondLst>
                                    <p:cond delay="100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par>
                                <p:cTn id="42" presetID="53" presetClass="entr" presetSubtype="16"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53" presetClass="entr" presetSubtype="16" fill="hold" grpId="0" nodeType="withEffect">
                                  <p:stCondLst>
                                    <p:cond delay="125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par>
                                <p:cTn id="58" presetID="22" presetClass="entr" presetSubtype="2" fill="hold" nodeType="withEffect">
                                  <p:stCondLst>
                                    <p:cond delay="1500"/>
                                  </p:stCondLst>
                                  <p:childTnLst>
                                    <p:set>
                                      <p:cBhvr>
                                        <p:cTn id="59" dur="1" fill="hold">
                                          <p:stCondLst>
                                            <p:cond delay="0"/>
                                          </p:stCondLst>
                                        </p:cTn>
                                        <p:tgtEl>
                                          <p:spTgt spid="17"/>
                                        </p:tgtEl>
                                        <p:attrNameLst>
                                          <p:attrName>style.visibility</p:attrName>
                                        </p:attrNameLst>
                                      </p:cBhvr>
                                      <p:to>
                                        <p:strVal val="visible"/>
                                      </p:to>
                                    </p:set>
                                    <p:animEffect transition="in" filter="wipe(right)">
                                      <p:cBhvr>
                                        <p:cTn id="60" dur="500"/>
                                        <p:tgtEl>
                                          <p:spTgt spid="17"/>
                                        </p:tgtEl>
                                      </p:cBhvr>
                                    </p:animEffect>
                                  </p:childTnLst>
                                </p:cTn>
                              </p:par>
                              <p:par>
                                <p:cTn id="61" presetID="53" presetClass="entr" presetSubtype="16" fill="hold" grpId="0" nodeType="withEffect">
                                  <p:stCondLst>
                                    <p:cond delay="150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fltVal val="0"/>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animEffect transition="in" filter="fade">
                                      <p:cBhvr>
                                        <p:cTn id="65" dur="500"/>
                                        <p:tgtEl>
                                          <p:spTgt spid="18"/>
                                        </p:tgtEl>
                                      </p:cBhvr>
                                    </p:animEffect>
                                  </p:childTnLst>
                                </p:cTn>
                              </p:par>
                              <p:par>
                                <p:cTn id="66" presetID="10" presetClass="entr" presetSubtype="0" fill="hold" grpId="0" nodeType="withEffect">
                                  <p:stCondLst>
                                    <p:cond delay="150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par>
                                <p:cTn id="72" presetID="53" presetClass="entr" presetSubtype="16" fill="hold" grpId="0" nodeType="withEffect">
                                  <p:stCondLst>
                                    <p:cond delay="175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22" presetClass="entr" presetSubtype="8" fill="hold" nodeType="withEffect">
                                  <p:stCondLst>
                                    <p:cond delay="200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500"/>
                                        <p:tgtEl>
                                          <p:spTgt spid="20"/>
                                        </p:tgtEl>
                                      </p:cBhvr>
                                    </p:animEffect>
                                  </p:childTnLst>
                                </p:cTn>
                              </p:par>
                              <p:par>
                                <p:cTn id="80" presetID="53" presetClass="entr" presetSubtype="16" fill="hold" grpId="0" nodeType="withEffect">
                                  <p:stCondLst>
                                    <p:cond delay="2000"/>
                                  </p:stCondLst>
                                  <p:childTnLst>
                                    <p:set>
                                      <p:cBhvr>
                                        <p:cTn id="81" dur="1" fill="hold">
                                          <p:stCondLst>
                                            <p:cond delay="0"/>
                                          </p:stCondLst>
                                        </p:cTn>
                                        <p:tgtEl>
                                          <p:spTgt spid="21"/>
                                        </p:tgtEl>
                                        <p:attrNameLst>
                                          <p:attrName>style.visibility</p:attrName>
                                        </p:attrNameLst>
                                      </p:cBhvr>
                                      <p:to>
                                        <p:strVal val="visible"/>
                                      </p:to>
                                    </p:set>
                                    <p:anim calcmode="lin" valueType="num">
                                      <p:cBhvr>
                                        <p:cTn id="82" dur="500" fill="hold"/>
                                        <p:tgtEl>
                                          <p:spTgt spid="21"/>
                                        </p:tgtEl>
                                        <p:attrNameLst>
                                          <p:attrName>ppt_w</p:attrName>
                                        </p:attrNameLst>
                                      </p:cBhvr>
                                      <p:tavLst>
                                        <p:tav tm="0">
                                          <p:val>
                                            <p:fltVal val="0"/>
                                          </p:val>
                                        </p:tav>
                                        <p:tav tm="100000">
                                          <p:val>
                                            <p:strVal val="#ppt_w"/>
                                          </p:val>
                                        </p:tav>
                                      </p:tavLst>
                                    </p:anim>
                                    <p:anim calcmode="lin" valueType="num">
                                      <p:cBhvr>
                                        <p:cTn id="83" dur="500" fill="hold"/>
                                        <p:tgtEl>
                                          <p:spTgt spid="21"/>
                                        </p:tgtEl>
                                        <p:attrNameLst>
                                          <p:attrName>ppt_h</p:attrName>
                                        </p:attrNameLst>
                                      </p:cBhvr>
                                      <p:tavLst>
                                        <p:tav tm="0">
                                          <p:val>
                                            <p:fltVal val="0"/>
                                          </p:val>
                                        </p:tav>
                                        <p:tav tm="100000">
                                          <p:val>
                                            <p:strVal val="#ppt_h"/>
                                          </p:val>
                                        </p:tav>
                                      </p:tavLst>
                                    </p:anim>
                                    <p:animEffect transition="in" filter="fade">
                                      <p:cBhvr>
                                        <p:cTn id="84" dur="500"/>
                                        <p:tgtEl>
                                          <p:spTgt spid="21"/>
                                        </p:tgtEl>
                                      </p:cBhvr>
                                    </p:animEffect>
                                  </p:childTnLst>
                                </p:cTn>
                              </p:par>
                              <p:par>
                                <p:cTn id="85" presetID="10" presetClass="entr" presetSubtype="0" fill="hold" grpId="0" nodeType="withEffect">
                                  <p:stCondLst>
                                    <p:cond delay="200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grpId="0" nodeType="withEffect">
                                  <p:stCondLst>
                                    <p:cond delay="200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par>
                                <p:cTn id="91" presetID="53" presetClass="entr" presetSubtype="16" fill="hold" grpId="0" nodeType="withEffect">
                                  <p:stCondLst>
                                    <p:cond delay="2250"/>
                                  </p:stCondLst>
                                  <p:childTnLst>
                                    <p:set>
                                      <p:cBhvr>
                                        <p:cTn id="92" dur="1" fill="hold">
                                          <p:stCondLst>
                                            <p:cond delay="0"/>
                                          </p:stCondLst>
                                        </p:cTn>
                                        <p:tgtEl>
                                          <p:spTgt spid="54"/>
                                        </p:tgtEl>
                                        <p:attrNameLst>
                                          <p:attrName>style.visibility</p:attrName>
                                        </p:attrNameLst>
                                      </p:cBhvr>
                                      <p:to>
                                        <p:strVal val="visible"/>
                                      </p:to>
                                    </p:set>
                                    <p:anim calcmode="lin" valueType="num">
                                      <p:cBhvr>
                                        <p:cTn id="93" dur="500" fill="hold"/>
                                        <p:tgtEl>
                                          <p:spTgt spid="54"/>
                                        </p:tgtEl>
                                        <p:attrNameLst>
                                          <p:attrName>ppt_w</p:attrName>
                                        </p:attrNameLst>
                                      </p:cBhvr>
                                      <p:tavLst>
                                        <p:tav tm="0">
                                          <p:val>
                                            <p:fltVal val="0"/>
                                          </p:val>
                                        </p:tav>
                                        <p:tav tm="100000">
                                          <p:val>
                                            <p:strVal val="#ppt_w"/>
                                          </p:val>
                                        </p:tav>
                                      </p:tavLst>
                                    </p:anim>
                                    <p:anim calcmode="lin" valueType="num">
                                      <p:cBhvr>
                                        <p:cTn id="94" dur="500" fill="hold"/>
                                        <p:tgtEl>
                                          <p:spTgt spid="54"/>
                                        </p:tgtEl>
                                        <p:attrNameLst>
                                          <p:attrName>ppt_h</p:attrName>
                                        </p:attrNameLst>
                                      </p:cBhvr>
                                      <p:tavLst>
                                        <p:tav tm="0">
                                          <p:val>
                                            <p:fltVal val="0"/>
                                          </p:val>
                                        </p:tav>
                                        <p:tav tm="100000">
                                          <p:val>
                                            <p:strVal val="#ppt_h"/>
                                          </p:val>
                                        </p:tav>
                                      </p:tavLst>
                                    </p:anim>
                                    <p:animEffect transition="in" filter="fade">
                                      <p:cBhvr>
                                        <p:cTn id="95" dur="500"/>
                                        <p:tgtEl>
                                          <p:spTgt spid="54"/>
                                        </p:tgtEl>
                                      </p:cBhvr>
                                    </p:animEffect>
                                  </p:childTnLst>
                                </p:cTn>
                              </p:par>
                              <p:par>
                                <p:cTn id="96" presetID="22" presetClass="entr" presetSubtype="2" fill="hold" nodeType="withEffect">
                                  <p:stCondLst>
                                    <p:cond delay="2500"/>
                                  </p:stCondLst>
                                  <p:childTnLst>
                                    <p:set>
                                      <p:cBhvr>
                                        <p:cTn id="97" dur="1" fill="hold">
                                          <p:stCondLst>
                                            <p:cond delay="0"/>
                                          </p:stCondLst>
                                        </p:cTn>
                                        <p:tgtEl>
                                          <p:spTgt spid="52"/>
                                        </p:tgtEl>
                                        <p:attrNameLst>
                                          <p:attrName>style.visibility</p:attrName>
                                        </p:attrNameLst>
                                      </p:cBhvr>
                                      <p:to>
                                        <p:strVal val="visible"/>
                                      </p:to>
                                    </p:set>
                                    <p:animEffect transition="in" filter="wipe(right)">
                                      <p:cBhvr>
                                        <p:cTn id="98" dur="500"/>
                                        <p:tgtEl>
                                          <p:spTgt spid="52"/>
                                        </p:tgtEl>
                                      </p:cBhvr>
                                    </p:animEffect>
                                  </p:childTnLst>
                                </p:cTn>
                              </p:par>
                              <p:par>
                                <p:cTn id="99" presetID="53" presetClass="entr" presetSubtype="16" fill="hold" grpId="0" nodeType="withEffect">
                                  <p:stCondLst>
                                    <p:cond delay="2500"/>
                                  </p:stCondLst>
                                  <p:childTnLst>
                                    <p:set>
                                      <p:cBhvr>
                                        <p:cTn id="100" dur="1" fill="hold">
                                          <p:stCondLst>
                                            <p:cond delay="0"/>
                                          </p:stCondLst>
                                        </p:cTn>
                                        <p:tgtEl>
                                          <p:spTgt spid="53"/>
                                        </p:tgtEl>
                                        <p:attrNameLst>
                                          <p:attrName>style.visibility</p:attrName>
                                        </p:attrNameLst>
                                      </p:cBhvr>
                                      <p:to>
                                        <p:strVal val="visible"/>
                                      </p:to>
                                    </p:set>
                                    <p:anim calcmode="lin" valueType="num">
                                      <p:cBhvr>
                                        <p:cTn id="101" dur="500" fill="hold"/>
                                        <p:tgtEl>
                                          <p:spTgt spid="53"/>
                                        </p:tgtEl>
                                        <p:attrNameLst>
                                          <p:attrName>ppt_w</p:attrName>
                                        </p:attrNameLst>
                                      </p:cBhvr>
                                      <p:tavLst>
                                        <p:tav tm="0">
                                          <p:val>
                                            <p:fltVal val="0"/>
                                          </p:val>
                                        </p:tav>
                                        <p:tav tm="100000">
                                          <p:val>
                                            <p:strVal val="#ppt_w"/>
                                          </p:val>
                                        </p:tav>
                                      </p:tavLst>
                                    </p:anim>
                                    <p:anim calcmode="lin" valueType="num">
                                      <p:cBhvr>
                                        <p:cTn id="102" dur="500" fill="hold"/>
                                        <p:tgtEl>
                                          <p:spTgt spid="53"/>
                                        </p:tgtEl>
                                        <p:attrNameLst>
                                          <p:attrName>ppt_h</p:attrName>
                                        </p:attrNameLst>
                                      </p:cBhvr>
                                      <p:tavLst>
                                        <p:tav tm="0">
                                          <p:val>
                                            <p:fltVal val="0"/>
                                          </p:val>
                                        </p:tav>
                                        <p:tav tm="100000">
                                          <p:val>
                                            <p:strVal val="#ppt_h"/>
                                          </p:val>
                                        </p:tav>
                                      </p:tavLst>
                                    </p:anim>
                                    <p:animEffect transition="in" filter="fade">
                                      <p:cBhvr>
                                        <p:cTn id="103" dur="500"/>
                                        <p:tgtEl>
                                          <p:spTgt spid="53"/>
                                        </p:tgtEl>
                                      </p:cBhvr>
                                    </p:animEffect>
                                  </p:childTnLst>
                                </p:cTn>
                              </p:par>
                              <p:par>
                                <p:cTn id="104" presetID="10" presetClass="entr" presetSubtype="0" fill="hold" grpId="0" nodeType="withEffect">
                                  <p:stCondLst>
                                    <p:cond delay="250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500"/>
                                        <p:tgtEl>
                                          <p:spTgt spid="59"/>
                                        </p:tgtEl>
                                      </p:cBhvr>
                                    </p:animEffect>
                                  </p:childTnLst>
                                </p:cTn>
                              </p:par>
                              <p:par>
                                <p:cTn id="107" presetID="10" presetClass="entr" presetSubtype="0" fill="hold" grpId="0" nodeType="withEffect">
                                  <p:stCondLst>
                                    <p:cond delay="250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500"/>
                                        <p:tgtEl>
                                          <p:spTgt spid="66"/>
                                        </p:tgtEl>
                                      </p:cBhvr>
                                    </p:animEffect>
                                  </p:childTnLst>
                                </p:cTn>
                              </p:par>
                              <p:par>
                                <p:cTn id="110" presetID="53" presetClass="entr" presetSubtype="16" fill="hold" grpId="0" nodeType="withEffect">
                                  <p:stCondLst>
                                    <p:cond delay="2750"/>
                                  </p:stCondLst>
                                  <p:childTnLst>
                                    <p:set>
                                      <p:cBhvr>
                                        <p:cTn id="111" dur="1" fill="hold">
                                          <p:stCondLst>
                                            <p:cond delay="0"/>
                                          </p:stCondLst>
                                        </p:cTn>
                                        <p:tgtEl>
                                          <p:spTgt spid="57"/>
                                        </p:tgtEl>
                                        <p:attrNameLst>
                                          <p:attrName>style.visibility</p:attrName>
                                        </p:attrNameLst>
                                      </p:cBhvr>
                                      <p:to>
                                        <p:strVal val="visible"/>
                                      </p:to>
                                    </p:set>
                                    <p:anim calcmode="lin" valueType="num">
                                      <p:cBhvr>
                                        <p:cTn id="112" dur="500" fill="hold"/>
                                        <p:tgtEl>
                                          <p:spTgt spid="57"/>
                                        </p:tgtEl>
                                        <p:attrNameLst>
                                          <p:attrName>ppt_w</p:attrName>
                                        </p:attrNameLst>
                                      </p:cBhvr>
                                      <p:tavLst>
                                        <p:tav tm="0">
                                          <p:val>
                                            <p:fltVal val="0"/>
                                          </p:val>
                                        </p:tav>
                                        <p:tav tm="100000">
                                          <p:val>
                                            <p:strVal val="#ppt_w"/>
                                          </p:val>
                                        </p:tav>
                                      </p:tavLst>
                                    </p:anim>
                                    <p:anim calcmode="lin" valueType="num">
                                      <p:cBhvr>
                                        <p:cTn id="113" dur="500" fill="hold"/>
                                        <p:tgtEl>
                                          <p:spTgt spid="57"/>
                                        </p:tgtEl>
                                        <p:attrNameLst>
                                          <p:attrName>ppt_h</p:attrName>
                                        </p:attrNameLst>
                                      </p:cBhvr>
                                      <p:tavLst>
                                        <p:tav tm="0">
                                          <p:val>
                                            <p:fltVal val="0"/>
                                          </p:val>
                                        </p:tav>
                                        <p:tav tm="100000">
                                          <p:val>
                                            <p:strVal val="#ppt_h"/>
                                          </p:val>
                                        </p:tav>
                                      </p:tavLst>
                                    </p:anim>
                                    <p:animEffect transition="in" filter="fade">
                                      <p:cBhvr>
                                        <p:cTn id="114" dur="500"/>
                                        <p:tgtEl>
                                          <p:spTgt spid="57"/>
                                        </p:tgtEl>
                                      </p:cBhvr>
                                    </p:animEffect>
                                  </p:childTnLst>
                                </p:cTn>
                              </p:par>
                              <p:par>
                                <p:cTn id="115" presetID="22" presetClass="entr" presetSubtype="8" fill="hold" nodeType="withEffect">
                                  <p:stCondLst>
                                    <p:cond delay="3000"/>
                                  </p:stCondLst>
                                  <p:childTnLst>
                                    <p:set>
                                      <p:cBhvr>
                                        <p:cTn id="116" dur="1" fill="hold">
                                          <p:stCondLst>
                                            <p:cond delay="0"/>
                                          </p:stCondLst>
                                        </p:cTn>
                                        <p:tgtEl>
                                          <p:spTgt spid="55"/>
                                        </p:tgtEl>
                                        <p:attrNameLst>
                                          <p:attrName>style.visibility</p:attrName>
                                        </p:attrNameLst>
                                      </p:cBhvr>
                                      <p:to>
                                        <p:strVal val="visible"/>
                                      </p:to>
                                    </p:set>
                                    <p:animEffect transition="in" filter="wipe(left)">
                                      <p:cBhvr>
                                        <p:cTn id="117" dur="500"/>
                                        <p:tgtEl>
                                          <p:spTgt spid="55"/>
                                        </p:tgtEl>
                                      </p:cBhvr>
                                    </p:animEffect>
                                  </p:childTnLst>
                                </p:cTn>
                              </p:par>
                              <p:par>
                                <p:cTn id="118" presetID="53" presetClass="entr" presetSubtype="16" fill="hold" grpId="0" nodeType="withEffect">
                                  <p:stCondLst>
                                    <p:cond delay="3000"/>
                                  </p:stCondLst>
                                  <p:childTnLst>
                                    <p:set>
                                      <p:cBhvr>
                                        <p:cTn id="119" dur="1" fill="hold">
                                          <p:stCondLst>
                                            <p:cond delay="0"/>
                                          </p:stCondLst>
                                        </p:cTn>
                                        <p:tgtEl>
                                          <p:spTgt spid="56"/>
                                        </p:tgtEl>
                                        <p:attrNameLst>
                                          <p:attrName>style.visibility</p:attrName>
                                        </p:attrNameLst>
                                      </p:cBhvr>
                                      <p:to>
                                        <p:strVal val="visible"/>
                                      </p:to>
                                    </p:set>
                                    <p:anim calcmode="lin" valueType="num">
                                      <p:cBhvr>
                                        <p:cTn id="120" dur="500" fill="hold"/>
                                        <p:tgtEl>
                                          <p:spTgt spid="56"/>
                                        </p:tgtEl>
                                        <p:attrNameLst>
                                          <p:attrName>ppt_w</p:attrName>
                                        </p:attrNameLst>
                                      </p:cBhvr>
                                      <p:tavLst>
                                        <p:tav tm="0">
                                          <p:val>
                                            <p:fltVal val="0"/>
                                          </p:val>
                                        </p:tav>
                                        <p:tav tm="100000">
                                          <p:val>
                                            <p:strVal val="#ppt_w"/>
                                          </p:val>
                                        </p:tav>
                                      </p:tavLst>
                                    </p:anim>
                                    <p:anim calcmode="lin" valueType="num">
                                      <p:cBhvr>
                                        <p:cTn id="121" dur="500" fill="hold"/>
                                        <p:tgtEl>
                                          <p:spTgt spid="56"/>
                                        </p:tgtEl>
                                        <p:attrNameLst>
                                          <p:attrName>ppt_h</p:attrName>
                                        </p:attrNameLst>
                                      </p:cBhvr>
                                      <p:tavLst>
                                        <p:tav tm="0">
                                          <p:val>
                                            <p:fltVal val="0"/>
                                          </p:val>
                                        </p:tav>
                                        <p:tav tm="100000">
                                          <p:val>
                                            <p:strVal val="#ppt_h"/>
                                          </p:val>
                                        </p:tav>
                                      </p:tavLst>
                                    </p:anim>
                                    <p:animEffect transition="in" filter="fade">
                                      <p:cBhvr>
                                        <p:cTn id="122" dur="500"/>
                                        <p:tgtEl>
                                          <p:spTgt spid="56"/>
                                        </p:tgtEl>
                                      </p:cBhvr>
                                    </p:animEffect>
                                  </p:childTnLst>
                                </p:cTn>
                              </p:par>
                              <p:par>
                                <p:cTn id="123" presetID="10" presetClass="entr" presetSubtype="0" fill="hold" grpId="0" nodeType="withEffect">
                                  <p:stCondLst>
                                    <p:cond delay="3000"/>
                                  </p:stCondLst>
                                  <p:childTnLst>
                                    <p:set>
                                      <p:cBhvr>
                                        <p:cTn id="124" dur="1" fill="hold">
                                          <p:stCondLst>
                                            <p:cond delay="0"/>
                                          </p:stCondLst>
                                        </p:cTn>
                                        <p:tgtEl>
                                          <p:spTgt spid="60"/>
                                        </p:tgtEl>
                                        <p:attrNameLst>
                                          <p:attrName>style.visibility</p:attrName>
                                        </p:attrNameLst>
                                      </p:cBhvr>
                                      <p:to>
                                        <p:strVal val="visible"/>
                                      </p:to>
                                    </p:set>
                                    <p:animEffect transition="in" filter="fade">
                                      <p:cBhvr>
                                        <p:cTn id="125" dur="500"/>
                                        <p:tgtEl>
                                          <p:spTgt spid="60"/>
                                        </p:tgtEl>
                                      </p:cBhvr>
                                    </p:animEffect>
                                  </p:childTnLst>
                                </p:cTn>
                              </p:par>
                              <p:par>
                                <p:cTn id="126" presetID="10" presetClass="entr" presetSubtype="0" fill="hold" grpId="0" nodeType="withEffect">
                                  <p:stCondLst>
                                    <p:cond delay="3000"/>
                                  </p:stCondLst>
                                  <p:childTnLst>
                                    <p:set>
                                      <p:cBhvr>
                                        <p:cTn id="127" dur="1" fill="hold">
                                          <p:stCondLst>
                                            <p:cond delay="0"/>
                                          </p:stCondLst>
                                        </p:cTn>
                                        <p:tgtEl>
                                          <p:spTgt spid="62"/>
                                        </p:tgtEl>
                                        <p:attrNameLst>
                                          <p:attrName>style.visibility</p:attrName>
                                        </p:attrNameLst>
                                      </p:cBhvr>
                                      <p:to>
                                        <p:strVal val="visible"/>
                                      </p:to>
                                    </p:set>
                                    <p:animEffect transition="in" filter="fade">
                                      <p:cBhvr>
                                        <p:cTn id="128" dur="500"/>
                                        <p:tgtEl>
                                          <p:spTgt spid="62"/>
                                        </p:tgtEl>
                                      </p:cBhvr>
                                    </p:animEffect>
                                  </p:childTnLst>
                                </p:cTn>
                              </p:par>
                              <p:par>
                                <p:cTn id="129" presetID="53" presetClass="entr" presetSubtype="16" fill="hold" grpId="0" nodeType="withEffect">
                                  <p:stCondLst>
                                    <p:cond delay="3500"/>
                                  </p:stCondLst>
                                  <p:childTnLst>
                                    <p:set>
                                      <p:cBhvr>
                                        <p:cTn id="130" dur="1" fill="hold">
                                          <p:stCondLst>
                                            <p:cond delay="0"/>
                                          </p:stCondLst>
                                        </p:cTn>
                                        <p:tgtEl>
                                          <p:spTgt spid="58"/>
                                        </p:tgtEl>
                                        <p:attrNameLst>
                                          <p:attrName>style.visibility</p:attrName>
                                        </p:attrNameLst>
                                      </p:cBhvr>
                                      <p:to>
                                        <p:strVal val="visible"/>
                                      </p:to>
                                    </p:set>
                                    <p:anim calcmode="lin" valueType="num">
                                      <p:cBhvr>
                                        <p:cTn id="131" dur="500" fill="hold"/>
                                        <p:tgtEl>
                                          <p:spTgt spid="58"/>
                                        </p:tgtEl>
                                        <p:attrNameLst>
                                          <p:attrName>ppt_w</p:attrName>
                                        </p:attrNameLst>
                                      </p:cBhvr>
                                      <p:tavLst>
                                        <p:tav tm="0">
                                          <p:val>
                                            <p:fltVal val="0"/>
                                          </p:val>
                                        </p:tav>
                                        <p:tav tm="100000">
                                          <p:val>
                                            <p:strVal val="#ppt_w"/>
                                          </p:val>
                                        </p:tav>
                                      </p:tavLst>
                                    </p:anim>
                                    <p:anim calcmode="lin" valueType="num">
                                      <p:cBhvr>
                                        <p:cTn id="132" dur="500" fill="hold"/>
                                        <p:tgtEl>
                                          <p:spTgt spid="58"/>
                                        </p:tgtEl>
                                        <p:attrNameLst>
                                          <p:attrName>ppt_h</p:attrName>
                                        </p:attrNameLst>
                                      </p:cBhvr>
                                      <p:tavLst>
                                        <p:tav tm="0">
                                          <p:val>
                                            <p:fltVal val="0"/>
                                          </p:val>
                                        </p:tav>
                                        <p:tav tm="100000">
                                          <p:val>
                                            <p:strVal val="#ppt_h"/>
                                          </p:val>
                                        </p:tav>
                                      </p:tavLst>
                                    </p:anim>
                                    <p:animEffect transition="in" filter="fade">
                                      <p:cBhvr>
                                        <p:cTn id="133" dur="500"/>
                                        <p:tgtEl>
                                          <p:spTgt spid="58"/>
                                        </p:tgtEl>
                                      </p:cBhvr>
                                    </p:animEffect>
                                  </p:childTnLst>
                                </p:cTn>
                              </p:par>
                              <p:par>
                                <p:cTn id="134" presetID="10" presetClass="entr" presetSubtype="0" fill="hold" grpId="0" nodeType="withEffect">
                                  <p:stCondLst>
                                    <p:cond delay="3500"/>
                                  </p:stCondLst>
                                  <p:childTnLst>
                                    <p:set>
                                      <p:cBhvr>
                                        <p:cTn id="135" dur="1" fill="hold">
                                          <p:stCondLst>
                                            <p:cond delay="0"/>
                                          </p:stCondLst>
                                        </p:cTn>
                                        <p:tgtEl>
                                          <p:spTgt spid="64"/>
                                        </p:tgtEl>
                                        <p:attrNameLst>
                                          <p:attrName>style.visibility</p:attrName>
                                        </p:attrNameLst>
                                      </p:cBhvr>
                                      <p:to>
                                        <p:strVal val="visible"/>
                                      </p:to>
                                    </p:set>
                                    <p:animEffect transition="in" filter="fade">
                                      <p:cBhvr>
                                        <p:cTn id="136" dur="500"/>
                                        <p:tgtEl>
                                          <p:spTgt spid="64"/>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40"/>
                                        </p:tgtEl>
                                        <p:attrNameLst>
                                          <p:attrName>style.visibility</p:attrName>
                                        </p:attrNameLst>
                                      </p:cBhvr>
                                      <p:to>
                                        <p:strVal val="visible"/>
                                      </p:to>
                                    </p:set>
                                    <p:anim calcmode="lin" valueType="num">
                                      <p:cBhvr>
                                        <p:cTn id="141" dur="500" fill="hold"/>
                                        <p:tgtEl>
                                          <p:spTgt spid="40"/>
                                        </p:tgtEl>
                                        <p:attrNameLst>
                                          <p:attrName>ppt_w</p:attrName>
                                        </p:attrNameLst>
                                      </p:cBhvr>
                                      <p:tavLst>
                                        <p:tav tm="0">
                                          <p:val>
                                            <p:fltVal val="0"/>
                                          </p:val>
                                        </p:tav>
                                        <p:tav tm="100000">
                                          <p:val>
                                            <p:strVal val="#ppt_w"/>
                                          </p:val>
                                        </p:tav>
                                      </p:tavLst>
                                    </p:anim>
                                    <p:anim calcmode="lin" valueType="num">
                                      <p:cBhvr>
                                        <p:cTn id="142" dur="500" fill="hold"/>
                                        <p:tgtEl>
                                          <p:spTgt spid="40"/>
                                        </p:tgtEl>
                                        <p:attrNameLst>
                                          <p:attrName>ppt_h</p:attrName>
                                        </p:attrNameLst>
                                      </p:cBhvr>
                                      <p:tavLst>
                                        <p:tav tm="0">
                                          <p:val>
                                            <p:fltVal val="0"/>
                                          </p:val>
                                        </p:tav>
                                        <p:tav tm="100000">
                                          <p:val>
                                            <p:strVal val="#ppt_h"/>
                                          </p:val>
                                        </p:tav>
                                      </p:tavLst>
                                    </p:anim>
                                    <p:animEffect transition="in" filter="fade">
                                      <p:cBhvr>
                                        <p:cTn id="143" dur="500"/>
                                        <p:tgtEl>
                                          <p:spTgt spid="40"/>
                                        </p:tgtEl>
                                      </p:cBhvr>
                                    </p:animEffect>
                                  </p:childTnLst>
                                </p:cTn>
                              </p:par>
                            </p:childTnLst>
                          </p:cTn>
                        </p:par>
                      </p:childTnLst>
                    </p:cTn>
                  </p:par>
                  <p:par>
                    <p:cTn id="144" fill="hold">
                      <p:stCondLst>
                        <p:cond delay="indefinite"/>
                      </p:stCondLst>
                      <p:childTnLst>
                        <p:par>
                          <p:cTn id="145" fill="hold">
                            <p:stCondLst>
                              <p:cond delay="0"/>
                            </p:stCondLst>
                            <p:childTnLst>
                              <p:par>
                                <p:cTn id="146" presetID="53" presetClass="entr" presetSubtype="16" fill="hold" grpId="0" nodeType="clickEffect">
                                  <p:stCondLst>
                                    <p:cond delay="0"/>
                                  </p:stCondLst>
                                  <p:childTnLst>
                                    <p:set>
                                      <p:cBhvr>
                                        <p:cTn id="147" dur="1" fill="hold">
                                          <p:stCondLst>
                                            <p:cond delay="0"/>
                                          </p:stCondLst>
                                        </p:cTn>
                                        <p:tgtEl>
                                          <p:spTgt spid="41"/>
                                        </p:tgtEl>
                                        <p:attrNameLst>
                                          <p:attrName>style.visibility</p:attrName>
                                        </p:attrNameLst>
                                      </p:cBhvr>
                                      <p:to>
                                        <p:strVal val="visible"/>
                                      </p:to>
                                    </p:set>
                                    <p:anim calcmode="lin" valueType="num">
                                      <p:cBhvr>
                                        <p:cTn id="148" dur="500" fill="hold"/>
                                        <p:tgtEl>
                                          <p:spTgt spid="41"/>
                                        </p:tgtEl>
                                        <p:attrNameLst>
                                          <p:attrName>ppt_w</p:attrName>
                                        </p:attrNameLst>
                                      </p:cBhvr>
                                      <p:tavLst>
                                        <p:tav tm="0">
                                          <p:val>
                                            <p:fltVal val="0"/>
                                          </p:val>
                                        </p:tav>
                                        <p:tav tm="100000">
                                          <p:val>
                                            <p:strVal val="#ppt_w"/>
                                          </p:val>
                                        </p:tav>
                                      </p:tavLst>
                                    </p:anim>
                                    <p:anim calcmode="lin" valueType="num">
                                      <p:cBhvr>
                                        <p:cTn id="149" dur="500" fill="hold"/>
                                        <p:tgtEl>
                                          <p:spTgt spid="41"/>
                                        </p:tgtEl>
                                        <p:attrNameLst>
                                          <p:attrName>ppt_h</p:attrName>
                                        </p:attrNameLst>
                                      </p:cBhvr>
                                      <p:tavLst>
                                        <p:tav tm="0">
                                          <p:val>
                                            <p:fltVal val="0"/>
                                          </p:val>
                                        </p:tav>
                                        <p:tav tm="100000">
                                          <p:val>
                                            <p:strVal val="#ppt_h"/>
                                          </p:val>
                                        </p:tav>
                                      </p:tavLst>
                                    </p:anim>
                                    <p:animEffect transition="in" filter="fade">
                                      <p:cBhvr>
                                        <p:cTn id="150" dur="500"/>
                                        <p:tgtEl>
                                          <p:spTgt spid="41"/>
                                        </p:tgtEl>
                                      </p:cBhvr>
                                    </p:animEffect>
                                  </p:childTnLst>
                                </p:cTn>
                              </p:par>
                            </p:childTnLst>
                          </p:cTn>
                        </p:par>
                      </p:childTnLst>
                    </p:cTn>
                  </p:par>
                  <p:par>
                    <p:cTn id="151" fill="hold">
                      <p:stCondLst>
                        <p:cond delay="indefinite"/>
                      </p:stCondLst>
                      <p:childTnLst>
                        <p:par>
                          <p:cTn id="152" fill="hold">
                            <p:stCondLst>
                              <p:cond delay="0"/>
                            </p:stCondLst>
                            <p:childTnLst>
                              <p:par>
                                <p:cTn id="153" presetID="53" presetClass="entr" presetSubtype="16" fill="hold" grpId="0" nodeType="clickEffect">
                                  <p:stCondLst>
                                    <p:cond delay="0"/>
                                  </p:stCondLst>
                                  <p:childTnLst>
                                    <p:set>
                                      <p:cBhvr>
                                        <p:cTn id="154" dur="1" fill="hold">
                                          <p:stCondLst>
                                            <p:cond delay="0"/>
                                          </p:stCondLst>
                                        </p:cTn>
                                        <p:tgtEl>
                                          <p:spTgt spid="39"/>
                                        </p:tgtEl>
                                        <p:attrNameLst>
                                          <p:attrName>style.visibility</p:attrName>
                                        </p:attrNameLst>
                                      </p:cBhvr>
                                      <p:to>
                                        <p:strVal val="visible"/>
                                      </p:to>
                                    </p:set>
                                    <p:anim calcmode="lin" valueType="num">
                                      <p:cBhvr>
                                        <p:cTn id="155" dur="500" fill="hold"/>
                                        <p:tgtEl>
                                          <p:spTgt spid="39"/>
                                        </p:tgtEl>
                                        <p:attrNameLst>
                                          <p:attrName>ppt_w</p:attrName>
                                        </p:attrNameLst>
                                      </p:cBhvr>
                                      <p:tavLst>
                                        <p:tav tm="0">
                                          <p:val>
                                            <p:fltVal val="0"/>
                                          </p:val>
                                        </p:tav>
                                        <p:tav tm="100000">
                                          <p:val>
                                            <p:strVal val="#ppt_w"/>
                                          </p:val>
                                        </p:tav>
                                      </p:tavLst>
                                    </p:anim>
                                    <p:anim calcmode="lin" valueType="num">
                                      <p:cBhvr>
                                        <p:cTn id="156" dur="500" fill="hold"/>
                                        <p:tgtEl>
                                          <p:spTgt spid="39"/>
                                        </p:tgtEl>
                                        <p:attrNameLst>
                                          <p:attrName>ppt_h</p:attrName>
                                        </p:attrNameLst>
                                      </p:cBhvr>
                                      <p:tavLst>
                                        <p:tav tm="0">
                                          <p:val>
                                            <p:fltVal val="0"/>
                                          </p:val>
                                        </p:tav>
                                        <p:tav tm="100000">
                                          <p:val>
                                            <p:strVal val="#ppt_h"/>
                                          </p:val>
                                        </p:tav>
                                      </p:tavLst>
                                    </p:anim>
                                    <p:animEffect transition="in" filter="fade">
                                      <p:cBhvr>
                                        <p:cTn id="1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9" grpId="0" animBg="1"/>
      <p:bldP spid="10" grpId="0" animBg="1"/>
      <p:bldP spid="13" grpId="0" animBg="1"/>
      <p:bldP spid="14" grpId="0" animBg="1"/>
      <p:bldP spid="18" grpId="0" animBg="1"/>
      <p:bldP spid="19" grpId="0" animBg="1"/>
      <p:bldP spid="21" grpId="0" animBg="1"/>
      <p:bldP spid="23" grpId="0" animBg="1"/>
      <p:bldP spid="25" grpId="0"/>
      <p:bldP spid="26" grpId="0"/>
      <p:bldP spid="27" grpId="0"/>
      <p:bldP spid="28" grpId="0"/>
      <p:bldP spid="29" grpId="0"/>
      <p:bldP spid="31" grpId="0"/>
      <p:bldP spid="33" grpId="0"/>
      <p:bldP spid="35" grpId="0"/>
      <p:bldP spid="53" grpId="0" animBg="1"/>
      <p:bldP spid="54" grpId="0" animBg="1"/>
      <p:bldP spid="56" grpId="0" animBg="1"/>
      <p:bldP spid="57" grpId="0" animBg="1"/>
      <p:bldP spid="58" grpId="0" animBg="1"/>
      <p:bldP spid="59" grpId="0"/>
      <p:bldP spid="60" grpId="0"/>
      <p:bldP spid="62" grpId="0"/>
      <p:bldP spid="64" grpId="0"/>
      <p:bldP spid="66" grpId="0"/>
      <p:bldP spid="40" grpId="0" animBg="1"/>
      <p:bldP spid="41" grpId="0" animBg="1"/>
      <p:bldP spid="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7625-79E2-5E34-8FB5-5214DE40022F}"/>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2F0FF022-557F-EDAB-F487-1123D543BB8A}"/>
              </a:ext>
            </a:extLst>
          </p:cNvPr>
          <p:cNvSpPr>
            <a:spLocks noGrp="1"/>
          </p:cNvSpPr>
          <p:nvPr>
            <p:ph idx="1"/>
          </p:nvPr>
        </p:nvSpPr>
        <p:spPr/>
        <p:txBody>
          <a:bodyPr/>
          <a:lstStyle/>
          <a:p>
            <a:r>
              <a:rPr lang="en-TW" dirty="0"/>
              <a:t>For Clerkship</a:t>
            </a:r>
          </a:p>
          <a:p>
            <a:pPr marL="685800" lvl="2">
              <a:spcBef>
                <a:spcPts val="1000"/>
              </a:spcBef>
            </a:pPr>
            <a:r>
              <a:rPr lang="en-US" altLang="zh-TW" dirty="0"/>
              <a:t>7 Pre-medical subjects including: </a:t>
            </a:r>
            <a:r>
              <a:rPr lang="zh-TW" altLang="en-US" dirty="0"/>
              <a:t>醫師科學家</a:t>
            </a:r>
            <a:r>
              <a:rPr lang="en-US" altLang="zh-TW" dirty="0"/>
              <a:t>(Physician Scientist),</a:t>
            </a:r>
            <a:r>
              <a:rPr lang="zh-TW" altLang="en-US" dirty="0"/>
              <a:t> 化學</a:t>
            </a:r>
            <a:r>
              <a:rPr lang="en-US" altLang="zh-TW" dirty="0"/>
              <a:t>(Chemistry),</a:t>
            </a:r>
            <a:r>
              <a:rPr lang="zh-TW" altLang="en-US" dirty="0"/>
              <a:t> 物理</a:t>
            </a:r>
            <a:r>
              <a:rPr lang="en-US" altLang="zh-TW" dirty="0"/>
              <a:t>(Physics), </a:t>
            </a:r>
            <a:r>
              <a:rPr lang="zh-TW" altLang="en-US" dirty="0"/>
              <a:t>醫學人文其他</a:t>
            </a:r>
            <a:r>
              <a:rPr lang="en-US" altLang="zh-TW" dirty="0"/>
              <a:t>(Medical humanities), </a:t>
            </a:r>
            <a:r>
              <a:rPr lang="zh-TW" altLang="en-US" dirty="0"/>
              <a:t>醫學社會雜項</a:t>
            </a:r>
            <a:r>
              <a:rPr lang="en-US" altLang="zh-TW" dirty="0"/>
              <a:t>(Medical Sociology), </a:t>
            </a:r>
            <a:r>
              <a:rPr lang="zh-TW" altLang="en-US" dirty="0"/>
              <a:t>微積分</a:t>
            </a:r>
            <a:r>
              <a:rPr lang="en-US" altLang="zh-TW" dirty="0"/>
              <a:t>(Calculus), </a:t>
            </a:r>
            <a:r>
              <a:rPr lang="zh-TW" altLang="en-US" dirty="0"/>
              <a:t>數學</a:t>
            </a:r>
            <a:r>
              <a:rPr lang="en-US" altLang="zh-TW" dirty="0"/>
              <a:t>(Mathematics)  (0.785)</a:t>
            </a:r>
          </a:p>
          <a:p>
            <a:pPr marL="685800" lvl="2">
              <a:spcBef>
                <a:spcPts val="1000"/>
              </a:spcBef>
            </a:pPr>
            <a:r>
              <a:rPr lang="en-US" altLang="zh-TW" dirty="0"/>
              <a:t>10 Clinical subjects including: </a:t>
            </a:r>
            <a:r>
              <a:rPr lang="zh-TW" altLang="en-US" dirty="0"/>
              <a:t>藥理學</a:t>
            </a:r>
            <a:r>
              <a:rPr lang="en-US" altLang="zh-TW" dirty="0"/>
              <a:t>(Pharmacology), </a:t>
            </a:r>
            <a:r>
              <a:rPr lang="zh-TW" altLang="en-US" dirty="0"/>
              <a:t>微生物學及免疫學</a:t>
            </a:r>
            <a:r>
              <a:rPr lang="en-US" altLang="zh-TW" dirty="0"/>
              <a:t>(Microbiology and Immunology), </a:t>
            </a:r>
            <a:r>
              <a:rPr lang="zh-TW" altLang="en-US" dirty="0"/>
              <a:t>組織學血液學</a:t>
            </a:r>
            <a:r>
              <a:rPr lang="en-US" altLang="zh-TW" dirty="0"/>
              <a:t>(Histology and hematology), </a:t>
            </a:r>
            <a:r>
              <a:rPr lang="zh-TW" altLang="en-US" dirty="0"/>
              <a:t>病理學</a:t>
            </a:r>
            <a:r>
              <a:rPr lang="en-US" altLang="zh-TW" dirty="0"/>
              <a:t>(Pathology), </a:t>
            </a:r>
            <a:r>
              <a:rPr lang="zh-TW" altLang="en-US" dirty="0"/>
              <a:t>胚胎學</a:t>
            </a:r>
            <a:r>
              <a:rPr lang="en-US" altLang="zh-TW" dirty="0"/>
              <a:t>(Embryology), </a:t>
            </a:r>
            <a:r>
              <a:rPr lang="zh-TW" altLang="en-US" dirty="0"/>
              <a:t>生理學</a:t>
            </a:r>
            <a:r>
              <a:rPr lang="en-US" altLang="zh-TW" dirty="0"/>
              <a:t>(Physiology), </a:t>
            </a:r>
            <a:r>
              <a:rPr lang="zh-TW" altLang="en-US" dirty="0"/>
              <a:t>解剖學</a:t>
            </a:r>
            <a:r>
              <a:rPr lang="en-US" altLang="zh-TW" dirty="0"/>
              <a:t>(Anatomy), </a:t>
            </a:r>
            <a:r>
              <a:rPr lang="zh-TW" altLang="en-US" dirty="0"/>
              <a:t>神經解剖學</a:t>
            </a:r>
            <a:r>
              <a:rPr lang="en-US" altLang="zh-TW" dirty="0"/>
              <a:t>(Neuroanatomy), </a:t>
            </a:r>
            <a:r>
              <a:rPr lang="zh-TW" altLang="en-US" dirty="0"/>
              <a:t>寄生蟲學</a:t>
            </a:r>
            <a:r>
              <a:rPr lang="en-US" altLang="zh-TW" dirty="0"/>
              <a:t>(Parasitology), </a:t>
            </a:r>
            <a:r>
              <a:rPr lang="zh-TW" altLang="en-US" dirty="0"/>
              <a:t>生物及生化遺傳學 </a:t>
            </a:r>
            <a:r>
              <a:rPr lang="en-US" altLang="zh-TW" dirty="0"/>
              <a:t>(Biochemical Genetics) (0.871)</a:t>
            </a:r>
          </a:p>
          <a:p>
            <a:pPr marL="685800" lvl="2">
              <a:spcBef>
                <a:spcPts val="1000"/>
              </a:spcBef>
            </a:pPr>
            <a:r>
              <a:rPr lang="en-US" altLang="zh-TW" dirty="0"/>
              <a:t>Mixed above 17 subjects and get the best accuracy value is </a:t>
            </a:r>
            <a:r>
              <a:rPr lang="en-US" altLang="zh-TW" dirty="0">
                <a:solidFill>
                  <a:srgbClr val="FF0000"/>
                </a:solidFill>
              </a:rPr>
              <a:t>0.882 </a:t>
            </a:r>
            <a:r>
              <a:rPr lang="zh-TW" altLang="en-US" dirty="0"/>
              <a:t>。</a:t>
            </a:r>
            <a:endParaRPr lang="en-US" altLang="zh-TW" dirty="0"/>
          </a:p>
          <a:p>
            <a:pPr marL="685800" lvl="2">
              <a:spcBef>
                <a:spcPts val="1000"/>
              </a:spcBef>
            </a:pPr>
            <a:r>
              <a:rPr lang="en-US" altLang="zh-TW" dirty="0"/>
              <a:t>These subjects have </a:t>
            </a:r>
            <a:r>
              <a:rPr lang="en-US" altLang="zh-TW" dirty="0">
                <a:solidFill>
                  <a:srgbClr val="FF0000"/>
                </a:solidFill>
              </a:rPr>
              <a:t>better</a:t>
            </a:r>
            <a:r>
              <a:rPr lang="en-US" altLang="zh-TW" dirty="0"/>
              <a:t> effect on </a:t>
            </a:r>
            <a:r>
              <a:rPr lang="en-US" altLang="zh-TW" dirty="0">
                <a:solidFill>
                  <a:srgbClr val="FF0000"/>
                </a:solidFill>
              </a:rPr>
              <a:t>predicting</a:t>
            </a:r>
            <a:r>
              <a:rPr lang="en-US" altLang="zh-TW" dirty="0"/>
              <a:t> students’ academic performance in </a:t>
            </a:r>
            <a:r>
              <a:rPr lang="en-TW" dirty="0"/>
              <a:t>Clerkship</a:t>
            </a:r>
            <a:r>
              <a:rPr lang="en-US" altLang="zh-TW" dirty="0"/>
              <a:t> medicine.</a:t>
            </a:r>
          </a:p>
          <a:p>
            <a:pPr lvl="1"/>
            <a:endParaRPr lang="en-TW" dirty="0"/>
          </a:p>
        </p:txBody>
      </p:sp>
      <p:cxnSp>
        <p:nvCxnSpPr>
          <p:cNvPr id="4" name="直線接點 5">
            <a:extLst>
              <a:ext uri="{FF2B5EF4-FFF2-40B4-BE49-F238E27FC236}">
                <a16:creationId xmlns:a16="http://schemas.microsoft.com/office/drawing/2014/main" id="{55A16A30-3817-7417-D895-ECD90BA2A34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A210F9A-4D75-FC89-3A24-D5618B040BA4}"/>
              </a:ext>
            </a:extLst>
          </p:cNvPr>
          <p:cNvSpPr>
            <a:spLocks noGrp="1"/>
          </p:cNvSpPr>
          <p:nvPr>
            <p:ph type="sldNum" sz="quarter" idx="12"/>
          </p:nvPr>
        </p:nvSpPr>
        <p:spPr/>
        <p:txBody>
          <a:bodyPr/>
          <a:lstStyle/>
          <a:p>
            <a:fld id="{BDA2B49F-F1DC-F442-ADD6-43876BEE68C8}" type="slidenum">
              <a:rPr lang="en-TW" smtClean="0"/>
              <a:t>20</a:t>
            </a:fld>
            <a:endParaRPr lang="en-TW"/>
          </a:p>
        </p:txBody>
      </p:sp>
    </p:spTree>
    <p:extLst>
      <p:ext uri="{BB962C8B-B14F-4D97-AF65-F5344CB8AC3E}">
        <p14:creationId xmlns:p14="http://schemas.microsoft.com/office/powerpoint/2010/main" val="3220204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7625-79E2-5E34-8FB5-5214DE40022F}"/>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2F0FF022-557F-EDAB-F487-1123D543BB8A}"/>
              </a:ext>
            </a:extLst>
          </p:cNvPr>
          <p:cNvSpPr>
            <a:spLocks noGrp="1"/>
          </p:cNvSpPr>
          <p:nvPr>
            <p:ph idx="1"/>
          </p:nvPr>
        </p:nvSpPr>
        <p:spPr/>
        <p:txBody>
          <a:bodyPr/>
          <a:lstStyle/>
          <a:p>
            <a:r>
              <a:rPr lang="en-TW" dirty="0">
                <a:latin typeface="Times New Roman" panose="02020603050405020304" pitchFamily="18" charset="0"/>
                <a:cs typeface="Times New Roman" panose="02020603050405020304" pitchFamily="18" charset="0"/>
              </a:rPr>
              <a:t>For Internship</a:t>
            </a:r>
          </a:p>
          <a:p>
            <a:pPr marL="685800" lvl="2">
              <a:spcBef>
                <a:spcPts val="1000"/>
              </a:spcBef>
            </a:pPr>
            <a:r>
              <a:rPr lang="en-US" altLang="zh-TW" dirty="0">
                <a:latin typeface="Times New Roman" panose="02020603050405020304" pitchFamily="18" charset="0"/>
                <a:cs typeface="Times New Roman" panose="02020603050405020304" pitchFamily="18" charset="0"/>
              </a:rPr>
              <a:t>2 Pre-medical subjects including:</a:t>
            </a:r>
            <a:r>
              <a:rPr lang="zh-TW" altLang="en-US" dirty="0">
                <a:latin typeface="Times New Roman" panose="02020603050405020304" pitchFamily="18" charset="0"/>
                <a:cs typeface="Times New Roman" panose="02020603050405020304" pitchFamily="18" charset="0"/>
              </a:rPr>
              <a:t>醫學人文其他</a:t>
            </a:r>
            <a:r>
              <a:rPr lang="en-US" altLang="zh-TW" dirty="0">
                <a:latin typeface="Times New Roman" panose="02020603050405020304" pitchFamily="18" charset="0"/>
                <a:cs typeface="Times New Roman" panose="02020603050405020304" pitchFamily="18" charset="0"/>
              </a:rPr>
              <a:t>(Medical humanities),</a:t>
            </a:r>
            <a:r>
              <a:rPr lang="zh-TW" altLang="en-US" dirty="0">
                <a:latin typeface="Times New Roman" panose="02020603050405020304" pitchFamily="18" charset="0"/>
                <a:cs typeface="Times New Roman" panose="02020603050405020304" pitchFamily="18" charset="0"/>
              </a:rPr>
              <a:t> 醫師科學家</a:t>
            </a:r>
            <a:r>
              <a:rPr lang="en-US" altLang="zh-TW" dirty="0">
                <a:latin typeface="Times New Roman" panose="02020603050405020304" pitchFamily="18" charset="0"/>
                <a:cs typeface="Times New Roman" panose="02020603050405020304" pitchFamily="18" charset="0"/>
              </a:rPr>
              <a:t>(Physician Scientist) </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(0.655)</a:t>
            </a:r>
          </a:p>
          <a:p>
            <a:pPr marL="685800" lvl="2">
              <a:spcBef>
                <a:spcPts val="1000"/>
              </a:spcBef>
            </a:pPr>
            <a:r>
              <a:rPr lang="en-US" altLang="zh-TW" dirty="0">
                <a:latin typeface="Times New Roman" panose="02020603050405020304" pitchFamily="18" charset="0"/>
                <a:cs typeface="Times New Roman" panose="02020603050405020304" pitchFamily="18" charset="0"/>
              </a:rPr>
              <a:t>5 Clinical subjects including:</a:t>
            </a:r>
            <a:r>
              <a:rPr lang="zh-TW" altLang="en-US" dirty="0">
                <a:latin typeface="Times New Roman" panose="02020603050405020304" pitchFamily="18" charset="0"/>
                <a:cs typeface="Times New Roman" panose="02020603050405020304" pitchFamily="18" charset="0"/>
              </a:rPr>
              <a:t>解剖學</a:t>
            </a:r>
            <a:r>
              <a:rPr lang="en-US" altLang="zh-TW" dirty="0">
                <a:latin typeface="Times New Roman" panose="02020603050405020304" pitchFamily="18" charset="0"/>
                <a:cs typeface="Times New Roman" panose="02020603050405020304" pitchFamily="18" charset="0"/>
              </a:rPr>
              <a:t>(Anatomy), </a:t>
            </a:r>
            <a:r>
              <a:rPr lang="zh-TW" altLang="en-US" dirty="0">
                <a:latin typeface="Times New Roman" panose="02020603050405020304" pitchFamily="18" charset="0"/>
                <a:cs typeface="Times New Roman" panose="02020603050405020304" pitchFamily="18" charset="0"/>
              </a:rPr>
              <a:t>生物及生化遺傳學</a:t>
            </a:r>
            <a:r>
              <a:rPr lang="en-US" altLang="zh-TW" dirty="0">
                <a:latin typeface="Times New Roman" panose="02020603050405020304" pitchFamily="18" charset="0"/>
                <a:cs typeface="Times New Roman" panose="02020603050405020304" pitchFamily="18" charset="0"/>
              </a:rPr>
              <a:t>(Biochemical Genetics), </a:t>
            </a:r>
            <a:r>
              <a:rPr lang="zh-TW" altLang="en-US" dirty="0">
                <a:latin typeface="Times New Roman" panose="02020603050405020304" pitchFamily="18" charset="0"/>
                <a:cs typeface="Times New Roman" panose="02020603050405020304" pitchFamily="18" charset="0"/>
              </a:rPr>
              <a:t>微生物學及免疫學</a:t>
            </a:r>
            <a:r>
              <a:rPr lang="en-US" altLang="zh-TW" dirty="0">
                <a:latin typeface="Times New Roman" panose="02020603050405020304" pitchFamily="18" charset="0"/>
                <a:cs typeface="Times New Roman" panose="02020603050405020304" pitchFamily="18" charset="0"/>
              </a:rPr>
              <a:t>(Microbiology and Immunology), </a:t>
            </a:r>
            <a:r>
              <a:rPr lang="zh-TW" altLang="en-US" dirty="0">
                <a:latin typeface="Times New Roman" panose="02020603050405020304" pitchFamily="18" charset="0"/>
                <a:cs typeface="Times New Roman" panose="02020603050405020304" pitchFamily="18" charset="0"/>
              </a:rPr>
              <a:t>組織學血液學</a:t>
            </a:r>
            <a:r>
              <a:rPr lang="en-US" altLang="zh-TW" dirty="0">
                <a:latin typeface="Times New Roman" panose="02020603050405020304" pitchFamily="18" charset="0"/>
                <a:cs typeface="Times New Roman" panose="02020603050405020304" pitchFamily="18" charset="0"/>
              </a:rPr>
              <a:t>(Histology and hematology), </a:t>
            </a:r>
            <a:r>
              <a:rPr lang="zh-TW" altLang="en-US" dirty="0">
                <a:latin typeface="Times New Roman" panose="02020603050405020304" pitchFamily="18" charset="0"/>
                <a:cs typeface="Times New Roman" panose="02020603050405020304" pitchFamily="18" charset="0"/>
              </a:rPr>
              <a:t>藥理學</a:t>
            </a:r>
            <a:r>
              <a:rPr lang="en-US" altLang="zh-TW" dirty="0">
                <a:latin typeface="Times New Roman" panose="02020603050405020304" pitchFamily="18" charset="0"/>
                <a:cs typeface="Times New Roman" panose="02020603050405020304" pitchFamily="18" charset="0"/>
              </a:rPr>
              <a:t>(Pharmacology)  (0.659)</a:t>
            </a:r>
          </a:p>
          <a:p>
            <a:pPr marL="685800" lvl="2">
              <a:spcBef>
                <a:spcPts val="1000"/>
              </a:spcBef>
            </a:pPr>
            <a:r>
              <a:rPr lang="en-US" altLang="zh-TW" dirty="0">
                <a:latin typeface="Times New Roman" panose="02020603050405020304" pitchFamily="18" charset="0"/>
                <a:cs typeface="Times New Roman" panose="02020603050405020304" pitchFamily="18" charset="0"/>
              </a:rPr>
              <a:t>Mixed above 7 subjects and get the best accuracy value is </a:t>
            </a:r>
            <a:r>
              <a:rPr lang="en-US" altLang="zh-TW" dirty="0">
                <a:solidFill>
                  <a:srgbClr val="FF0000"/>
                </a:solidFill>
                <a:latin typeface="Times New Roman" panose="02020603050405020304" pitchFamily="18" charset="0"/>
                <a:cs typeface="Times New Roman" panose="02020603050405020304" pitchFamily="18" charset="0"/>
              </a:rPr>
              <a:t>0.686 </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685800" lvl="2">
              <a:spcBef>
                <a:spcPts val="1000"/>
              </a:spcBef>
            </a:pPr>
            <a:r>
              <a:rPr lang="en-US" altLang="zh-TW" dirty="0">
                <a:latin typeface="Times New Roman" panose="02020603050405020304" pitchFamily="18" charset="0"/>
                <a:cs typeface="Times New Roman" panose="02020603050405020304" pitchFamily="18" charset="0"/>
              </a:rPr>
              <a:t>These subjects have </a:t>
            </a:r>
            <a:r>
              <a:rPr lang="en-US" altLang="zh-TW" dirty="0">
                <a:solidFill>
                  <a:srgbClr val="FF0000"/>
                </a:solidFill>
                <a:latin typeface="Times New Roman" panose="02020603050405020304" pitchFamily="18" charset="0"/>
                <a:cs typeface="Times New Roman" panose="02020603050405020304" pitchFamily="18" charset="0"/>
              </a:rPr>
              <a:t>better</a:t>
            </a:r>
            <a:r>
              <a:rPr lang="en-US" altLang="zh-TW" dirty="0">
                <a:latin typeface="Times New Roman" panose="02020603050405020304" pitchFamily="18" charset="0"/>
                <a:cs typeface="Times New Roman" panose="02020603050405020304" pitchFamily="18" charset="0"/>
              </a:rPr>
              <a:t> effect on </a:t>
            </a:r>
            <a:r>
              <a:rPr lang="en-US" altLang="zh-TW" dirty="0">
                <a:solidFill>
                  <a:srgbClr val="FF0000"/>
                </a:solidFill>
                <a:latin typeface="Times New Roman" panose="02020603050405020304" pitchFamily="18" charset="0"/>
                <a:cs typeface="Times New Roman" panose="02020603050405020304" pitchFamily="18" charset="0"/>
              </a:rPr>
              <a:t>predicting</a:t>
            </a:r>
            <a:r>
              <a:rPr lang="en-US" altLang="zh-TW" dirty="0">
                <a:latin typeface="Times New Roman" panose="02020603050405020304" pitchFamily="18" charset="0"/>
                <a:cs typeface="Times New Roman" panose="02020603050405020304" pitchFamily="18" charset="0"/>
              </a:rPr>
              <a:t> students’ academic performance in </a:t>
            </a:r>
            <a:r>
              <a:rPr lang="en-TW" dirty="0">
                <a:latin typeface="Times New Roman" panose="02020603050405020304" pitchFamily="18" charset="0"/>
                <a:cs typeface="Times New Roman" panose="02020603050405020304" pitchFamily="18" charset="0"/>
              </a:rPr>
              <a:t>Internship</a:t>
            </a:r>
            <a:r>
              <a:rPr lang="en-US" altLang="zh-TW" dirty="0">
                <a:latin typeface="Times New Roman" panose="02020603050405020304" pitchFamily="18" charset="0"/>
                <a:cs typeface="Times New Roman" panose="02020603050405020304" pitchFamily="18" charset="0"/>
              </a:rPr>
              <a:t> medicine.</a:t>
            </a:r>
          </a:p>
          <a:p>
            <a:pPr lvl="1"/>
            <a:endParaRPr lang="en-TW" dirty="0"/>
          </a:p>
        </p:txBody>
      </p:sp>
      <p:cxnSp>
        <p:nvCxnSpPr>
          <p:cNvPr id="4" name="直線接點 5">
            <a:extLst>
              <a:ext uri="{FF2B5EF4-FFF2-40B4-BE49-F238E27FC236}">
                <a16:creationId xmlns:a16="http://schemas.microsoft.com/office/drawing/2014/main" id="{55A16A30-3817-7417-D895-ECD90BA2A34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42FC5473-F389-3791-F0D0-F39E6961FB7E}"/>
              </a:ext>
            </a:extLst>
          </p:cNvPr>
          <p:cNvSpPr>
            <a:spLocks noGrp="1"/>
          </p:cNvSpPr>
          <p:nvPr>
            <p:ph type="sldNum" sz="quarter" idx="12"/>
          </p:nvPr>
        </p:nvSpPr>
        <p:spPr/>
        <p:txBody>
          <a:bodyPr/>
          <a:lstStyle/>
          <a:p>
            <a:fld id="{BDA2B49F-F1DC-F442-ADD6-43876BEE68C8}" type="slidenum">
              <a:rPr lang="en-TW" smtClean="0"/>
              <a:t>21</a:t>
            </a:fld>
            <a:endParaRPr lang="en-TW"/>
          </a:p>
        </p:txBody>
      </p:sp>
    </p:spTree>
    <p:extLst>
      <p:ext uri="{BB962C8B-B14F-4D97-AF65-F5344CB8AC3E}">
        <p14:creationId xmlns:p14="http://schemas.microsoft.com/office/powerpoint/2010/main" val="4165737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7625-79E2-5E34-8FB5-5214DE40022F}"/>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F0FF022-557F-EDAB-F487-1123D543BB8A}"/>
              </a:ext>
            </a:extLst>
          </p:cNvPr>
          <p:cNvSpPr>
            <a:spLocks noGrp="1"/>
          </p:cNvSpPr>
          <p:nvPr>
            <p:ph idx="1"/>
          </p:nvPr>
        </p:nvSpPr>
        <p:spPr/>
        <p:txBody>
          <a:bodyPr>
            <a:normAutofit/>
          </a:bodyPr>
          <a:lstStyle/>
          <a:p>
            <a:r>
              <a:rPr lang="en-TW" dirty="0">
                <a:latin typeface="Times New Roman" panose="02020603050405020304" pitchFamily="18" charset="0"/>
                <a:cs typeface="Times New Roman" panose="02020603050405020304" pitchFamily="18" charset="0"/>
              </a:rPr>
              <a:t>Use AUC value &gt; 0.7 to select which subjects we want to remain to predict.</a:t>
            </a:r>
          </a:p>
          <a:p>
            <a:r>
              <a:rPr lang="en-TW"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s</a:t>
            </a:r>
            <a:r>
              <a:rPr lang="en-TW" dirty="0">
                <a:latin typeface="Times New Roman" panose="02020603050405020304" pitchFamily="18" charset="0"/>
                <a:cs typeface="Times New Roman" panose="02020603050405020304" pitchFamily="18" charset="0"/>
              </a:rPr>
              <a:t>e Model Evaluation to pick the best model for every phase.</a:t>
            </a:r>
          </a:p>
          <a:p>
            <a:r>
              <a:rPr lang="en-TW" dirty="0">
                <a:latin typeface="Times New Roman" panose="02020603050405020304" pitchFamily="18" charset="0"/>
                <a:cs typeface="Times New Roman" panose="02020603050405020304" pitchFamily="18" charset="0"/>
              </a:rPr>
              <a:t>We find the all represent subjects to have the best prediction in </a:t>
            </a:r>
            <a:r>
              <a:rPr lang="en-US" dirty="0">
                <a:latin typeface="Times New Roman" panose="02020603050405020304" pitchFamily="18" charset="0"/>
                <a:cs typeface="Times New Roman" panose="02020603050405020304" pitchFamily="18" charset="0"/>
              </a:rPr>
              <a:t>Pre-medical, Clinical, Clerkship, and Internship phases.</a:t>
            </a:r>
          </a:p>
          <a:p>
            <a:r>
              <a:rPr lang="en-TW" dirty="0">
                <a:latin typeface="Times New Roman" panose="02020603050405020304" pitchFamily="18" charset="0"/>
                <a:cs typeface="Times New Roman" panose="02020603050405020304" pitchFamily="18" charset="0"/>
              </a:rPr>
              <a:t>Time-series Forecasting</a:t>
            </a:r>
          </a:p>
          <a:p>
            <a:pPr lvl="1"/>
            <a:r>
              <a:rPr lang="en-TW" dirty="0">
                <a:latin typeface="Times New Roman" panose="02020603050405020304" pitchFamily="18" charset="0"/>
                <a:cs typeface="Times New Roman" panose="02020603050405020304" pitchFamily="18" charset="0"/>
              </a:rPr>
              <a:t>Find out the early stop point.</a:t>
            </a:r>
          </a:p>
          <a:p>
            <a:r>
              <a:rPr lang="en-TW" dirty="0">
                <a:latin typeface="Times New Roman" panose="02020603050405020304" pitchFamily="18" charset="0"/>
                <a:cs typeface="Times New Roman" panose="02020603050405020304" pitchFamily="18" charset="0"/>
              </a:rPr>
              <a:t>Apply this method to other fields, like Computer Science.</a:t>
            </a:r>
          </a:p>
          <a:p>
            <a:endParaRPr lang="en-US" dirty="0"/>
          </a:p>
          <a:p>
            <a:pPr marL="0" indent="0">
              <a:buNone/>
            </a:pPr>
            <a:endParaRPr lang="en-US" dirty="0"/>
          </a:p>
          <a:p>
            <a:endParaRPr lang="en-TW" dirty="0"/>
          </a:p>
        </p:txBody>
      </p:sp>
      <p:cxnSp>
        <p:nvCxnSpPr>
          <p:cNvPr id="4" name="直線接點 5">
            <a:extLst>
              <a:ext uri="{FF2B5EF4-FFF2-40B4-BE49-F238E27FC236}">
                <a16:creationId xmlns:a16="http://schemas.microsoft.com/office/drawing/2014/main" id="{55A16A30-3817-7417-D895-ECD90BA2A34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18CBAA4-2D22-A4C7-4906-7DF91B0AAAAD}"/>
              </a:ext>
            </a:extLst>
          </p:cNvPr>
          <p:cNvSpPr>
            <a:spLocks noGrp="1"/>
          </p:cNvSpPr>
          <p:nvPr>
            <p:ph type="sldNum" sz="quarter" idx="12"/>
          </p:nvPr>
        </p:nvSpPr>
        <p:spPr/>
        <p:txBody>
          <a:bodyPr/>
          <a:lstStyle/>
          <a:p>
            <a:fld id="{BDA2B49F-F1DC-F442-ADD6-43876BEE68C8}" type="slidenum">
              <a:rPr lang="en-TW" smtClean="0"/>
              <a:t>22</a:t>
            </a:fld>
            <a:endParaRPr lang="en-TW"/>
          </a:p>
        </p:txBody>
      </p:sp>
    </p:spTree>
    <p:extLst>
      <p:ext uri="{BB962C8B-B14F-4D97-AF65-F5344CB8AC3E}">
        <p14:creationId xmlns:p14="http://schemas.microsoft.com/office/powerpoint/2010/main" val="286756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131FD1-4CEE-430F-B3FB-7C9774BA29B1}"/>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Problem definition</a:t>
            </a:r>
            <a:endParaRPr lang="zh-TW" altLang="en-US" dirty="0">
              <a:latin typeface="Times New Roman" panose="02020603050405020304" pitchFamily="18" charset="0"/>
              <a:cs typeface="Times New Roman" panose="02020603050405020304" pitchFamily="18" charset="0"/>
            </a:endParaRPr>
          </a:p>
        </p:txBody>
      </p:sp>
      <p:cxnSp>
        <p:nvCxnSpPr>
          <p:cNvPr id="31" name="直線接點 30">
            <a:extLst>
              <a:ext uri="{FF2B5EF4-FFF2-40B4-BE49-F238E27FC236}">
                <a16:creationId xmlns:a16="http://schemas.microsoft.com/office/drawing/2014/main" id="{CD74F38B-A825-44D3-B1DE-8390550C6BDB}"/>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1" name="圖片 7">
            <a:extLst>
              <a:ext uri="{FF2B5EF4-FFF2-40B4-BE49-F238E27FC236}">
                <a16:creationId xmlns:a16="http://schemas.microsoft.com/office/drawing/2014/main" id="{30B50244-F6E6-974C-B685-A3F18AAE79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08" y="4340335"/>
            <a:ext cx="2643143" cy="1321572"/>
          </a:xfrm>
          <a:prstGeom prst="rect">
            <a:avLst/>
          </a:prstGeom>
        </p:spPr>
      </p:pic>
      <p:pic>
        <p:nvPicPr>
          <p:cNvPr id="8" name="Picture 7">
            <a:extLst>
              <a:ext uri="{FF2B5EF4-FFF2-40B4-BE49-F238E27FC236}">
                <a16:creationId xmlns:a16="http://schemas.microsoft.com/office/drawing/2014/main" id="{7F989930-0EFB-0A42-9567-3FEE3F52A304}"/>
              </a:ext>
            </a:extLst>
          </p:cNvPr>
          <p:cNvPicPr>
            <a:picLocks noChangeAspect="1"/>
          </p:cNvPicPr>
          <p:nvPr/>
        </p:nvPicPr>
        <p:blipFill>
          <a:blip r:embed="rId4"/>
          <a:stretch>
            <a:fillRect/>
          </a:stretch>
        </p:blipFill>
        <p:spPr>
          <a:xfrm>
            <a:off x="2143809" y="4403890"/>
            <a:ext cx="1426383" cy="1426383"/>
          </a:xfrm>
          <a:prstGeom prst="rect">
            <a:avLst/>
          </a:prstGeom>
        </p:spPr>
      </p:pic>
      <p:pic>
        <p:nvPicPr>
          <p:cNvPr id="10" name="Picture 9">
            <a:extLst>
              <a:ext uri="{FF2B5EF4-FFF2-40B4-BE49-F238E27FC236}">
                <a16:creationId xmlns:a16="http://schemas.microsoft.com/office/drawing/2014/main" id="{57264253-5857-2B49-985B-1D4BE8FA34B3}"/>
              </a:ext>
            </a:extLst>
          </p:cNvPr>
          <p:cNvPicPr>
            <a:picLocks noChangeAspect="1"/>
          </p:cNvPicPr>
          <p:nvPr/>
        </p:nvPicPr>
        <p:blipFill>
          <a:blip r:embed="rId5"/>
          <a:stretch>
            <a:fillRect/>
          </a:stretch>
        </p:blipFill>
        <p:spPr>
          <a:xfrm>
            <a:off x="9971767" y="3244713"/>
            <a:ext cx="1458073" cy="1458073"/>
          </a:xfrm>
          <a:prstGeom prst="rect">
            <a:avLst/>
          </a:prstGeom>
        </p:spPr>
      </p:pic>
      <p:pic>
        <p:nvPicPr>
          <p:cNvPr id="12" name="Picture 11">
            <a:extLst>
              <a:ext uri="{FF2B5EF4-FFF2-40B4-BE49-F238E27FC236}">
                <a16:creationId xmlns:a16="http://schemas.microsoft.com/office/drawing/2014/main" id="{B2C9C924-C5F6-B745-BA2F-941CB5951A1F}"/>
              </a:ext>
            </a:extLst>
          </p:cNvPr>
          <p:cNvPicPr>
            <a:picLocks noChangeAspect="1"/>
          </p:cNvPicPr>
          <p:nvPr/>
        </p:nvPicPr>
        <p:blipFill>
          <a:blip r:embed="rId6"/>
          <a:stretch>
            <a:fillRect/>
          </a:stretch>
        </p:blipFill>
        <p:spPr>
          <a:xfrm>
            <a:off x="569168" y="2396736"/>
            <a:ext cx="1606434" cy="1606434"/>
          </a:xfrm>
          <a:prstGeom prst="rect">
            <a:avLst/>
          </a:prstGeom>
        </p:spPr>
      </p:pic>
      <p:pic>
        <p:nvPicPr>
          <p:cNvPr id="13" name="Picture 12">
            <a:extLst>
              <a:ext uri="{FF2B5EF4-FFF2-40B4-BE49-F238E27FC236}">
                <a16:creationId xmlns:a16="http://schemas.microsoft.com/office/drawing/2014/main" id="{9CD372B5-4427-F946-A1F7-705B055FDE66}"/>
              </a:ext>
            </a:extLst>
          </p:cNvPr>
          <p:cNvPicPr>
            <a:picLocks noChangeAspect="1"/>
          </p:cNvPicPr>
          <p:nvPr/>
        </p:nvPicPr>
        <p:blipFill>
          <a:blip r:embed="rId7"/>
          <a:stretch>
            <a:fillRect/>
          </a:stretch>
        </p:blipFill>
        <p:spPr>
          <a:xfrm>
            <a:off x="9949924" y="4817417"/>
            <a:ext cx="1458073" cy="1458073"/>
          </a:xfrm>
          <a:prstGeom prst="rect">
            <a:avLst/>
          </a:prstGeom>
        </p:spPr>
      </p:pic>
      <p:pic>
        <p:nvPicPr>
          <p:cNvPr id="16" name="Picture 15">
            <a:extLst>
              <a:ext uri="{FF2B5EF4-FFF2-40B4-BE49-F238E27FC236}">
                <a16:creationId xmlns:a16="http://schemas.microsoft.com/office/drawing/2014/main" id="{91E78687-7B78-6A4A-B216-D4115E9007EA}"/>
              </a:ext>
            </a:extLst>
          </p:cNvPr>
          <p:cNvPicPr>
            <a:picLocks noChangeAspect="1"/>
          </p:cNvPicPr>
          <p:nvPr/>
        </p:nvPicPr>
        <p:blipFill>
          <a:blip r:embed="rId8"/>
          <a:stretch>
            <a:fillRect/>
          </a:stretch>
        </p:blipFill>
        <p:spPr>
          <a:xfrm>
            <a:off x="7359112" y="3989634"/>
            <a:ext cx="1757478" cy="1757478"/>
          </a:xfrm>
          <a:prstGeom prst="rect">
            <a:avLst/>
          </a:prstGeom>
        </p:spPr>
      </p:pic>
      <p:pic>
        <p:nvPicPr>
          <p:cNvPr id="32" name="Picture 31">
            <a:extLst>
              <a:ext uri="{FF2B5EF4-FFF2-40B4-BE49-F238E27FC236}">
                <a16:creationId xmlns:a16="http://schemas.microsoft.com/office/drawing/2014/main" id="{24D45875-F200-D843-BA23-E7C18581A4FB}"/>
              </a:ext>
            </a:extLst>
          </p:cNvPr>
          <p:cNvPicPr>
            <a:picLocks noChangeAspect="1"/>
          </p:cNvPicPr>
          <p:nvPr/>
        </p:nvPicPr>
        <p:blipFill>
          <a:blip r:embed="rId9"/>
          <a:stretch>
            <a:fillRect/>
          </a:stretch>
        </p:blipFill>
        <p:spPr>
          <a:xfrm rot="19807048">
            <a:off x="9116378" y="4294711"/>
            <a:ext cx="597792" cy="597792"/>
          </a:xfrm>
          <a:prstGeom prst="rect">
            <a:avLst/>
          </a:prstGeom>
        </p:spPr>
      </p:pic>
      <p:pic>
        <p:nvPicPr>
          <p:cNvPr id="33" name="Picture 32">
            <a:extLst>
              <a:ext uri="{FF2B5EF4-FFF2-40B4-BE49-F238E27FC236}">
                <a16:creationId xmlns:a16="http://schemas.microsoft.com/office/drawing/2014/main" id="{D5DEA18D-EAEE-5344-9BA0-E37DE98CD025}"/>
              </a:ext>
            </a:extLst>
          </p:cNvPr>
          <p:cNvPicPr>
            <a:picLocks noChangeAspect="1"/>
          </p:cNvPicPr>
          <p:nvPr/>
        </p:nvPicPr>
        <p:blipFill>
          <a:blip r:embed="rId10"/>
          <a:stretch>
            <a:fillRect/>
          </a:stretch>
        </p:blipFill>
        <p:spPr>
          <a:xfrm rot="10800000">
            <a:off x="2460806" y="3378021"/>
            <a:ext cx="677587" cy="677587"/>
          </a:xfrm>
          <a:prstGeom prst="rect">
            <a:avLst/>
          </a:prstGeom>
        </p:spPr>
      </p:pic>
      <p:pic>
        <p:nvPicPr>
          <p:cNvPr id="34" name="Picture 33">
            <a:extLst>
              <a:ext uri="{FF2B5EF4-FFF2-40B4-BE49-F238E27FC236}">
                <a16:creationId xmlns:a16="http://schemas.microsoft.com/office/drawing/2014/main" id="{24445191-08FF-0447-9A2B-096697DFF138}"/>
              </a:ext>
            </a:extLst>
          </p:cNvPr>
          <p:cNvPicPr>
            <a:picLocks noChangeAspect="1"/>
          </p:cNvPicPr>
          <p:nvPr/>
        </p:nvPicPr>
        <p:blipFill>
          <a:blip r:embed="rId9"/>
          <a:stretch>
            <a:fillRect/>
          </a:stretch>
        </p:blipFill>
        <p:spPr>
          <a:xfrm>
            <a:off x="3762502" y="4702786"/>
            <a:ext cx="597792" cy="597792"/>
          </a:xfrm>
          <a:prstGeom prst="rect">
            <a:avLst/>
          </a:prstGeom>
        </p:spPr>
      </p:pic>
      <p:pic>
        <p:nvPicPr>
          <p:cNvPr id="35" name="Picture 34">
            <a:extLst>
              <a:ext uri="{FF2B5EF4-FFF2-40B4-BE49-F238E27FC236}">
                <a16:creationId xmlns:a16="http://schemas.microsoft.com/office/drawing/2014/main" id="{A0F4D647-C9FC-1A47-8A14-72E202D613E1}"/>
              </a:ext>
            </a:extLst>
          </p:cNvPr>
          <p:cNvPicPr>
            <a:picLocks noChangeAspect="1"/>
          </p:cNvPicPr>
          <p:nvPr/>
        </p:nvPicPr>
        <p:blipFill>
          <a:blip r:embed="rId9"/>
          <a:stretch>
            <a:fillRect/>
          </a:stretch>
        </p:blipFill>
        <p:spPr>
          <a:xfrm>
            <a:off x="6698032" y="4726560"/>
            <a:ext cx="597792" cy="597792"/>
          </a:xfrm>
          <a:prstGeom prst="rect">
            <a:avLst/>
          </a:prstGeom>
        </p:spPr>
      </p:pic>
      <p:pic>
        <p:nvPicPr>
          <p:cNvPr id="36" name="Picture 35">
            <a:extLst>
              <a:ext uri="{FF2B5EF4-FFF2-40B4-BE49-F238E27FC236}">
                <a16:creationId xmlns:a16="http://schemas.microsoft.com/office/drawing/2014/main" id="{99BDBBDB-EEEB-9B4A-A2B1-D6ECBEA16663}"/>
              </a:ext>
            </a:extLst>
          </p:cNvPr>
          <p:cNvPicPr>
            <a:picLocks noChangeAspect="1"/>
          </p:cNvPicPr>
          <p:nvPr/>
        </p:nvPicPr>
        <p:blipFill>
          <a:blip r:embed="rId9"/>
          <a:stretch>
            <a:fillRect/>
          </a:stretch>
        </p:blipFill>
        <p:spPr>
          <a:xfrm rot="1756778">
            <a:off x="9117559" y="4726560"/>
            <a:ext cx="597792" cy="597792"/>
          </a:xfrm>
          <a:prstGeom prst="rect">
            <a:avLst/>
          </a:prstGeom>
        </p:spPr>
      </p:pic>
      <p:graphicFrame>
        <p:nvGraphicFramePr>
          <p:cNvPr id="37" name="Table 37">
            <a:extLst>
              <a:ext uri="{FF2B5EF4-FFF2-40B4-BE49-F238E27FC236}">
                <a16:creationId xmlns:a16="http://schemas.microsoft.com/office/drawing/2014/main" id="{C89BEFC8-8A67-5441-8504-7CBE5736DB4C}"/>
              </a:ext>
            </a:extLst>
          </p:cNvPr>
          <p:cNvGraphicFramePr>
            <a:graphicFrameLocks noGrp="1"/>
          </p:cNvGraphicFramePr>
          <p:nvPr>
            <p:extLst>
              <p:ext uri="{D42A27DB-BD31-4B8C-83A1-F6EECF244321}">
                <p14:modId xmlns:p14="http://schemas.microsoft.com/office/powerpoint/2010/main" val="2112437251"/>
              </p:ext>
            </p:extLst>
          </p:nvPr>
        </p:nvGraphicFramePr>
        <p:xfrm>
          <a:off x="4011400" y="1576913"/>
          <a:ext cx="6568848" cy="1097280"/>
        </p:xfrm>
        <a:graphic>
          <a:graphicData uri="http://schemas.openxmlformats.org/drawingml/2006/table">
            <a:tbl>
              <a:tblPr firstRow="1" bandRow="1">
                <a:tableStyleId>{5C22544A-7EE6-4342-B048-85BDC9FD1C3A}</a:tableStyleId>
              </a:tblPr>
              <a:tblGrid>
                <a:gridCol w="1642212">
                  <a:extLst>
                    <a:ext uri="{9D8B030D-6E8A-4147-A177-3AD203B41FA5}">
                      <a16:colId xmlns:a16="http://schemas.microsoft.com/office/drawing/2014/main" val="1356794554"/>
                    </a:ext>
                  </a:extLst>
                </a:gridCol>
                <a:gridCol w="1642212">
                  <a:extLst>
                    <a:ext uri="{9D8B030D-6E8A-4147-A177-3AD203B41FA5}">
                      <a16:colId xmlns:a16="http://schemas.microsoft.com/office/drawing/2014/main" val="1374002009"/>
                    </a:ext>
                  </a:extLst>
                </a:gridCol>
                <a:gridCol w="1642212">
                  <a:extLst>
                    <a:ext uri="{9D8B030D-6E8A-4147-A177-3AD203B41FA5}">
                      <a16:colId xmlns:a16="http://schemas.microsoft.com/office/drawing/2014/main" val="2653643893"/>
                    </a:ext>
                  </a:extLst>
                </a:gridCol>
                <a:gridCol w="1642212">
                  <a:extLst>
                    <a:ext uri="{9D8B030D-6E8A-4147-A177-3AD203B41FA5}">
                      <a16:colId xmlns:a16="http://schemas.microsoft.com/office/drawing/2014/main" val="3581755946"/>
                    </a:ext>
                  </a:extLst>
                </a:gridCol>
              </a:tblGrid>
              <a:tr h="180243">
                <a:tc>
                  <a:txBody>
                    <a:bodyPr/>
                    <a:lstStyle/>
                    <a:p>
                      <a:pPr algn="ctr"/>
                      <a:endParaRPr lang="en-TW"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TW" dirty="0">
                          <a:latin typeface="Times New Roman" panose="02020603050405020304" pitchFamily="18" charset="0"/>
                          <a:cs typeface="Times New Roman" panose="02020603050405020304" pitchFamily="18" charset="0"/>
                        </a:rPr>
                        <a:t>Pre-Medical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TW" dirty="0">
                          <a:latin typeface="Times New Roman" panose="02020603050405020304" pitchFamily="18" charset="0"/>
                          <a:cs typeface="Times New Roman" panose="02020603050405020304" pitchFamily="18" charset="0"/>
                        </a:rPr>
                        <a:t>Clinical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TW" dirty="0">
                          <a:latin typeface="Times New Roman" panose="02020603050405020304" pitchFamily="18" charset="0"/>
                          <a:cs typeface="Times New Roman" panose="02020603050405020304" pitchFamily="18" charset="0"/>
                        </a:rPr>
                        <a:t>Clerkship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616346454"/>
                  </a:ext>
                </a:extLst>
              </a:tr>
              <a:tr h="345133">
                <a:tc>
                  <a:txBody>
                    <a:bodyPr/>
                    <a:lstStyle/>
                    <a:p>
                      <a:pPr algn="ctr"/>
                      <a:r>
                        <a:rPr lang="en-TW" dirty="0">
                          <a:latin typeface="Times New Roman" panose="02020603050405020304" pitchFamily="18" charset="0"/>
                          <a:cs typeface="Times New Roman" panose="02020603050405020304" pitchFamily="18" charset="0"/>
                        </a:rPr>
                        <a:t>A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TW" dirty="0">
                          <a:latin typeface="Times New Roman" panose="02020603050405020304" pitchFamily="18" charset="0"/>
                          <a:cs typeface="Times New Roman" panose="02020603050405020304" pitchFamily="18" charset="0"/>
                        </a:rPr>
                        <a:t>Bottom 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TW" dirty="0">
                          <a:latin typeface="Times New Roman" panose="02020603050405020304" pitchFamily="18" charset="0"/>
                          <a:cs typeface="Times New Roman" panose="02020603050405020304" pitchFamily="18" charset="0"/>
                        </a:rPr>
                        <a:t>Top 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TW" dirty="0">
                          <a:latin typeface="Times New Roman" panose="02020603050405020304" pitchFamily="18" charset="0"/>
                          <a:cs typeface="Times New Roman" panose="02020603050405020304" pitchFamily="18" charset="0"/>
                        </a:rPr>
                        <a:t>Top 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6407372"/>
                  </a:ext>
                </a:extLst>
              </a:tr>
              <a:tr h="345133">
                <a:tc>
                  <a:txBody>
                    <a:bodyPr/>
                    <a:lstStyle/>
                    <a:p>
                      <a:pPr algn="ctr"/>
                      <a:r>
                        <a:rPr lang="en-TW" dirty="0">
                          <a:latin typeface="Times New Roman" panose="02020603050405020304" pitchFamily="18" charset="0"/>
                          <a:cs typeface="Times New Roman" panose="02020603050405020304" pitchFamily="18" charset="0"/>
                        </a:rPr>
                        <a:t>B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TW" dirty="0">
                          <a:latin typeface="Times New Roman" panose="02020603050405020304" pitchFamily="18" charset="0"/>
                          <a:cs typeface="Times New Roman" panose="02020603050405020304" pitchFamily="18" charset="0"/>
                        </a:rPr>
                        <a:t>Bottom 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TW" dirty="0">
                          <a:latin typeface="Times New Roman" panose="02020603050405020304" pitchFamily="18" charset="0"/>
                          <a:cs typeface="Times New Roman" panose="02020603050405020304" pitchFamily="18" charset="0"/>
                        </a:rPr>
                        <a:t>Bottom 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TW" dirty="0">
                          <a:latin typeface="Times New Roman" panose="02020603050405020304" pitchFamily="18" charset="0"/>
                          <a:cs typeface="Times New Roman" panose="02020603050405020304" pitchFamily="18" charset="0"/>
                        </a:rPr>
                        <a:t>Bottom 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5304640"/>
                  </a:ext>
                </a:extLst>
              </a:tr>
            </a:tbl>
          </a:graphicData>
        </a:graphic>
      </p:graphicFrame>
      <p:sp>
        <p:nvSpPr>
          <p:cNvPr id="3" name="Slide Number Placeholder 2">
            <a:extLst>
              <a:ext uri="{FF2B5EF4-FFF2-40B4-BE49-F238E27FC236}">
                <a16:creationId xmlns:a16="http://schemas.microsoft.com/office/drawing/2014/main" id="{C060E1A2-2E96-85C5-318E-BAF0A90C8AA2}"/>
              </a:ext>
            </a:extLst>
          </p:cNvPr>
          <p:cNvSpPr>
            <a:spLocks noGrp="1"/>
          </p:cNvSpPr>
          <p:nvPr>
            <p:ph type="sldNum" sz="quarter" idx="12"/>
          </p:nvPr>
        </p:nvSpPr>
        <p:spPr/>
        <p:txBody>
          <a:bodyPr/>
          <a:lstStyle/>
          <a:p>
            <a:fld id="{BDA2B49F-F1DC-F442-ADD6-43876BEE68C8}" type="slidenum">
              <a:rPr lang="en-TW" smtClean="0"/>
              <a:t>3</a:t>
            </a:fld>
            <a:endParaRPr lang="en-TW"/>
          </a:p>
        </p:txBody>
      </p:sp>
    </p:spTree>
    <p:extLst>
      <p:ext uri="{BB962C8B-B14F-4D97-AF65-F5344CB8AC3E}">
        <p14:creationId xmlns:p14="http://schemas.microsoft.com/office/powerpoint/2010/main" val="4148523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A377-CB5B-6D8C-DD1C-F34F2E20F0C6}"/>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5A43D76F-6947-9EAF-F5A3-06022CEA7092}"/>
              </a:ext>
            </a:extLst>
          </p:cNvPr>
          <p:cNvSpPr>
            <a:spLocks noGrp="1"/>
          </p:cNvSpPr>
          <p:nvPr>
            <p:ph idx="1"/>
          </p:nvPr>
        </p:nvSpPr>
        <p:spPr/>
        <p:txBody>
          <a:bodyPr/>
          <a:lstStyle/>
          <a:p>
            <a:r>
              <a:rPr lang="en-TW" dirty="0">
                <a:latin typeface="Times New Roman" panose="02020603050405020304" pitchFamily="18" charset="0"/>
                <a:cs typeface="Times New Roman" panose="02020603050405020304" pitchFamily="18" charset="0"/>
              </a:rPr>
              <a:t>1366 students’ scores  from 1st Grade to </a:t>
            </a:r>
            <a:r>
              <a:rPr lang="en-US" dirty="0">
                <a:latin typeface="Times New Roman" panose="02020603050405020304" pitchFamily="18" charset="0"/>
                <a:cs typeface="Times New Roman" panose="02020603050405020304" pitchFamily="18" charset="0"/>
              </a:rPr>
              <a:t>6</a:t>
            </a:r>
            <a:r>
              <a:rPr lang="en-TW" dirty="0">
                <a:latin typeface="Times New Roman" panose="02020603050405020304" pitchFamily="18" charset="0"/>
                <a:cs typeface="Times New Roman" panose="02020603050405020304" pitchFamily="18" charset="0"/>
              </a:rPr>
              <a:t>th Grade in Taiwan Medical School between 2011-2019.</a:t>
            </a:r>
          </a:p>
          <a:p>
            <a:endParaRPr lang="en-TW" dirty="0"/>
          </a:p>
        </p:txBody>
      </p:sp>
      <p:cxnSp>
        <p:nvCxnSpPr>
          <p:cNvPr id="4" name="直線接點 5">
            <a:extLst>
              <a:ext uri="{FF2B5EF4-FFF2-40B4-BE49-F238E27FC236}">
                <a16:creationId xmlns:a16="http://schemas.microsoft.com/office/drawing/2014/main" id="{E8A11EBE-4F7E-2FE3-CD54-5287EE43E2D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7CB2F45-9545-6F1C-731A-1ADAC7B80D0B}"/>
              </a:ext>
            </a:extLst>
          </p:cNvPr>
          <p:cNvPicPr>
            <a:picLocks noChangeAspect="1"/>
          </p:cNvPicPr>
          <p:nvPr/>
        </p:nvPicPr>
        <p:blipFill>
          <a:blip r:embed="rId3"/>
          <a:stretch>
            <a:fillRect/>
          </a:stretch>
        </p:blipFill>
        <p:spPr>
          <a:xfrm>
            <a:off x="606207" y="2918347"/>
            <a:ext cx="6994668" cy="2558723"/>
          </a:xfrm>
          <a:prstGeom prst="rect">
            <a:avLst/>
          </a:prstGeom>
        </p:spPr>
      </p:pic>
      <p:pic>
        <p:nvPicPr>
          <p:cNvPr id="6" name="Picture 5">
            <a:extLst>
              <a:ext uri="{FF2B5EF4-FFF2-40B4-BE49-F238E27FC236}">
                <a16:creationId xmlns:a16="http://schemas.microsoft.com/office/drawing/2014/main" id="{0B8FA007-7B55-A612-0E7B-D0430FEC82F8}"/>
              </a:ext>
            </a:extLst>
          </p:cNvPr>
          <p:cNvPicPr>
            <a:picLocks noChangeAspect="1"/>
          </p:cNvPicPr>
          <p:nvPr/>
        </p:nvPicPr>
        <p:blipFill>
          <a:blip r:embed="rId4"/>
          <a:stretch>
            <a:fillRect/>
          </a:stretch>
        </p:blipFill>
        <p:spPr>
          <a:xfrm>
            <a:off x="7600875" y="2392168"/>
            <a:ext cx="3742022" cy="5941125"/>
          </a:xfrm>
          <a:prstGeom prst="rect">
            <a:avLst/>
          </a:prstGeom>
        </p:spPr>
      </p:pic>
      <p:sp>
        <p:nvSpPr>
          <p:cNvPr id="7" name="Slide Number Placeholder 6">
            <a:extLst>
              <a:ext uri="{FF2B5EF4-FFF2-40B4-BE49-F238E27FC236}">
                <a16:creationId xmlns:a16="http://schemas.microsoft.com/office/drawing/2014/main" id="{47F4E507-3FCE-7812-37B0-8695CE5BBD9D}"/>
              </a:ext>
            </a:extLst>
          </p:cNvPr>
          <p:cNvSpPr>
            <a:spLocks noGrp="1"/>
          </p:cNvSpPr>
          <p:nvPr>
            <p:ph type="sldNum" sz="quarter" idx="12"/>
          </p:nvPr>
        </p:nvSpPr>
        <p:spPr/>
        <p:txBody>
          <a:bodyPr/>
          <a:lstStyle/>
          <a:p>
            <a:fld id="{BDA2B49F-F1DC-F442-ADD6-43876BEE68C8}" type="slidenum">
              <a:rPr lang="en-TW" smtClean="0"/>
              <a:t>4</a:t>
            </a:fld>
            <a:endParaRPr lang="en-TW"/>
          </a:p>
        </p:txBody>
      </p:sp>
    </p:spTree>
    <p:extLst>
      <p:ext uri="{BB962C8B-B14F-4D97-AF65-F5344CB8AC3E}">
        <p14:creationId xmlns:p14="http://schemas.microsoft.com/office/powerpoint/2010/main" val="381966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A377-CB5B-6D8C-DD1C-F34F2E20F0C6}"/>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Dataset</a:t>
            </a:r>
          </a:p>
        </p:txBody>
      </p:sp>
      <p:cxnSp>
        <p:nvCxnSpPr>
          <p:cNvPr id="4" name="直線接點 5">
            <a:extLst>
              <a:ext uri="{FF2B5EF4-FFF2-40B4-BE49-F238E27FC236}">
                <a16:creationId xmlns:a16="http://schemas.microsoft.com/office/drawing/2014/main" id="{E8A11EBE-4F7E-2FE3-CD54-5287EE43E2D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矩形 16">
            <a:extLst>
              <a:ext uri="{FF2B5EF4-FFF2-40B4-BE49-F238E27FC236}">
                <a16:creationId xmlns:a16="http://schemas.microsoft.com/office/drawing/2014/main" id="{73FCFB1E-8EBF-2F69-F2A2-D5D6BBE09B37}"/>
              </a:ext>
            </a:extLst>
          </p:cNvPr>
          <p:cNvSpPr/>
          <p:nvPr/>
        </p:nvSpPr>
        <p:spPr>
          <a:xfrm>
            <a:off x="8177146" y="643307"/>
            <a:ext cx="3559534" cy="646331"/>
          </a:xfrm>
          <a:prstGeom prst="rect">
            <a:avLst/>
          </a:prstGeom>
        </p:spPr>
        <p:txBody>
          <a:bodyPr wrap="square">
            <a:spAutoFit/>
          </a:bodyPr>
          <a:lstStyle/>
          <a:p>
            <a:pPr lvl="1"/>
            <a:r>
              <a:rPr lang="en-US" altLang="zh-TW" dirty="0"/>
              <a:t>Top 50% labels as 0(Blue)</a:t>
            </a:r>
          </a:p>
          <a:p>
            <a:pPr lvl="1"/>
            <a:r>
              <a:rPr lang="en-US" altLang="zh-TW" dirty="0"/>
              <a:t>Bottom 50% labels as 1(Orange)</a:t>
            </a:r>
            <a:endParaRPr lang="zh-TW" altLang="en-US" dirty="0"/>
          </a:p>
        </p:txBody>
      </p:sp>
      <p:grpSp>
        <p:nvGrpSpPr>
          <p:cNvPr id="6" name="Group 5">
            <a:extLst>
              <a:ext uri="{FF2B5EF4-FFF2-40B4-BE49-F238E27FC236}">
                <a16:creationId xmlns:a16="http://schemas.microsoft.com/office/drawing/2014/main" id="{0A291755-C330-2B9D-BB68-2C84427E85B4}"/>
              </a:ext>
            </a:extLst>
          </p:cNvPr>
          <p:cNvGrpSpPr/>
          <p:nvPr/>
        </p:nvGrpSpPr>
        <p:grpSpPr>
          <a:xfrm>
            <a:off x="984561" y="1968870"/>
            <a:ext cx="10222878" cy="3871644"/>
            <a:chOff x="569168" y="1289638"/>
            <a:chExt cx="10222878" cy="3871644"/>
          </a:xfrm>
        </p:grpSpPr>
        <p:pic>
          <p:nvPicPr>
            <p:cNvPr id="9" name="圖片 4">
              <a:extLst>
                <a:ext uri="{FF2B5EF4-FFF2-40B4-BE49-F238E27FC236}">
                  <a16:creationId xmlns:a16="http://schemas.microsoft.com/office/drawing/2014/main" id="{79DC912F-8FF9-81E3-B66D-B19CEBE54CFE}"/>
                </a:ext>
              </a:extLst>
            </p:cNvPr>
            <p:cNvPicPr>
              <a:picLocks noChangeAspect="1"/>
            </p:cNvPicPr>
            <p:nvPr/>
          </p:nvPicPr>
          <p:blipFill rotWithShape="1">
            <a:blip r:embed="rId3">
              <a:extLst>
                <a:ext uri="{28A0092B-C50C-407E-A947-70E740481C1C}">
                  <a14:useLocalDpi xmlns:a14="http://schemas.microsoft.com/office/drawing/2010/main" val="0"/>
                </a:ext>
              </a:extLst>
            </a:blip>
            <a:srcRect l="9884" t="2336" r="63249" b="6792"/>
            <a:stretch/>
          </p:blipFill>
          <p:spPr>
            <a:xfrm>
              <a:off x="569168" y="1380930"/>
              <a:ext cx="2174556" cy="3677542"/>
            </a:xfrm>
            <a:prstGeom prst="rect">
              <a:avLst/>
            </a:prstGeom>
          </p:spPr>
        </p:pic>
        <p:pic>
          <p:nvPicPr>
            <p:cNvPr id="10" name="圖片 2">
              <a:extLst>
                <a:ext uri="{FF2B5EF4-FFF2-40B4-BE49-F238E27FC236}">
                  <a16:creationId xmlns:a16="http://schemas.microsoft.com/office/drawing/2014/main" id="{C572627B-0758-BB9B-238D-42E50FC7DE1D}"/>
                </a:ext>
              </a:extLst>
            </p:cNvPr>
            <p:cNvPicPr>
              <a:picLocks noChangeAspect="1"/>
            </p:cNvPicPr>
            <p:nvPr/>
          </p:nvPicPr>
          <p:blipFill rotWithShape="1">
            <a:blip r:embed="rId4">
              <a:extLst>
                <a:ext uri="{28A0092B-C50C-407E-A947-70E740481C1C}">
                  <a14:useLocalDpi xmlns:a14="http://schemas.microsoft.com/office/drawing/2010/main" val="0"/>
                </a:ext>
              </a:extLst>
            </a:blip>
            <a:srcRect l="9169" r="62157" b="8632"/>
            <a:stretch/>
          </p:blipFill>
          <p:spPr>
            <a:xfrm>
              <a:off x="2492927" y="1289638"/>
              <a:ext cx="2308194" cy="3677533"/>
            </a:xfrm>
            <a:prstGeom prst="rect">
              <a:avLst/>
            </a:prstGeom>
          </p:spPr>
        </p:pic>
        <p:pic>
          <p:nvPicPr>
            <p:cNvPr id="11" name="圖片 2">
              <a:extLst>
                <a:ext uri="{FF2B5EF4-FFF2-40B4-BE49-F238E27FC236}">
                  <a16:creationId xmlns:a16="http://schemas.microsoft.com/office/drawing/2014/main" id="{261D0E53-32AB-0459-A4EF-D91952D04616}"/>
                </a:ext>
              </a:extLst>
            </p:cNvPr>
            <p:cNvPicPr>
              <a:picLocks noChangeAspect="1"/>
            </p:cNvPicPr>
            <p:nvPr/>
          </p:nvPicPr>
          <p:blipFill rotWithShape="1">
            <a:blip r:embed="rId5">
              <a:extLst>
                <a:ext uri="{28A0092B-C50C-407E-A947-70E740481C1C}">
                  <a14:useLocalDpi xmlns:a14="http://schemas.microsoft.com/office/drawing/2010/main" val="0"/>
                </a:ext>
              </a:extLst>
            </a:blip>
            <a:srcRect l="8756" t="11592" r="63081" b="6845"/>
            <a:stretch/>
          </p:blipFill>
          <p:spPr>
            <a:xfrm>
              <a:off x="4468824" y="1740056"/>
              <a:ext cx="2256056" cy="3266847"/>
            </a:xfrm>
            <a:prstGeom prst="rect">
              <a:avLst/>
            </a:prstGeom>
          </p:spPr>
        </p:pic>
        <p:pic>
          <p:nvPicPr>
            <p:cNvPr id="13" name="圖片 2">
              <a:extLst>
                <a:ext uri="{FF2B5EF4-FFF2-40B4-BE49-F238E27FC236}">
                  <a16:creationId xmlns:a16="http://schemas.microsoft.com/office/drawing/2014/main" id="{2BDE07FB-3777-7EBA-B197-B6DAE5FF71B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598" t="11551" r="62538" b="4913"/>
            <a:stretch/>
          </p:blipFill>
          <p:spPr>
            <a:xfrm>
              <a:off x="6598407" y="1735895"/>
              <a:ext cx="2174556" cy="3380973"/>
            </a:xfrm>
            <a:prstGeom prst="rect">
              <a:avLst/>
            </a:prstGeom>
          </p:spPr>
        </p:pic>
        <p:pic>
          <p:nvPicPr>
            <p:cNvPr id="14" name="圖片 10">
              <a:extLst>
                <a:ext uri="{FF2B5EF4-FFF2-40B4-BE49-F238E27FC236}">
                  <a16:creationId xmlns:a16="http://schemas.microsoft.com/office/drawing/2014/main" id="{EEA1C9DE-DF0E-DF3E-B99D-7C3C153E938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9372" t="9976" r="61719" b="3089"/>
            <a:stretch/>
          </p:blipFill>
          <p:spPr>
            <a:xfrm>
              <a:off x="8483852" y="1690688"/>
              <a:ext cx="2308194" cy="3470594"/>
            </a:xfrm>
            <a:prstGeom prst="rect">
              <a:avLst/>
            </a:prstGeom>
          </p:spPr>
        </p:pic>
      </p:grpSp>
      <p:sp>
        <p:nvSpPr>
          <p:cNvPr id="3" name="Slide Number Placeholder 2">
            <a:extLst>
              <a:ext uri="{FF2B5EF4-FFF2-40B4-BE49-F238E27FC236}">
                <a16:creationId xmlns:a16="http://schemas.microsoft.com/office/drawing/2014/main" id="{A73E62EF-4C70-25A9-7BF2-8C3C46D4675B}"/>
              </a:ext>
            </a:extLst>
          </p:cNvPr>
          <p:cNvSpPr>
            <a:spLocks noGrp="1"/>
          </p:cNvSpPr>
          <p:nvPr>
            <p:ph type="sldNum" sz="quarter" idx="12"/>
          </p:nvPr>
        </p:nvSpPr>
        <p:spPr/>
        <p:txBody>
          <a:bodyPr/>
          <a:lstStyle/>
          <a:p>
            <a:fld id="{BDA2B49F-F1DC-F442-ADD6-43876BEE68C8}" type="slidenum">
              <a:rPr lang="en-TW" smtClean="0"/>
              <a:t>5</a:t>
            </a:fld>
            <a:endParaRPr lang="en-TW"/>
          </a:p>
        </p:txBody>
      </p:sp>
    </p:spTree>
    <p:extLst>
      <p:ext uri="{BB962C8B-B14F-4D97-AF65-F5344CB8AC3E}">
        <p14:creationId xmlns:p14="http://schemas.microsoft.com/office/powerpoint/2010/main" val="157274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A377-CB5B-6D8C-DD1C-F34F2E20F0C6}"/>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Dataset</a:t>
            </a:r>
          </a:p>
        </p:txBody>
      </p:sp>
      <p:cxnSp>
        <p:nvCxnSpPr>
          <p:cNvPr id="4" name="直線接點 5">
            <a:extLst>
              <a:ext uri="{FF2B5EF4-FFF2-40B4-BE49-F238E27FC236}">
                <a16:creationId xmlns:a16="http://schemas.microsoft.com/office/drawing/2014/main" id="{E8A11EBE-4F7E-2FE3-CD54-5287EE43E2D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09C0C4E-037F-0FB6-EF02-46A61D75302A}"/>
              </a:ext>
            </a:extLst>
          </p:cNvPr>
          <p:cNvSpPr>
            <a:spLocks noGrp="1"/>
          </p:cNvSpPr>
          <p:nvPr>
            <p:ph idx="1"/>
          </p:nvPr>
        </p:nvSpPr>
        <p:spPr>
          <a:xfrm>
            <a:off x="569168" y="1482725"/>
            <a:ext cx="10515600" cy="4351338"/>
          </a:xfrm>
        </p:spPr>
        <p:txBody>
          <a:bodyPr/>
          <a:lstStyle/>
          <a:p>
            <a:r>
              <a:rPr lang="en-US" dirty="0">
                <a:latin typeface="Times New Roman" panose="02020603050405020304" pitchFamily="18" charset="0"/>
                <a:cs typeface="Times New Roman" panose="02020603050405020304" pitchFamily="18" charset="0"/>
              </a:rPr>
              <a:t>Categorized by different grades as four Phases. </a:t>
            </a:r>
          </a:p>
          <a:p>
            <a:pPr lvl="1"/>
            <a:r>
              <a:rPr lang="en-US" dirty="0">
                <a:latin typeface="Times New Roman" panose="02020603050405020304" pitchFamily="18" charset="0"/>
                <a:cs typeface="Times New Roman" panose="02020603050405020304" pitchFamily="18" charset="0"/>
              </a:rPr>
              <a:t>P</a:t>
            </a:r>
            <a:r>
              <a:rPr lang="en-TW" dirty="0">
                <a:latin typeface="Times New Roman" panose="02020603050405020304" pitchFamily="18" charset="0"/>
                <a:cs typeface="Times New Roman" panose="02020603050405020304" pitchFamily="18" charset="0"/>
              </a:rPr>
              <a:t>re-medical</a:t>
            </a:r>
          </a:p>
          <a:p>
            <a:pPr lvl="1"/>
            <a:r>
              <a:rPr lang="en-US" dirty="0">
                <a:latin typeface="Times New Roman" panose="02020603050405020304" pitchFamily="18" charset="0"/>
                <a:cs typeface="Times New Roman" panose="02020603050405020304" pitchFamily="18" charset="0"/>
              </a:rPr>
              <a:t>C</a:t>
            </a:r>
            <a:r>
              <a:rPr lang="en-TW" dirty="0">
                <a:latin typeface="Times New Roman" panose="02020603050405020304" pitchFamily="18" charset="0"/>
                <a:cs typeface="Times New Roman" panose="02020603050405020304" pitchFamily="18" charset="0"/>
              </a:rPr>
              <a:t>linical</a:t>
            </a:r>
          </a:p>
          <a:p>
            <a:pPr lvl="1"/>
            <a:r>
              <a:rPr lang="en-US" dirty="0">
                <a:latin typeface="Times New Roman" panose="02020603050405020304" pitchFamily="18" charset="0"/>
                <a:cs typeface="Times New Roman" panose="02020603050405020304" pitchFamily="18" charset="0"/>
              </a:rPr>
              <a:t>C</a:t>
            </a:r>
            <a:r>
              <a:rPr lang="en-TW" dirty="0">
                <a:latin typeface="Times New Roman" panose="02020603050405020304" pitchFamily="18" charset="0"/>
                <a:cs typeface="Times New Roman" panose="02020603050405020304" pitchFamily="18" charset="0"/>
              </a:rPr>
              <a:t>lerkship</a:t>
            </a:r>
          </a:p>
          <a:p>
            <a:pPr lvl="1"/>
            <a:r>
              <a:rPr lang="en-TW" dirty="0">
                <a:latin typeface="Times New Roman" panose="02020603050405020304" pitchFamily="18" charset="0"/>
                <a:cs typeface="Times New Roman" panose="02020603050405020304" pitchFamily="18" charset="0"/>
              </a:rPr>
              <a:t>Internship</a:t>
            </a:r>
          </a:p>
          <a:p>
            <a:r>
              <a:rPr lang="en-TW" dirty="0">
                <a:latin typeface="Times New Roman" panose="02020603050405020304" pitchFamily="18" charset="0"/>
                <a:cs typeface="Times New Roman" panose="02020603050405020304" pitchFamily="18" charset="0"/>
              </a:rPr>
              <a:t>In Pre-medical Phase, </a:t>
            </a:r>
            <a:br>
              <a:rPr lang="en-TW" dirty="0">
                <a:latin typeface="Times New Roman" panose="02020603050405020304" pitchFamily="18" charset="0"/>
                <a:cs typeface="Times New Roman" panose="02020603050405020304" pitchFamily="18" charset="0"/>
              </a:rPr>
            </a:br>
            <a:r>
              <a:rPr lang="en-TW" dirty="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categorized by different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fields.</a:t>
            </a:r>
            <a:endParaRPr lang="en-TW"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D473D7-B7DA-5C06-F66E-A18F8168B2D7}"/>
              </a:ext>
            </a:extLst>
          </p:cNvPr>
          <p:cNvPicPr>
            <a:picLocks noChangeAspect="1"/>
          </p:cNvPicPr>
          <p:nvPr/>
        </p:nvPicPr>
        <p:blipFill>
          <a:blip r:embed="rId3"/>
          <a:stretch>
            <a:fillRect/>
          </a:stretch>
        </p:blipFill>
        <p:spPr>
          <a:xfrm>
            <a:off x="5373396" y="2498531"/>
            <a:ext cx="6635932" cy="3731098"/>
          </a:xfrm>
          <a:prstGeom prst="rect">
            <a:avLst/>
          </a:prstGeom>
        </p:spPr>
      </p:pic>
      <p:sp>
        <p:nvSpPr>
          <p:cNvPr id="3" name="Slide Number Placeholder 2">
            <a:extLst>
              <a:ext uri="{FF2B5EF4-FFF2-40B4-BE49-F238E27FC236}">
                <a16:creationId xmlns:a16="http://schemas.microsoft.com/office/drawing/2014/main" id="{8B88017A-B6B1-2E70-8438-2450E828007B}"/>
              </a:ext>
            </a:extLst>
          </p:cNvPr>
          <p:cNvSpPr>
            <a:spLocks noGrp="1"/>
          </p:cNvSpPr>
          <p:nvPr>
            <p:ph type="sldNum" sz="quarter" idx="12"/>
          </p:nvPr>
        </p:nvSpPr>
        <p:spPr/>
        <p:txBody>
          <a:bodyPr/>
          <a:lstStyle/>
          <a:p>
            <a:fld id="{BDA2B49F-F1DC-F442-ADD6-43876BEE68C8}" type="slidenum">
              <a:rPr lang="en-TW" smtClean="0"/>
              <a:t>6</a:t>
            </a:fld>
            <a:endParaRPr lang="en-TW"/>
          </a:p>
        </p:txBody>
      </p:sp>
    </p:spTree>
    <p:extLst>
      <p:ext uri="{BB962C8B-B14F-4D97-AF65-F5344CB8AC3E}">
        <p14:creationId xmlns:p14="http://schemas.microsoft.com/office/powerpoint/2010/main" val="143629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A377-CB5B-6D8C-DD1C-F34F2E20F0C6}"/>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Dataset - </a:t>
            </a:r>
            <a:r>
              <a:rPr lang="en-US" dirty="0">
                <a:latin typeface="Times New Roman" panose="02020603050405020304" pitchFamily="18" charset="0"/>
                <a:cs typeface="Times New Roman" panose="02020603050405020304" pitchFamily="18" charset="0"/>
              </a:rPr>
              <a:t>P</a:t>
            </a:r>
            <a:r>
              <a:rPr lang="en-TW" dirty="0">
                <a:latin typeface="Times New Roman" panose="02020603050405020304" pitchFamily="18" charset="0"/>
                <a:cs typeface="Times New Roman" panose="02020603050405020304" pitchFamily="18" charset="0"/>
              </a:rPr>
              <a:t>re-medical</a:t>
            </a:r>
          </a:p>
        </p:txBody>
      </p:sp>
      <p:cxnSp>
        <p:nvCxnSpPr>
          <p:cNvPr id="4" name="直線接點 5">
            <a:extLst>
              <a:ext uri="{FF2B5EF4-FFF2-40B4-BE49-F238E27FC236}">
                <a16:creationId xmlns:a16="http://schemas.microsoft.com/office/drawing/2014/main" id="{E8A11EBE-4F7E-2FE3-CD54-5287EE43E2D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555057D9-2C67-4CB9-4351-AA1235AB2EB0}"/>
              </a:ext>
            </a:extLst>
          </p:cNvPr>
          <p:cNvGraphicFramePr>
            <a:graphicFrameLocks noGrp="1"/>
          </p:cNvGraphicFramePr>
          <p:nvPr>
            <p:extLst>
              <p:ext uri="{D42A27DB-BD31-4B8C-83A1-F6EECF244321}">
                <p14:modId xmlns:p14="http://schemas.microsoft.com/office/powerpoint/2010/main" val="1003098190"/>
              </p:ext>
            </p:extLst>
          </p:nvPr>
        </p:nvGraphicFramePr>
        <p:xfrm>
          <a:off x="838200" y="4050910"/>
          <a:ext cx="4305300" cy="812800"/>
        </p:xfrm>
        <a:graphic>
          <a:graphicData uri="http://schemas.openxmlformats.org/drawingml/2006/table">
            <a:tbl>
              <a:tblPr>
                <a:tableStyleId>{5C22544A-7EE6-4342-B048-85BDC9FD1C3A}</a:tableStyleId>
              </a:tblPr>
              <a:tblGrid>
                <a:gridCol w="675279">
                  <a:extLst>
                    <a:ext uri="{9D8B030D-6E8A-4147-A177-3AD203B41FA5}">
                      <a16:colId xmlns:a16="http://schemas.microsoft.com/office/drawing/2014/main" val="3024839351"/>
                    </a:ext>
                  </a:extLst>
                </a:gridCol>
                <a:gridCol w="963778">
                  <a:extLst>
                    <a:ext uri="{9D8B030D-6E8A-4147-A177-3AD203B41FA5}">
                      <a16:colId xmlns:a16="http://schemas.microsoft.com/office/drawing/2014/main" val="1898728201"/>
                    </a:ext>
                  </a:extLst>
                </a:gridCol>
                <a:gridCol w="447016">
                  <a:extLst>
                    <a:ext uri="{9D8B030D-6E8A-4147-A177-3AD203B41FA5}">
                      <a16:colId xmlns:a16="http://schemas.microsoft.com/office/drawing/2014/main" val="1957185496"/>
                    </a:ext>
                  </a:extLst>
                </a:gridCol>
                <a:gridCol w="2219227">
                  <a:extLst>
                    <a:ext uri="{9D8B030D-6E8A-4147-A177-3AD203B41FA5}">
                      <a16:colId xmlns:a16="http://schemas.microsoft.com/office/drawing/2014/main" val="465838005"/>
                    </a:ext>
                  </a:extLst>
                </a:gridCol>
              </a:tblGrid>
              <a:tr h="203200">
                <a:tc>
                  <a:txBody>
                    <a:bodyPr/>
                    <a:lstStyle/>
                    <a:p>
                      <a:pPr algn="ctr" fontAlgn="ctr"/>
                      <a:r>
                        <a:rPr lang="en-TW" sz="1200" u="none" strike="noStrike" dirty="0">
                          <a:effectLst/>
                        </a:rPr>
                        <a:t>6</a:t>
                      </a:r>
                      <a:endParaRPr lang="en-TW"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TW" altLang="en-US" sz="1000" u="none" strike="noStrike" dirty="0">
                          <a:effectLst/>
                        </a:rPr>
                        <a:t>體育</a:t>
                      </a:r>
                      <a:endParaRPr lang="zh-TW" altLang="en-US"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體育</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7552341"/>
                  </a:ext>
                </a:extLst>
              </a:tr>
              <a:tr h="203200">
                <a:tc rowSpan="2">
                  <a:txBody>
                    <a:bodyPr/>
                    <a:lstStyle/>
                    <a:p>
                      <a:pPr algn="ctr" fontAlgn="ctr"/>
                      <a:r>
                        <a:rPr lang="en-TW" sz="1200" u="none" strike="noStrike">
                          <a:effectLst/>
                        </a:rPr>
                        <a:t>7</a:t>
                      </a:r>
                      <a:endParaRPr lang="en-TW" sz="1200" b="1"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zh-TW" altLang="en-US" sz="1000" u="none" strike="noStrike" dirty="0">
                          <a:effectLst/>
                        </a:rPr>
                        <a:t>語文文學</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7a</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語言領域</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2191499"/>
                  </a:ext>
                </a:extLst>
              </a:tr>
              <a:tr h="203200">
                <a:tc vMerge="1">
                  <a:txBody>
                    <a:bodyPr/>
                    <a:lstStyle/>
                    <a:p>
                      <a:endParaRPr lang="en-TW"/>
                    </a:p>
                  </a:txBody>
                  <a:tcPr/>
                </a:tc>
                <a:tc vMerge="1">
                  <a:txBody>
                    <a:bodyPr/>
                    <a:lstStyle/>
                    <a:p>
                      <a:endParaRPr lang="en-TW"/>
                    </a:p>
                  </a:txBody>
                  <a:tcPr/>
                </a:tc>
                <a:tc>
                  <a:txBody>
                    <a:bodyPr/>
                    <a:lstStyle/>
                    <a:p>
                      <a:pPr algn="ctr" fontAlgn="ctr"/>
                      <a:r>
                        <a:rPr lang="en-US" sz="1000" u="none" strike="noStrike">
                          <a:effectLst/>
                        </a:rPr>
                        <a:t>7b</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文學</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4508061"/>
                  </a:ext>
                </a:extLst>
              </a:tr>
              <a:tr h="203200">
                <a:tc>
                  <a:txBody>
                    <a:bodyPr/>
                    <a:lstStyle/>
                    <a:p>
                      <a:pPr algn="ctr" fontAlgn="ctr"/>
                      <a:r>
                        <a:rPr lang="en-TW" sz="1200" u="none" strike="noStrike" dirty="0">
                          <a:effectLst/>
                        </a:rPr>
                        <a:t>8</a:t>
                      </a:r>
                      <a:endParaRPr lang="en-TW"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TW" altLang="en-US" sz="1000" u="none" strike="noStrike" dirty="0">
                          <a:effectLst/>
                        </a:rPr>
                        <a:t>音樂美術戲劇</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200" u="none" strike="noStrike">
                          <a:effectLst/>
                        </a:rPr>
                        <a:t> </a:t>
                      </a:r>
                      <a:endParaRPr lang="en-TW"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TW" sz="1000" u="none" strike="noStrike" dirty="0">
                          <a:effectLst/>
                        </a:rPr>
                        <a:t> </a:t>
                      </a:r>
                      <a:endParaRPr lang="en-TW"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03805588"/>
                  </a:ext>
                </a:extLst>
              </a:tr>
            </a:tbl>
          </a:graphicData>
        </a:graphic>
      </p:graphicFrame>
      <p:graphicFrame>
        <p:nvGraphicFramePr>
          <p:cNvPr id="9" name="Table 8">
            <a:extLst>
              <a:ext uri="{FF2B5EF4-FFF2-40B4-BE49-F238E27FC236}">
                <a16:creationId xmlns:a16="http://schemas.microsoft.com/office/drawing/2014/main" id="{E4780162-4D9A-8FF7-D28A-7E630EB3B022}"/>
              </a:ext>
            </a:extLst>
          </p:cNvPr>
          <p:cNvGraphicFramePr>
            <a:graphicFrameLocks noGrp="1"/>
          </p:cNvGraphicFramePr>
          <p:nvPr>
            <p:extLst>
              <p:ext uri="{D42A27DB-BD31-4B8C-83A1-F6EECF244321}">
                <p14:modId xmlns:p14="http://schemas.microsoft.com/office/powerpoint/2010/main" val="883102067"/>
              </p:ext>
            </p:extLst>
          </p:nvPr>
        </p:nvGraphicFramePr>
        <p:xfrm>
          <a:off x="838200" y="1487293"/>
          <a:ext cx="4305300" cy="2438400"/>
        </p:xfrm>
        <a:graphic>
          <a:graphicData uri="http://schemas.openxmlformats.org/drawingml/2006/table">
            <a:tbl>
              <a:tblPr>
                <a:tableStyleId>{93296810-A885-4BE3-A3E7-6D5BEEA58F35}</a:tableStyleId>
              </a:tblPr>
              <a:tblGrid>
                <a:gridCol w="675279">
                  <a:extLst>
                    <a:ext uri="{9D8B030D-6E8A-4147-A177-3AD203B41FA5}">
                      <a16:colId xmlns:a16="http://schemas.microsoft.com/office/drawing/2014/main" val="494725515"/>
                    </a:ext>
                  </a:extLst>
                </a:gridCol>
                <a:gridCol w="963778">
                  <a:extLst>
                    <a:ext uri="{9D8B030D-6E8A-4147-A177-3AD203B41FA5}">
                      <a16:colId xmlns:a16="http://schemas.microsoft.com/office/drawing/2014/main" val="4221011881"/>
                    </a:ext>
                  </a:extLst>
                </a:gridCol>
                <a:gridCol w="447016">
                  <a:extLst>
                    <a:ext uri="{9D8B030D-6E8A-4147-A177-3AD203B41FA5}">
                      <a16:colId xmlns:a16="http://schemas.microsoft.com/office/drawing/2014/main" val="3825845210"/>
                    </a:ext>
                  </a:extLst>
                </a:gridCol>
                <a:gridCol w="2219227">
                  <a:extLst>
                    <a:ext uri="{9D8B030D-6E8A-4147-A177-3AD203B41FA5}">
                      <a16:colId xmlns:a16="http://schemas.microsoft.com/office/drawing/2014/main" val="2503990881"/>
                    </a:ext>
                  </a:extLst>
                </a:gridCol>
              </a:tblGrid>
              <a:tr h="203200">
                <a:tc rowSpan="12">
                  <a:txBody>
                    <a:bodyPr/>
                    <a:lstStyle/>
                    <a:p>
                      <a:pPr algn="ctr" fontAlgn="ctr"/>
                      <a:r>
                        <a:rPr lang="en-TW" sz="1200" u="none" strike="noStrike" dirty="0">
                          <a:effectLst/>
                        </a:rPr>
                        <a:t>4</a:t>
                      </a:r>
                      <a:endParaRPr lang="en-TW" sz="1200" b="1" i="0" u="none" strike="noStrike" dirty="0">
                        <a:solidFill>
                          <a:srgbClr val="000000"/>
                        </a:solidFill>
                        <a:effectLst/>
                        <a:latin typeface="Calibri" panose="020F0502020204030204" pitchFamily="34" charset="0"/>
                      </a:endParaRPr>
                    </a:p>
                  </a:txBody>
                  <a:tcPr marL="9525" marR="9525" marT="9525" marB="0" anchor="ctr"/>
                </a:tc>
                <a:tc rowSpan="12">
                  <a:txBody>
                    <a:bodyPr/>
                    <a:lstStyle/>
                    <a:p>
                      <a:pPr algn="ctr" fontAlgn="ctr"/>
                      <a:r>
                        <a:rPr lang="zh-TW" altLang="en-US" sz="1000" u="none" strike="noStrike" dirty="0">
                          <a:effectLst/>
                        </a:rPr>
                        <a:t>醫學人文</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4a</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倫理道德性別課</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01083834"/>
                  </a:ext>
                </a:extLst>
              </a:tr>
              <a:tr h="203200">
                <a:tc vMerge="1">
                  <a:txBody>
                    <a:bodyPr/>
                    <a:lstStyle/>
                    <a:p>
                      <a:endParaRPr lang="en-TW"/>
                    </a:p>
                  </a:txBody>
                  <a:tcPr/>
                </a:tc>
                <a:tc vMerge="1">
                  <a:txBody>
                    <a:bodyPr/>
                    <a:lstStyle/>
                    <a:p>
                      <a:endParaRPr lang="en-TW"/>
                    </a:p>
                  </a:txBody>
                  <a:tcPr/>
                </a:tc>
                <a:tc>
                  <a:txBody>
                    <a:bodyPr/>
                    <a:lstStyle/>
                    <a:p>
                      <a:pPr algn="ctr" fontAlgn="ctr"/>
                      <a:r>
                        <a:rPr lang="en-US" sz="1000" u="none" strike="noStrike">
                          <a:effectLst/>
                        </a:rPr>
                        <a:t>4b</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博雅通識領域</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07621365"/>
                  </a:ext>
                </a:extLst>
              </a:tr>
              <a:tr h="203200">
                <a:tc vMerge="1">
                  <a:txBody>
                    <a:bodyPr/>
                    <a:lstStyle/>
                    <a:p>
                      <a:endParaRPr lang="en-TW"/>
                    </a:p>
                  </a:txBody>
                  <a:tcPr/>
                </a:tc>
                <a:tc vMerge="1">
                  <a:txBody>
                    <a:bodyPr/>
                    <a:lstStyle/>
                    <a:p>
                      <a:endParaRPr lang="en-TW"/>
                    </a:p>
                  </a:txBody>
                  <a:tcPr/>
                </a:tc>
                <a:tc>
                  <a:txBody>
                    <a:bodyPr/>
                    <a:lstStyle/>
                    <a:p>
                      <a:pPr algn="ctr" fontAlgn="ctr"/>
                      <a:r>
                        <a:rPr lang="en-US" sz="1000" u="none" strike="noStrike" dirty="0">
                          <a:effectLst/>
                        </a:rPr>
                        <a:t>4c</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心理</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17116751"/>
                  </a:ext>
                </a:extLst>
              </a:tr>
              <a:tr h="203200">
                <a:tc vMerge="1">
                  <a:txBody>
                    <a:bodyPr/>
                    <a:lstStyle/>
                    <a:p>
                      <a:endParaRPr lang="en-TW"/>
                    </a:p>
                  </a:txBody>
                  <a:tcPr/>
                </a:tc>
                <a:tc vMerge="1">
                  <a:txBody>
                    <a:bodyPr/>
                    <a:lstStyle/>
                    <a:p>
                      <a:endParaRPr lang="en-TW"/>
                    </a:p>
                  </a:txBody>
                  <a:tcPr/>
                </a:tc>
                <a:tc rowSpan="9">
                  <a:txBody>
                    <a:bodyPr/>
                    <a:lstStyle/>
                    <a:p>
                      <a:pPr algn="ctr" fontAlgn="ctr"/>
                      <a:r>
                        <a:rPr lang="en-US" sz="1000" u="none" strike="noStrike" dirty="0">
                          <a:effectLst/>
                        </a:rPr>
                        <a:t>4d</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臨床溝通</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1258787"/>
                  </a:ext>
                </a:extLst>
              </a:tr>
              <a:tr h="203200">
                <a:tc vMerge="1">
                  <a:txBody>
                    <a:bodyPr/>
                    <a:lstStyle/>
                    <a:p>
                      <a:endParaRPr lang="en-TW"/>
                    </a:p>
                  </a:txBody>
                  <a:tcPr/>
                </a:tc>
                <a:tc vMerge="1">
                  <a:txBody>
                    <a:bodyPr/>
                    <a:lstStyle/>
                    <a:p>
                      <a:endParaRPr lang="en-TW"/>
                    </a:p>
                  </a:txBody>
                  <a:tcPr/>
                </a:tc>
                <a:tc vMerge="1">
                  <a:txBody>
                    <a:bodyPr/>
                    <a:lstStyle/>
                    <a:p>
                      <a:endParaRPr lang="en-TW"/>
                    </a:p>
                  </a:txBody>
                  <a:tcPr/>
                </a:tc>
                <a:tc>
                  <a:txBody>
                    <a:bodyPr/>
                    <a:lstStyle/>
                    <a:p>
                      <a:pPr algn="l" fontAlgn="ctr"/>
                      <a:r>
                        <a:rPr lang="zh-TW" altLang="en-US" sz="1000" u="none" strike="noStrike" dirty="0">
                          <a:effectLst/>
                        </a:rPr>
                        <a:t>醫用台語</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19488917"/>
                  </a:ext>
                </a:extLst>
              </a:tr>
              <a:tr h="203200">
                <a:tc vMerge="1">
                  <a:txBody>
                    <a:bodyPr/>
                    <a:lstStyle/>
                    <a:p>
                      <a:endParaRPr lang="en-TW"/>
                    </a:p>
                  </a:txBody>
                  <a:tcPr/>
                </a:tc>
                <a:tc vMerge="1">
                  <a:txBody>
                    <a:bodyPr/>
                    <a:lstStyle/>
                    <a:p>
                      <a:endParaRPr lang="en-TW"/>
                    </a:p>
                  </a:txBody>
                  <a:tcPr/>
                </a:tc>
                <a:tc vMerge="1">
                  <a:txBody>
                    <a:bodyPr/>
                    <a:lstStyle/>
                    <a:p>
                      <a:endParaRPr lang="en-TW"/>
                    </a:p>
                  </a:txBody>
                  <a:tcPr/>
                </a:tc>
                <a:tc>
                  <a:txBody>
                    <a:bodyPr/>
                    <a:lstStyle/>
                    <a:p>
                      <a:pPr algn="l" fontAlgn="ctr"/>
                      <a:r>
                        <a:rPr lang="zh-TW" altLang="en-US" sz="1000" u="none" strike="noStrike" dirty="0">
                          <a:effectLst/>
                        </a:rPr>
                        <a:t>醫學人文導論 </a:t>
                      </a:r>
                      <a:r>
                        <a:rPr lang="en-US" altLang="zh-TW" sz="1000" u="none" strike="noStrike" dirty="0">
                          <a:effectLst/>
                        </a:rPr>
                        <a:t>(</a:t>
                      </a:r>
                      <a:r>
                        <a:rPr lang="zh-TW" altLang="en-US" sz="1000" u="none" strike="noStrike" dirty="0">
                          <a:effectLst/>
                        </a:rPr>
                        <a:t>醫學人文與社會領域 </a:t>
                      </a:r>
                      <a:r>
                        <a:rPr lang="en-US" altLang="zh-TW" sz="1000" u="none" strike="noStrike" dirty="0">
                          <a:effectLst/>
                        </a:rPr>
                        <a:t>)</a:t>
                      </a:r>
                      <a:endParaRPr lang="en-US" altLang="zh-TW"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24445246"/>
                  </a:ext>
                </a:extLst>
              </a:tr>
              <a:tr h="203200">
                <a:tc vMerge="1">
                  <a:txBody>
                    <a:bodyPr/>
                    <a:lstStyle/>
                    <a:p>
                      <a:endParaRPr lang="en-TW"/>
                    </a:p>
                  </a:txBody>
                  <a:tcPr/>
                </a:tc>
                <a:tc vMerge="1">
                  <a:txBody>
                    <a:bodyPr/>
                    <a:lstStyle/>
                    <a:p>
                      <a:endParaRPr lang="en-TW"/>
                    </a:p>
                  </a:txBody>
                  <a:tcPr/>
                </a:tc>
                <a:tc vMerge="1">
                  <a:txBody>
                    <a:bodyPr/>
                    <a:lstStyle/>
                    <a:p>
                      <a:endParaRPr lang="en-TW"/>
                    </a:p>
                  </a:txBody>
                  <a:tcPr/>
                </a:tc>
                <a:tc>
                  <a:txBody>
                    <a:bodyPr/>
                    <a:lstStyle/>
                    <a:p>
                      <a:pPr algn="l" fontAlgn="ctr"/>
                      <a:r>
                        <a:rPr lang="zh-TW" altLang="en-US" sz="1000" u="none" strike="noStrike" dirty="0">
                          <a:effectLst/>
                        </a:rPr>
                        <a:t>醫學人文與倫理領域 </a:t>
                      </a:r>
                      <a:r>
                        <a:rPr lang="en-US" altLang="zh-TW" sz="1000" u="none" strike="noStrike" dirty="0">
                          <a:effectLst/>
                        </a:rPr>
                        <a:t>(</a:t>
                      </a:r>
                      <a:r>
                        <a:rPr lang="zh-TW" altLang="en-US" sz="1000" u="none" strike="noStrike" dirty="0">
                          <a:effectLst/>
                        </a:rPr>
                        <a:t>自選課程 </a:t>
                      </a:r>
                      <a:r>
                        <a:rPr lang="en-US" altLang="zh-TW" sz="1000" u="none" strike="noStrike" dirty="0">
                          <a:effectLst/>
                        </a:rPr>
                        <a:t>)</a:t>
                      </a:r>
                      <a:endParaRPr lang="en-US" altLang="zh-TW"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34316654"/>
                  </a:ext>
                </a:extLst>
              </a:tr>
              <a:tr h="203200">
                <a:tc vMerge="1">
                  <a:txBody>
                    <a:bodyPr/>
                    <a:lstStyle/>
                    <a:p>
                      <a:endParaRPr lang="en-TW"/>
                    </a:p>
                  </a:txBody>
                  <a:tcPr/>
                </a:tc>
                <a:tc vMerge="1">
                  <a:txBody>
                    <a:bodyPr/>
                    <a:lstStyle/>
                    <a:p>
                      <a:endParaRPr lang="en-TW"/>
                    </a:p>
                  </a:txBody>
                  <a:tcPr/>
                </a:tc>
                <a:tc vMerge="1">
                  <a:txBody>
                    <a:bodyPr/>
                    <a:lstStyle/>
                    <a:p>
                      <a:endParaRPr lang="en-TW"/>
                    </a:p>
                  </a:txBody>
                  <a:tcPr/>
                </a:tc>
                <a:tc>
                  <a:txBody>
                    <a:bodyPr/>
                    <a:lstStyle/>
                    <a:p>
                      <a:pPr algn="l" fontAlgn="ctr"/>
                      <a:r>
                        <a:rPr lang="zh-TW" altLang="en-US" sz="1000" u="none" strike="noStrike" dirty="0">
                          <a:effectLst/>
                        </a:rPr>
                        <a:t>醫學人文的實踐 </a:t>
                      </a:r>
                      <a:r>
                        <a:rPr lang="en-US" altLang="zh-TW" sz="1000" u="none" strike="noStrike" dirty="0">
                          <a:effectLst/>
                        </a:rPr>
                        <a:t>(</a:t>
                      </a:r>
                      <a:r>
                        <a:rPr lang="zh-TW" altLang="en-US" sz="1000" u="none" strike="noStrike" dirty="0">
                          <a:effectLst/>
                        </a:rPr>
                        <a:t>醫學人文與社會領域 </a:t>
                      </a:r>
                      <a:r>
                        <a:rPr lang="en-US" altLang="zh-TW" sz="1000" u="none" strike="noStrike" dirty="0">
                          <a:effectLst/>
                        </a:rPr>
                        <a:t>)</a:t>
                      </a:r>
                      <a:endParaRPr lang="en-US" altLang="zh-TW"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3776948"/>
                  </a:ext>
                </a:extLst>
              </a:tr>
              <a:tr h="203200">
                <a:tc vMerge="1">
                  <a:txBody>
                    <a:bodyPr/>
                    <a:lstStyle/>
                    <a:p>
                      <a:endParaRPr lang="en-TW"/>
                    </a:p>
                  </a:txBody>
                  <a:tcPr/>
                </a:tc>
                <a:tc vMerge="1">
                  <a:txBody>
                    <a:bodyPr/>
                    <a:lstStyle/>
                    <a:p>
                      <a:endParaRPr lang="en-TW"/>
                    </a:p>
                  </a:txBody>
                  <a:tcPr/>
                </a:tc>
                <a:tc vMerge="1">
                  <a:txBody>
                    <a:bodyPr/>
                    <a:lstStyle/>
                    <a:p>
                      <a:endParaRPr lang="en-TW"/>
                    </a:p>
                  </a:txBody>
                  <a:tcPr/>
                </a:tc>
                <a:tc>
                  <a:txBody>
                    <a:bodyPr/>
                    <a:lstStyle/>
                    <a:p>
                      <a:pPr algn="l" fontAlgn="ctr"/>
                      <a:r>
                        <a:rPr lang="zh-TW" altLang="en-US" sz="1000" u="none" strike="noStrike" dirty="0">
                          <a:effectLst/>
                        </a:rPr>
                        <a:t>醫學人文與倫理領域 </a:t>
                      </a:r>
                      <a:r>
                        <a:rPr lang="en-US" altLang="zh-TW" sz="1000" u="none" strike="noStrike" dirty="0">
                          <a:effectLst/>
                        </a:rPr>
                        <a:t>(</a:t>
                      </a:r>
                      <a:r>
                        <a:rPr lang="zh-TW" altLang="en-US" sz="1000" u="none" strike="noStrike" dirty="0">
                          <a:effectLst/>
                        </a:rPr>
                        <a:t>自選課程 </a:t>
                      </a:r>
                      <a:r>
                        <a:rPr lang="en-US" altLang="zh-TW" sz="1000" u="none" strike="noStrike" dirty="0">
                          <a:effectLst/>
                        </a:rPr>
                        <a:t>)*</a:t>
                      </a:r>
                      <a:endParaRPr lang="en-US" altLang="zh-TW"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36485715"/>
                  </a:ext>
                </a:extLst>
              </a:tr>
              <a:tr h="203200">
                <a:tc vMerge="1">
                  <a:txBody>
                    <a:bodyPr/>
                    <a:lstStyle/>
                    <a:p>
                      <a:endParaRPr lang="en-TW"/>
                    </a:p>
                  </a:txBody>
                  <a:tcPr/>
                </a:tc>
                <a:tc vMerge="1">
                  <a:txBody>
                    <a:bodyPr/>
                    <a:lstStyle/>
                    <a:p>
                      <a:endParaRPr lang="en-TW"/>
                    </a:p>
                  </a:txBody>
                  <a:tcPr/>
                </a:tc>
                <a:tc vMerge="1">
                  <a:txBody>
                    <a:bodyPr/>
                    <a:lstStyle/>
                    <a:p>
                      <a:endParaRPr lang="en-TW"/>
                    </a:p>
                  </a:txBody>
                  <a:tcPr/>
                </a:tc>
                <a:tc>
                  <a:txBody>
                    <a:bodyPr/>
                    <a:lstStyle/>
                    <a:p>
                      <a:pPr algn="l" fontAlgn="ctr"/>
                      <a:r>
                        <a:rPr lang="zh-TW" altLang="en-US" sz="1000" u="none" strike="noStrike" dirty="0">
                          <a:effectLst/>
                        </a:rPr>
                        <a:t>醫療與社會</a:t>
                      </a:r>
                      <a:r>
                        <a:rPr lang="en-US" altLang="zh-TW" sz="1000" u="none" strike="noStrike" dirty="0">
                          <a:effectLst/>
                        </a:rPr>
                        <a:t>-</a:t>
                      </a:r>
                      <a:r>
                        <a:rPr lang="zh-TW" altLang="en-US" sz="1000" u="none" strike="noStrike" dirty="0">
                          <a:effectLst/>
                        </a:rPr>
                        <a:t>醫師社會與人文</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41460848"/>
                  </a:ext>
                </a:extLst>
              </a:tr>
              <a:tr h="203200">
                <a:tc vMerge="1">
                  <a:txBody>
                    <a:bodyPr/>
                    <a:lstStyle/>
                    <a:p>
                      <a:endParaRPr lang="en-TW"/>
                    </a:p>
                  </a:txBody>
                  <a:tcPr/>
                </a:tc>
                <a:tc vMerge="1">
                  <a:txBody>
                    <a:bodyPr/>
                    <a:lstStyle/>
                    <a:p>
                      <a:endParaRPr lang="en-TW"/>
                    </a:p>
                  </a:txBody>
                  <a:tcPr/>
                </a:tc>
                <a:tc vMerge="1">
                  <a:txBody>
                    <a:bodyPr/>
                    <a:lstStyle/>
                    <a:p>
                      <a:endParaRPr lang="en-TW"/>
                    </a:p>
                  </a:txBody>
                  <a:tcPr/>
                </a:tc>
                <a:tc>
                  <a:txBody>
                    <a:bodyPr/>
                    <a:lstStyle/>
                    <a:p>
                      <a:pPr algn="l" fontAlgn="ctr"/>
                      <a:r>
                        <a:rPr lang="zh-TW" altLang="en-US" sz="1000" u="none" strike="noStrike" dirty="0">
                          <a:effectLst/>
                        </a:rPr>
                        <a:t>醫療哲學</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50891653"/>
                  </a:ext>
                </a:extLst>
              </a:tr>
              <a:tr h="203200">
                <a:tc vMerge="1">
                  <a:txBody>
                    <a:bodyPr/>
                    <a:lstStyle/>
                    <a:p>
                      <a:endParaRPr lang="en-TW"/>
                    </a:p>
                  </a:txBody>
                  <a:tcPr/>
                </a:tc>
                <a:tc vMerge="1">
                  <a:txBody>
                    <a:bodyPr/>
                    <a:lstStyle/>
                    <a:p>
                      <a:endParaRPr lang="en-TW"/>
                    </a:p>
                  </a:txBody>
                  <a:tcPr/>
                </a:tc>
                <a:tc vMerge="1">
                  <a:txBody>
                    <a:bodyPr/>
                    <a:lstStyle/>
                    <a:p>
                      <a:endParaRPr lang="en-TW"/>
                    </a:p>
                  </a:txBody>
                  <a:tcPr/>
                </a:tc>
                <a:tc>
                  <a:txBody>
                    <a:bodyPr/>
                    <a:lstStyle/>
                    <a:p>
                      <a:pPr algn="l" fontAlgn="ctr"/>
                      <a:r>
                        <a:rPr lang="zh-TW" altLang="en-US" sz="1000" u="none" strike="noStrike" dirty="0">
                          <a:effectLst/>
                        </a:rPr>
                        <a:t>社會服務</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95131497"/>
                  </a:ext>
                </a:extLst>
              </a:tr>
            </a:tbl>
          </a:graphicData>
        </a:graphic>
      </p:graphicFrame>
      <p:graphicFrame>
        <p:nvGraphicFramePr>
          <p:cNvPr id="10" name="Table 9">
            <a:extLst>
              <a:ext uri="{FF2B5EF4-FFF2-40B4-BE49-F238E27FC236}">
                <a16:creationId xmlns:a16="http://schemas.microsoft.com/office/drawing/2014/main" id="{1780B292-A8F1-486D-A2B9-A40D10640D4D}"/>
              </a:ext>
            </a:extLst>
          </p:cNvPr>
          <p:cNvGraphicFramePr>
            <a:graphicFrameLocks noGrp="1"/>
          </p:cNvGraphicFramePr>
          <p:nvPr>
            <p:extLst>
              <p:ext uri="{D42A27DB-BD31-4B8C-83A1-F6EECF244321}">
                <p14:modId xmlns:p14="http://schemas.microsoft.com/office/powerpoint/2010/main" val="3962946216"/>
              </p:ext>
            </p:extLst>
          </p:nvPr>
        </p:nvGraphicFramePr>
        <p:xfrm>
          <a:off x="5511800" y="1496720"/>
          <a:ext cx="4305300" cy="1219200"/>
        </p:xfrm>
        <a:graphic>
          <a:graphicData uri="http://schemas.openxmlformats.org/drawingml/2006/table">
            <a:tbl>
              <a:tblPr>
                <a:tableStyleId>{00A15C55-8517-42AA-B614-E9B94910E393}</a:tableStyleId>
              </a:tblPr>
              <a:tblGrid>
                <a:gridCol w="675279">
                  <a:extLst>
                    <a:ext uri="{9D8B030D-6E8A-4147-A177-3AD203B41FA5}">
                      <a16:colId xmlns:a16="http://schemas.microsoft.com/office/drawing/2014/main" val="2540491147"/>
                    </a:ext>
                  </a:extLst>
                </a:gridCol>
                <a:gridCol w="963778">
                  <a:extLst>
                    <a:ext uri="{9D8B030D-6E8A-4147-A177-3AD203B41FA5}">
                      <a16:colId xmlns:a16="http://schemas.microsoft.com/office/drawing/2014/main" val="2670691502"/>
                    </a:ext>
                  </a:extLst>
                </a:gridCol>
                <a:gridCol w="447016">
                  <a:extLst>
                    <a:ext uri="{9D8B030D-6E8A-4147-A177-3AD203B41FA5}">
                      <a16:colId xmlns:a16="http://schemas.microsoft.com/office/drawing/2014/main" val="1087169152"/>
                    </a:ext>
                  </a:extLst>
                </a:gridCol>
                <a:gridCol w="2219227">
                  <a:extLst>
                    <a:ext uri="{9D8B030D-6E8A-4147-A177-3AD203B41FA5}">
                      <a16:colId xmlns:a16="http://schemas.microsoft.com/office/drawing/2014/main" val="1056987093"/>
                    </a:ext>
                  </a:extLst>
                </a:gridCol>
              </a:tblGrid>
              <a:tr h="203200">
                <a:tc rowSpan="6">
                  <a:txBody>
                    <a:bodyPr/>
                    <a:lstStyle/>
                    <a:p>
                      <a:pPr algn="ctr" fontAlgn="ctr"/>
                      <a:r>
                        <a:rPr lang="en-TW" sz="1200" u="none" strike="noStrike" dirty="0">
                          <a:effectLst/>
                        </a:rPr>
                        <a:t>12</a:t>
                      </a:r>
                      <a:endParaRPr lang="en-TW" sz="1200" b="1" i="0" u="none" strike="noStrike" dirty="0">
                        <a:solidFill>
                          <a:srgbClr val="000000"/>
                        </a:solidFill>
                        <a:effectLst/>
                        <a:latin typeface="Calibri" panose="020F0502020204030204" pitchFamily="34" charset="0"/>
                      </a:endParaRPr>
                    </a:p>
                  </a:txBody>
                  <a:tcPr marL="9525" marR="9525" marT="9525" marB="0" anchor="ctr"/>
                </a:tc>
                <a:tc rowSpan="6">
                  <a:txBody>
                    <a:bodyPr/>
                    <a:lstStyle/>
                    <a:p>
                      <a:pPr algn="ctr" fontAlgn="ctr"/>
                      <a:r>
                        <a:rPr lang="zh-TW" altLang="en-US" sz="1000" u="none" strike="noStrike" dirty="0">
                          <a:effectLst/>
                        </a:rPr>
                        <a:t>社會科學</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12a</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醫學社會雜項</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49747463"/>
                  </a:ext>
                </a:extLst>
              </a:tr>
              <a:tr h="203200">
                <a:tc vMerge="1">
                  <a:txBody>
                    <a:bodyPr/>
                    <a:lstStyle/>
                    <a:p>
                      <a:endParaRPr lang="en-TW"/>
                    </a:p>
                  </a:txBody>
                  <a:tcPr/>
                </a:tc>
                <a:tc vMerge="1">
                  <a:txBody>
                    <a:bodyPr/>
                    <a:lstStyle/>
                    <a:p>
                      <a:endParaRPr lang="en-TW"/>
                    </a:p>
                  </a:txBody>
                  <a:tcPr/>
                </a:tc>
                <a:tc>
                  <a:txBody>
                    <a:bodyPr/>
                    <a:lstStyle/>
                    <a:p>
                      <a:pPr algn="ctr" fontAlgn="ctr"/>
                      <a:r>
                        <a:rPr lang="en-US" sz="1200" u="none" strike="noStrike">
                          <a:effectLst/>
                        </a:rPr>
                        <a:t>12b</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a:effectLst/>
                        </a:rPr>
                        <a:t>經濟 </a:t>
                      </a:r>
                      <a:endParaRPr lang="zh-TW" altLang="en-US"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5998046"/>
                  </a:ext>
                </a:extLst>
              </a:tr>
              <a:tr h="203200">
                <a:tc vMerge="1">
                  <a:txBody>
                    <a:bodyPr/>
                    <a:lstStyle/>
                    <a:p>
                      <a:endParaRPr lang="en-TW"/>
                    </a:p>
                  </a:txBody>
                  <a:tcPr/>
                </a:tc>
                <a:tc vMerge="1">
                  <a:txBody>
                    <a:bodyPr/>
                    <a:lstStyle/>
                    <a:p>
                      <a:endParaRPr lang="en-TW"/>
                    </a:p>
                  </a:txBody>
                  <a:tcPr/>
                </a:tc>
                <a:tc>
                  <a:txBody>
                    <a:bodyPr/>
                    <a:lstStyle/>
                    <a:p>
                      <a:pPr algn="ctr" fontAlgn="ctr"/>
                      <a:r>
                        <a:rPr lang="en-US" sz="1200" u="none" strike="noStrike" dirty="0">
                          <a:effectLst/>
                        </a:rPr>
                        <a:t>12c</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a:effectLst/>
                        </a:rPr>
                        <a:t>法律 </a:t>
                      </a:r>
                      <a:endParaRPr lang="zh-TW" altLang="en-US"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0733413"/>
                  </a:ext>
                </a:extLst>
              </a:tr>
              <a:tr h="203200">
                <a:tc vMerge="1">
                  <a:txBody>
                    <a:bodyPr/>
                    <a:lstStyle/>
                    <a:p>
                      <a:endParaRPr lang="en-TW"/>
                    </a:p>
                  </a:txBody>
                  <a:tcPr/>
                </a:tc>
                <a:tc vMerge="1">
                  <a:txBody>
                    <a:bodyPr/>
                    <a:lstStyle/>
                    <a:p>
                      <a:endParaRPr lang="en-TW"/>
                    </a:p>
                  </a:txBody>
                  <a:tcPr/>
                </a:tc>
                <a:tc>
                  <a:txBody>
                    <a:bodyPr/>
                    <a:lstStyle/>
                    <a:p>
                      <a:pPr algn="ctr" fontAlgn="ctr"/>
                      <a:r>
                        <a:rPr lang="en-US" sz="1200" u="none" strike="noStrike">
                          <a:effectLst/>
                        </a:rPr>
                        <a:t>12d</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政治</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54605311"/>
                  </a:ext>
                </a:extLst>
              </a:tr>
              <a:tr h="203200">
                <a:tc vMerge="1">
                  <a:txBody>
                    <a:bodyPr/>
                    <a:lstStyle/>
                    <a:p>
                      <a:endParaRPr lang="en-TW"/>
                    </a:p>
                  </a:txBody>
                  <a:tcPr/>
                </a:tc>
                <a:tc vMerge="1">
                  <a:txBody>
                    <a:bodyPr/>
                    <a:lstStyle/>
                    <a:p>
                      <a:endParaRPr lang="en-TW"/>
                    </a:p>
                  </a:txBody>
                  <a:tcPr/>
                </a:tc>
                <a:tc>
                  <a:txBody>
                    <a:bodyPr/>
                    <a:lstStyle/>
                    <a:p>
                      <a:pPr algn="ctr" fontAlgn="ctr"/>
                      <a:r>
                        <a:rPr lang="en-US" sz="1200" u="none" strike="noStrike">
                          <a:effectLst/>
                        </a:rPr>
                        <a:t>12e</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歷史</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91671607"/>
                  </a:ext>
                </a:extLst>
              </a:tr>
              <a:tr h="203200">
                <a:tc vMerge="1">
                  <a:txBody>
                    <a:bodyPr/>
                    <a:lstStyle/>
                    <a:p>
                      <a:endParaRPr lang="en-TW"/>
                    </a:p>
                  </a:txBody>
                  <a:tcPr/>
                </a:tc>
                <a:tc vMerge="1">
                  <a:txBody>
                    <a:bodyPr/>
                    <a:lstStyle/>
                    <a:p>
                      <a:endParaRPr lang="en-TW"/>
                    </a:p>
                  </a:txBody>
                  <a:tcPr/>
                </a:tc>
                <a:tc>
                  <a:txBody>
                    <a:bodyPr/>
                    <a:lstStyle/>
                    <a:p>
                      <a:pPr algn="ctr" fontAlgn="ctr"/>
                      <a:r>
                        <a:rPr lang="en-US" sz="1200" u="none" strike="noStrike">
                          <a:effectLst/>
                        </a:rPr>
                        <a:t>12f</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000" u="none" strike="noStrike" dirty="0">
                          <a:effectLst/>
                        </a:rPr>
                        <a:t>人類、社會、文化</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10822319"/>
                  </a:ext>
                </a:extLst>
              </a:tr>
            </a:tbl>
          </a:graphicData>
        </a:graphic>
      </p:graphicFrame>
      <p:graphicFrame>
        <p:nvGraphicFramePr>
          <p:cNvPr id="11" name="Table 10">
            <a:extLst>
              <a:ext uri="{FF2B5EF4-FFF2-40B4-BE49-F238E27FC236}">
                <a16:creationId xmlns:a16="http://schemas.microsoft.com/office/drawing/2014/main" id="{FD629A9C-AB0C-F2DD-9AC5-3AA0A124B87C}"/>
              </a:ext>
            </a:extLst>
          </p:cNvPr>
          <p:cNvGraphicFramePr>
            <a:graphicFrameLocks noGrp="1"/>
          </p:cNvGraphicFramePr>
          <p:nvPr>
            <p:extLst>
              <p:ext uri="{D42A27DB-BD31-4B8C-83A1-F6EECF244321}">
                <p14:modId xmlns:p14="http://schemas.microsoft.com/office/powerpoint/2010/main" val="3250666195"/>
              </p:ext>
            </p:extLst>
          </p:nvPr>
        </p:nvGraphicFramePr>
        <p:xfrm>
          <a:off x="5511800" y="2933310"/>
          <a:ext cx="4305300" cy="2235200"/>
        </p:xfrm>
        <a:graphic>
          <a:graphicData uri="http://schemas.openxmlformats.org/drawingml/2006/table">
            <a:tbl>
              <a:tblPr>
                <a:tableStyleId>{F5AB1C69-6EDB-4FF4-983F-18BD219EF322}</a:tableStyleId>
              </a:tblPr>
              <a:tblGrid>
                <a:gridCol w="675279">
                  <a:extLst>
                    <a:ext uri="{9D8B030D-6E8A-4147-A177-3AD203B41FA5}">
                      <a16:colId xmlns:a16="http://schemas.microsoft.com/office/drawing/2014/main" val="3177054669"/>
                    </a:ext>
                  </a:extLst>
                </a:gridCol>
                <a:gridCol w="963778">
                  <a:extLst>
                    <a:ext uri="{9D8B030D-6E8A-4147-A177-3AD203B41FA5}">
                      <a16:colId xmlns:a16="http://schemas.microsoft.com/office/drawing/2014/main" val="2947250431"/>
                    </a:ext>
                  </a:extLst>
                </a:gridCol>
                <a:gridCol w="447016">
                  <a:extLst>
                    <a:ext uri="{9D8B030D-6E8A-4147-A177-3AD203B41FA5}">
                      <a16:colId xmlns:a16="http://schemas.microsoft.com/office/drawing/2014/main" val="784638274"/>
                    </a:ext>
                  </a:extLst>
                </a:gridCol>
                <a:gridCol w="2219227">
                  <a:extLst>
                    <a:ext uri="{9D8B030D-6E8A-4147-A177-3AD203B41FA5}">
                      <a16:colId xmlns:a16="http://schemas.microsoft.com/office/drawing/2014/main" val="3694513381"/>
                    </a:ext>
                  </a:extLst>
                </a:gridCol>
              </a:tblGrid>
              <a:tr h="203200">
                <a:tc>
                  <a:txBody>
                    <a:bodyPr/>
                    <a:lstStyle/>
                    <a:p>
                      <a:pPr algn="ctr" fontAlgn="ctr"/>
                      <a:r>
                        <a:rPr lang="en-TW" sz="1200" u="none" strike="noStrike" dirty="0">
                          <a:effectLst/>
                        </a:rPr>
                        <a:t>17</a:t>
                      </a:r>
                      <a:endParaRPr lang="en-TW"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TW" altLang="en-US" sz="1000" u="none" strike="noStrike" dirty="0">
                          <a:effectLst/>
                        </a:rPr>
                        <a:t>軍訓</a:t>
                      </a:r>
                      <a:endParaRPr lang="zh-TW" altLang="en-US"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TW" sz="1000" u="none" strike="noStrike">
                          <a:effectLst/>
                        </a:rPr>
                        <a:t> </a:t>
                      </a:r>
                      <a:endParaRPr lang="en-TW"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a:effectLst/>
                        </a:rPr>
                        <a:t>軍訓</a:t>
                      </a:r>
                      <a:endParaRPr lang="zh-TW" altLang="en-US"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95939955"/>
                  </a:ext>
                </a:extLst>
              </a:tr>
              <a:tr h="203200">
                <a:tc>
                  <a:txBody>
                    <a:bodyPr/>
                    <a:lstStyle/>
                    <a:p>
                      <a:pPr algn="ctr" fontAlgn="ctr"/>
                      <a:r>
                        <a:rPr lang="en-TW" sz="1200" u="none" strike="noStrike">
                          <a:effectLst/>
                        </a:rPr>
                        <a:t>18</a:t>
                      </a:r>
                      <a:endParaRPr lang="en-TW"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zh-TW" altLang="en-US" sz="1000" u="none" strike="noStrike" dirty="0">
                          <a:effectLst/>
                        </a:rPr>
                        <a:t>哲學</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200" u="none" strike="noStrike">
                          <a:effectLst/>
                        </a:rPr>
                        <a:t> </a:t>
                      </a:r>
                      <a:endParaRPr lang="en-TW"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TW" sz="1000" u="none" strike="noStrike">
                          <a:effectLst/>
                        </a:rPr>
                        <a:t> </a:t>
                      </a:r>
                      <a:endParaRPr lang="en-TW"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9376863"/>
                  </a:ext>
                </a:extLst>
              </a:tr>
              <a:tr h="203200">
                <a:tc rowSpan="9">
                  <a:txBody>
                    <a:bodyPr/>
                    <a:lstStyle/>
                    <a:p>
                      <a:pPr algn="ctr" fontAlgn="ctr"/>
                      <a:r>
                        <a:rPr lang="en-TW" sz="1200" u="none" strike="noStrike">
                          <a:effectLst/>
                        </a:rPr>
                        <a:t>19</a:t>
                      </a:r>
                      <a:endParaRPr lang="en-TW" sz="1200" b="1" i="0" u="none" strike="noStrike">
                        <a:solidFill>
                          <a:srgbClr val="000000"/>
                        </a:solidFill>
                        <a:effectLst/>
                        <a:latin typeface="Calibri" panose="020F0502020204030204" pitchFamily="34" charset="0"/>
                      </a:endParaRPr>
                    </a:p>
                  </a:txBody>
                  <a:tcPr marL="9525" marR="9525" marT="9525" marB="0" anchor="ctr"/>
                </a:tc>
                <a:tc rowSpan="9">
                  <a:txBody>
                    <a:bodyPr/>
                    <a:lstStyle/>
                    <a:p>
                      <a:pPr algn="ctr" fontAlgn="ctr"/>
                      <a:r>
                        <a:rPr lang="zh-TW" altLang="en-US" sz="1000" u="none" strike="noStrike" dirty="0">
                          <a:effectLst/>
                        </a:rPr>
                        <a:t>醫師科學家</a:t>
                      </a:r>
                      <a:endParaRPr lang="zh-TW" altLang="en-US"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rowSpan="9">
                  <a:txBody>
                    <a:bodyPr/>
                    <a:lstStyle/>
                    <a:p>
                      <a:pPr algn="ctr" fontAlgn="ctr"/>
                      <a:r>
                        <a:rPr lang="en-TW" sz="1000" u="none" strike="noStrike" dirty="0">
                          <a:effectLst/>
                        </a:rPr>
                        <a:t> </a:t>
                      </a:r>
                    </a:p>
                    <a:p>
                      <a:pPr algn="ctr" fontAlgn="ctr"/>
                      <a:r>
                        <a:rPr lang="en-TW" sz="1000" u="none" strike="noStrike" dirty="0">
                          <a:effectLst/>
                        </a:rPr>
                        <a:t> </a:t>
                      </a:r>
                    </a:p>
                    <a:p>
                      <a:pPr algn="ctr" fontAlgn="ctr"/>
                      <a:r>
                        <a:rPr lang="en-TW" sz="1000" u="none" strike="noStrike" dirty="0">
                          <a:effectLst/>
                        </a:rPr>
                        <a:t> </a:t>
                      </a:r>
                    </a:p>
                    <a:p>
                      <a:pPr algn="ctr" fontAlgn="ctr"/>
                      <a:r>
                        <a:rPr lang="en-TW" sz="1000" u="none" strike="noStrike" dirty="0">
                          <a:effectLst/>
                        </a:rPr>
                        <a:t> </a:t>
                      </a:r>
                    </a:p>
                    <a:p>
                      <a:pPr algn="ctr" fontAlgn="ctr"/>
                      <a:r>
                        <a:rPr lang="en-TW" sz="1000" u="none" strike="noStrike" dirty="0">
                          <a:effectLst/>
                        </a:rPr>
                        <a:t> </a:t>
                      </a:r>
                    </a:p>
                    <a:p>
                      <a:pPr algn="ctr" fontAlgn="ctr"/>
                      <a:r>
                        <a:rPr lang="en-TW" sz="1000" u="none" strike="noStrike" dirty="0">
                          <a:effectLst/>
                        </a:rPr>
                        <a:t> </a:t>
                      </a:r>
                    </a:p>
                    <a:p>
                      <a:pPr algn="ctr" fontAlgn="ctr"/>
                      <a:r>
                        <a:rPr lang="en-TW" sz="1000" u="none" strike="noStrike" dirty="0">
                          <a:effectLst/>
                        </a:rPr>
                        <a:t> </a:t>
                      </a:r>
                    </a:p>
                    <a:p>
                      <a:pPr algn="ctr" fontAlgn="ctr"/>
                      <a:r>
                        <a:rPr lang="en-TW" sz="1000" u="none" strike="noStrike" dirty="0">
                          <a:effectLst/>
                        </a:rPr>
                        <a:t> </a:t>
                      </a:r>
                    </a:p>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a:effectLst/>
                        </a:rPr>
                        <a:t>公共衛生概論</a:t>
                      </a:r>
                      <a:endParaRPr lang="zh-TW" altLang="en-US"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7687088"/>
                  </a:ext>
                </a:extLst>
              </a:tr>
              <a:tr h="203200">
                <a:tc vMerge="1">
                  <a:txBody>
                    <a:bodyPr/>
                    <a:lstStyle/>
                    <a:p>
                      <a:endParaRPr lang="en-TW"/>
                    </a:p>
                  </a:txBody>
                  <a:tcPr/>
                </a:tc>
                <a:tc vMerge="1">
                  <a:txBody>
                    <a:bodyPr/>
                    <a:lstStyle/>
                    <a:p>
                      <a:endParaRPr lang="en-TW"/>
                    </a:p>
                  </a:txBody>
                  <a:tcPr/>
                </a:tc>
                <a:tc vMerge="1">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a:effectLst/>
                        </a:rPr>
                        <a:t>醫療與社會</a:t>
                      </a:r>
                      <a:r>
                        <a:rPr lang="en-US" altLang="zh-TW" sz="1000" u="none" strike="noStrike">
                          <a:effectLst/>
                        </a:rPr>
                        <a:t>-</a:t>
                      </a:r>
                      <a:r>
                        <a:rPr lang="zh-TW" altLang="en-US" sz="1000" u="none" strike="noStrike">
                          <a:effectLst/>
                        </a:rPr>
                        <a:t>進階公共衛生議題</a:t>
                      </a:r>
                      <a:endParaRPr lang="zh-TW" altLang="en-US"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03343360"/>
                  </a:ext>
                </a:extLst>
              </a:tr>
              <a:tr h="203200">
                <a:tc vMerge="1">
                  <a:txBody>
                    <a:bodyPr/>
                    <a:lstStyle/>
                    <a:p>
                      <a:endParaRPr lang="en-TW"/>
                    </a:p>
                  </a:txBody>
                  <a:tcPr/>
                </a:tc>
                <a:tc vMerge="1">
                  <a:txBody>
                    <a:bodyPr/>
                    <a:lstStyle/>
                    <a:p>
                      <a:endParaRPr lang="en-TW"/>
                    </a:p>
                  </a:txBody>
                  <a:tcPr/>
                </a:tc>
                <a:tc vMerge="1">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a:effectLst/>
                        </a:rPr>
                        <a:t>環境與衛生</a:t>
                      </a:r>
                      <a:endParaRPr lang="zh-TW" altLang="en-US"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97125478"/>
                  </a:ext>
                </a:extLst>
              </a:tr>
              <a:tr h="203200">
                <a:tc vMerge="1">
                  <a:txBody>
                    <a:bodyPr/>
                    <a:lstStyle/>
                    <a:p>
                      <a:endParaRPr lang="en-TW"/>
                    </a:p>
                  </a:txBody>
                  <a:tcPr/>
                </a:tc>
                <a:tc vMerge="1">
                  <a:txBody>
                    <a:bodyPr/>
                    <a:lstStyle/>
                    <a:p>
                      <a:endParaRPr lang="en-TW"/>
                    </a:p>
                  </a:txBody>
                  <a:tcPr/>
                </a:tc>
                <a:tc vMerge="1">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a:effectLst/>
                        </a:rPr>
                        <a:t>生物統計學</a:t>
                      </a:r>
                      <a:endParaRPr lang="zh-TW" altLang="en-US"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8628777"/>
                  </a:ext>
                </a:extLst>
              </a:tr>
              <a:tr h="203200">
                <a:tc vMerge="1">
                  <a:txBody>
                    <a:bodyPr/>
                    <a:lstStyle/>
                    <a:p>
                      <a:endParaRPr lang="en-TW"/>
                    </a:p>
                  </a:txBody>
                  <a:tcPr/>
                </a:tc>
                <a:tc vMerge="1">
                  <a:txBody>
                    <a:bodyPr/>
                    <a:lstStyle/>
                    <a:p>
                      <a:endParaRPr lang="en-TW"/>
                    </a:p>
                  </a:txBody>
                  <a:tcPr/>
                </a:tc>
                <a:tc vMerge="1">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流行病學</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22333005"/>
                  </a:ext>
                </a:extLst>
              </a:tr>
              <a:tr h="203200">
                <a:tc vMerge="1">
                  <a:txBody>
                    <a:bodyPr/>
                    <a:lstStyle/>
                    <a:p>
                      <a:endParaRPr lang="en-TW"/>
                    </a:p>
                  </a:txBody>
                  <a:tcPr/>
                </a:tc>
                <a:tc vMerge="1">
                  <a:txBody>
                    <a:bodyPr/>
                    <a:lstStyle/>
                    <a:p>
                      <a:endParaRPr lang="en-TW"/>
                    </a:p>
                  </a:txBody>
                  <a:tcPr/>
                </a:tc>
                <a:tc vMerge="1">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科學發表與思維</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738086"/>
                  </a:ext>
                </a:extLst>
              </a:tr>
              <a:tr h="203200">
                <a:tc vMerge="1">
                  <a:txBody>
                    <a:bodyPr/>
                    <a:lstStyle/>
                    <a:p>
                      <a:endParaRPr lang="en-TW"/>
                    </a:p>
                  </a:txBody>
                  <a:tcPr/>
                </a:tc>
                <a:tc vMerge="1">
                  <a:txBody>
                    <a:bodyPr/>
                    <a:lstStyle/>
                    <a:p>
                      <a:endParaRPr lang="en-TW"/>
                    </a:p>
                  </a:txBody>
                  <a:tcPr/>
                </a:tc>
                <a:tc vMerge="1">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醫師科學家專題研究 </a:t>
                      </a:r>
                      <a:r>
                        <a:rPr lang="en-US" altLang="zh-TW" sz="1000" u="none" strike="noStrike" dirty="0">
                          <a:effectLst/>
                        </a:rPr>
                        <a:t>(</a:t>
                      </a:r>
                      <a:r>
                        <a:rPr lang="zh-TW" altLang="en-US" sz="1000" u="none" strike="noStrike" dirty="0">
                          <a:effectLst/>
                        </a:rPr>
                        <a:t>一</a:t>
                      </a:r>
                      <a:r>
                        <a:rPr lang="en-US" altLang="zh-TW" sz="1000" u="none" strike="noStrike" dirty="0">
                          <a:effectLst/>
                        </a:rPr>
                        <a:t>)(</a:t>
                      </a:r>
                      <a:r>
                        <a:rPr lang="zh-TW" altLang="en-US" sz="1000" u="none" strike="noStrike" dirty="0">
                          <a:effectLst/>
                        </a:rPr>
                        <a:t>二</a:t>
                      </a:r>
                      <a:r>
                        <a:rPr lang="en-US" altLang="zh-TW" sz="1000" u="none" strike="noStrike" dirty="0">
                          <a:effectLst/>
                        </a:rPr>
                        <a:t>) </a:t>
                      </a:r>
                      <a:endParaRPr lang="en-US" altLang="zh-TW"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13586865"/>
                  </a:ext>
                </a:extLst>
              </a:tr>
              <a:tr h="203200">
                <a:tc vMerge="1">
                  <a:txBody>
                    <a:bodyPr/>
                    <a:lstStyle/>
                    <a:p>
                      <a:endParaRPr lang="en-TW"/>
                    </a:p>
                  </a:txBody>
                  <a:tcPr/>
                </a:tc>
                <a:tc vMerge="1">
                  <a:txBody>
                    <a:bodyPr/>
                    <a:lstStyle/>
                    <a:p>
                      <a:endParaRPr lang="en-TW"/>
                    </a:p>
                  </a:txBody>
                  <a:tcPr/>
                </a:tc>
                <a:tc vMerge="1">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健康促進</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01140497"/>
                  </a:ext>
                </a:extLst>
              </a:tr>
              <a:tr h="203200">
                <a:tc vMerge="1">
                  <a:txBody>
                    <a:bodyPr/>
                    <a:lstStyle/>
                    <a:p>
                      <a:endParaRPr lang="en-TW"/>
                    </a:p>
                  </a:txBody>
                  <a:tcPr/>
                </a:tc>
                <a:tc vMerge="1">
                  <a:txBody>
                    <a:bodyPr/>
                    <a:lstStyle/>
                    <a:p>
                      <a:endParaRPr lang="en-TW"/>
                    </a:p>
                  </a:txBody>
                  <a:tcPr/>
                </a:tc>
                <a:tc vMerge="1">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醫療管理</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88143613"/>
                  </a:ext>
                </a:extLst>
              </a:tr>
            </a:tbl>
          </a:graphicData>
        </a:graphic>
      </p:graphicFrame>
      <p:graphicFrame>
        <p:nvGraphicFramePr>
          <p:cNvPr id="12" name="Table 11">
            <a:extLst>
              <a:ext uri="{FF2B5EF4-FFF2-40B4-BE49-F238E27FC236}">
                <a16:creationId xmlns:a16="http://schemas.microsoft.com/office/drawing/2014/main" id="{016514EF-85A9-5D8B-8457-63D96C739197}"/>
              </a:ext>
            </a:extLst>
          </p:cNvPr>
          <p:cNvGraphicFramePr>
            <a:graphicFrameLocks noGrp="1"/>
          </p:cNvGraphicFramePr>
          <p:nvPr>
            <p:extLst>
              <p:ext uri="{D42A27DB-BD31-4B8C-83A1-F6EECF244321}">
                <p14:modId xmlns:p14="http://schemas.microsoft.com/office/powerpoint/2010/main" val="3970237342"/>
              </p:ext>
            </p:extLst>
          </p:nvPr>
        </p:nvGraphicFramePr>
        <p:xfrm>
          <a:off x="838200" y="4914120"/>
          <a:ext cx="4305300" cy="1828800"/>
        </p:xfrm>
        <a:graphic>
          <a:graphicData uri="http://schemas.openxmlformats.org/drawingml/2006/table">
            <a:tbl>
              <a:tblPr>
                <a:tableStyleId>{00A15C55-8517-42AA-B614-E9B94910E393}</a:tableStyleId>
              </a:tblPr>
              <a:tblGrid>
                <a:gridCol w="675279">
                  <a:extLst>
                    <a:ext uri="{9D8B030D-6E8A-4147-A177-3AD203B41FA5}">
                      <a16:colId xmlns:a16="http://schemas.microsoft.com/office/drawing/2014/main" val="590245312"/>
                    </a:ext>
                  </a:extLst>
                </a:gridCol>
                <a:gridCol w="963778">
                  <a:extLst>
                    <a:ext uri="{9D8B030D-6E8A-4147-A177-3AD203B41FA5}">
                      <a16:colId xmlns:a16="http://schemas.microsoft.com/office/drawing/2014/main" val="2716839294"/>
                    </a:ext>
                  </a:extLst>
                </a:gridCol>
                <a:gridCol w="447016">
                  <a:extLst>
                    <a:ext uri="{9D8B030D-6E8A-4147-A177-3AD203B41FA5}">
                      <a16:colId xmlns:a16="http://schemas.microsoft.com/office/drawing/2014/main" val="2795593519"/>
                    </a:ext>
                  </a:extLst>
                </a:gridCol>
                <a:gridCol w="2219227">
                  <a:extLst>
                    <a:ext uri="{9D8B030D-6E8A-4147-A177-3AD203B41FA5}">
                      <a16:colId xmlns:a16="http://schemas.microsoft.com/office/drawing/2014/main" val="2178575664"/>
                    </a:ext>
                  </a:extLst>
                </a:gridCol>
              </a:tblGrid>
              <a:tr h="203200">
                <a:tc>
                  <a:txBody>
                    <a:bodyPr/>
                    <a:lstStyle/>
                    <a:p>
                      <a:pPr algn="ctr" fontAlgn="ctr"/>
                      <a:r>
                        <a:rPr lang="en-TW" sz="1200" u="none" strike="noStrike" dirty="0">
                          <a:effectLst/>
                        </a:rPr>
                        <a:t>10</a:t>
                      </a:r>
                      <a:endParaRPr lang="en-TW"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TW" altLang="en-US" sz="1000" u="none" strike="noStrike" dirty="0">
                          <a:effectLst/>
                        </a:rPr>
                        <a:t>理科學</a:t>
                      </a:r>
                      <a:endParaRPr lang="zh-TW" altLang="en-US"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US" sz="1000" u="none" strike="noStrike">
                          <a:effectLst/>
                        </a:rPr>
                        <a:t>10a</a:t>
                      </a:r>
                      <a:endParaRPr lang="en-US"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t"/>
                      <a:r>
                        <a:rPr lang="zh-TW" altLang="en-US" sz="1000" u="none" strike="noStrike">
                          <a:effectLst/>
                        </a:rPr>
                        <a:t>微積分 </a:t>
                      </a:r>
                      <a:endParaRPr lang="zh-TW" altLang="en-US"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tc>
                <a:extLst>
                  <a:ext uri="{0D108BD9-81ED-4DB2-BD59-A6C34878D82A}">
                    <a16:rowId xmlns:a16="http://schemas.microsoft.com/office/drawing/2014/main" val="2492188376"/>
                  </a:ext>
                </a:extLst>
              </a:tr>
              <a:tr h="203200">
                <a:tc>
                  <a:txBody>
                    <a:bodyPr/>
                    <a:lstStyle/>
                    <a:p>
                      <a:pPr algn="ctr" fontAlgn="ctr"/>
                      <a:r>
                        <a:rPr lang="en-TW" sz="1200" u="none" strike="noStrike" dirty="0">
                          <a:effectLst/>
                        </a:rPr>
                        <a:t> </a:t>
                      </a:r>
                      <a:endParaRPr lang="en-TW"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US" sz="1000" u="none" strike="noStrike" dirty="0">
                          <a:effectLst/>
                        </a:rPr>
                        <a:t>10b</a:t>
                      </a:r>
                      <a:endParaRPr lang="en-US"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t"/>
                      <a:r>
                        <a:rPr lang="zh-TW" altLang="en-US" sz="1000" u="none" strike="noStrike">
                          <a:effectLst/>
                        </a:rPr>
                        <a:t>數學</a:t>
                      </a:r>
                      <a:endParaRPr lang="zh-TW" altLang="en-US"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tc>
                <a:extLst>
                  <a:ext uri="{0D108BD9-81ED-4DB2-BD59-A6C34878D82A}">
                    <a16:rowId xmlns:a16="http://schemas.microsoft.com/office/drawing/2014/main" val="616843685"/>
                  </a:ext>
                </a:extLst>
              </a:tr>
              <a:tr h="203200">
                <a:tc>
                  <a:txBody>
                    <a:bodyPr/>
                    <a:lstStyle/>
                    <a:p>
                      <a:pPr algn="ctr" fontAlgn="ctr"/>
                      <a:r>
                        <a:rPr lang="en-TW" sz="1200" u="none" strike="noStrike">
                          <a:effectLst/>
                        </a:rPr>
                        <a:t> </a:t>
                      </a:r>
                      <a:endParaRPr lang="en-TW"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000" u="none" strike="noStrike">
                          <a:effectLst/>
                        </a:rPr>
                        <a:t> </a:t>
                      </a:r>
                      <a:endParaRPr lang="en-TW"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US" sz="1000" u="none" strike="noStrike" dirty="0">
                          <a:effectLst/>
                        </a:rPr>
                        <a:t>10c</a:t>
                      </a:r>
                      <a:endParaRPr lang="en-US"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a:effectLst/>
                        </a:rPr>
                        <a:t>化學原理</a:t>
                      </a:r>
                      <a:r>
                        <a:rPr lang="en-US" altLang="zh-TW" sz="1000" u="none" strike="noStrike">
                          <a:effectLst/>
                        </a:rPr>
                        <a:t>(</a:t>
                      </a:r>
                      <a:r>
                        <a:rPr lang="zh-TW" altLang="en-US" sz="1000" u="none" strike="noStrike">
                          <a:effectLst/>
                        </a:rPr>
                        <a:t>一</a:t>
                      </a:r>
                      <a:r>
                        <a:rPr lang="en-US" altLang="zh-TW" sz="1000" u="none" strike="noStrike">
                          <a:effectLst/>
                        </a:rPr>
                        <a:t>)</a:t>
                      </a:r>
                      <a:endParaRPr lang="en-US" altLang="zh-TW"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59612637"/>
                  </a:ext>
                </a:extLst>
              </a:tr>
              <a:tr h="203200">
                <a:tc>
                  <a:txBody>
                    <a:bodyPr/>
                    <a:lstStyle/>
                    <a:p>
                      <a:pPr algn="ctr" fontAlgn="ctr"/>
                      <a:r>
                        <a:rPr lang="en-TW" sz="1200" u="none" strike="noStrike">
                          <a:effectLst/>
                        </a:rPr>
                        <a:t> </a:t>
                      </a:r>
                      <a:endParaRPr lang="en-TW"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化學實驗</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4089804"/>
                  </a:ext>
                </a:extLst>
              </a:tr>
              <a:tr h="203200">
                <a:tc>
                  <a:txBody>
                    <a:bodyPr/>
                    <a:lstStyle/>
                    <a:p>
                      <a:pPr algn="ctr" fontAlgn="ctr"/>
                      <a:r>
                        <a:rPr lang="en-TW" sz="1200" u="none" strike="noStrike">
                          <a:effectLst/>
                        </a:rPr>
                        <a:t> </a:t>
                      </a:r>
                      <a:endParaRPr lang="en-TW"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000" u="none" strike="noStrike">
                          <a:effectLst/>
                        </a:rPr>
                        <a:t> </a:t>
                      </a:r>
                      <a:endParaRPr lang="en-TW"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有機化學</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48924164"/>
                  </a:ext>
                </a:extLst>
              </a:tr>
              <a:tr h="203200">
                <a:tc>
                  <a:txBody>
                    <a:bodyPr/>
                    <a:lstStyle/>
                    <a:p>
                      <a:pPr algn="ctr" fontAlgn="ctr"/>
                      <a:r>
                        <a:rPr lang="en-TW" sz="1200" u="none" strike="noStrike">
                          <a:effectLst/>
                        </a:rPr>
                        <a:t> </a:t>
                      </a:r>
                      <a:endParaRPr lang="en-TW"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000" u="none" strike="noStrike">
                          <a:effectLst/>
                        </a:rPr>
                        <a:t> </a:t>
                      </a:r>
                      <a:endParaRPr lang="en-TW"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TW" sz="1000" u="none" strike="noStrike" dirty="0">
                          <a:effectLst/>
                        </a:rPr>
                        <a:t> </a:t>
                      </a:r>
                      <a:endParaRPr lang="en-TW" sz="1000" b="0" i="0" u="none" strike="noStrike" dirty="0">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有機化學實驗</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3436670"/>
                  </a:ext>
                </a:extLst>
              </a:tr>
              <a:tr h="203200">
                <a:tc>
                  <a:txBody>
                    <a:bodyPr/>
                    <a:lstStyle/>
                    <a:p>
                      <a:pPr algn="ctr" fontAlgn="ctr"/>
                      <a:r>
                        <a:rPr lang="en-TW" sz="1200" u="none" strike="noStrike">
                          <a:effectLst/>
                        </a:rPr>
                        <a:t> </a:t>
                      </a:r>
                      <a:endParaRPr lang="en-TW"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000" u="none" strike="noStrike">
                          <a:effectLst/>
                        </a:rPr>
                        <a:t> </a:t>
                      </a:r>
                      <a:endParaRPr lang="en-TW"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rowSpan="2">
                  <a:txBody>
                    <a:bodyPr/>
                    <a:lstStyle/>
                    <a:p>
                      <a:pPr algn="ctr" fontAlgn="ctr"/>
                      <a:r>
                        <a:rPr lang="en-US" sz="1000" u="none" strike="noStrike">
                          <a:effectLst/>
                        </a:rPr>
                        <a:t>10d</a:t>
                      </a:r>
                      <a:endParaRPr lang="en-US"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普通物理學</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66716207"/>
                  </a:ext>
                </a:extLst>
              </a:tr>
              <a:tr h="203200">
                <a:tc>
                  <a:txBody>
                    <a:bodyPr/>
                    <a:lstStyle/>
                    <a:p>
                      <a:pPr algn="ctr" fontAlgn="ctr"/>
                      <a:r>
                        <a:rPr lang="en-TW" sz="1200" u="none" strike="noStrike">
                          <a:effectLst/>
                        </a:rPr>
                        <a:t> </a:t>
                      </a:r>
                      <a:endParaRPr lang="en-TW"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000" u="none" strike="noStrike">
                          <a:effectLst/>
                        </a:rPr>
                        <a:t> </a:t>
                      </a:r>
                      <a:endParaRPr lang="en-TW"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vMerge="1">
                  <a:txBody>
                    <a:bodyPr/>
                    <a:lstStyle/>
                    <a:p>
                      <a:endParaRPr lang="en-TW"/>
                    </a:p>
                  </a:txBody>
                  <a:tcPr/>
                </a:tc>
                <a:tc>
                  <a:txBody>
                    <a:bodyPr/>
                    <a:lstStyle/>
                    <a:p>
                      <a:pPr algn="l" fontAlgn="ctr"/>
                      <a:r>
                        <a:rPr lang="zh-TW" altLang="en-US" sz="1000" u="none" strike="noStrike" dirty="0">
                          <a:effectLst/>
                        </a:rPr>
                        <a:t>普通物理學實驗</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84318157"/>
                  </a:ext>
                </a:extLst>
              </a:tr>
              <a:tr h="203200">
                <a:tc>
                  <a:txBody>
                    <a:bodyPr/>
                    <a:lstStyle/>
                    <a:p>
                      <a:pPr algn="ctr" fontAlgn="ctr"/>
                      <a:r>
                        <a:rPr lang="en-TW" sz="1200" u="none" strike="noStrike">
                          <a:effectLst/>
                        </a:rPr>
                        <a:t> </a:t>
                      </a:r>
                      <a:endParaRPr lang="en-TW"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TW" sz="1000" u="none" strike="noStrike">
                          <a:effectLst/>
                        </a:rPr>
                        <a:t> </a:t>
                      </a:r>
                      <a:endParaRPr lang="en-TW"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ctr" fontAlgn="ctr"/>
                      <a:r>
                        <a:rPr lang="en-US" sz="1000" u="none" strike="noStrike">
                          <a:effectLst/>
                        </a:rPr>
                        <a:t>10e</a:t>
                      </a:r>
                      <a:endParaRPr lang="en-US" sz="1000" b="0" i="0" u="none" strike="noStrike">
                        <a:solidFill>
                          <a:srgbClr val="000000"/>
                        </a:solidFill>
                        <a:effectLst/>
                        <a:latin typeface="細明體" panose="02020509000000000000" pitchFamily="49" charset="-120"/>
                        <a:ea typeface="細明體" panose="02020509000000000000" pitchFamily="49" charset="-120"/>
                      </a:endParaRPr>
                    </a:p>
                  </a:txBody>
                  <a:tcPr marL="9525" marR="9525" marT="9525" marB="0" anchor="ctr"/>
                </a:tc>
                <a:tc>
                  <a:txBody>
                    <a:bodyPr/>
                    <a:lstStyle/>
                    <a:p>
                      <a:pPr algn="l" fontAlgn="ctr"/>
                      <a:r>
                        <a:rPr lang="zh-TW" altLang="en-US" sz="1000" u="none" strike="noStrike" dirty="0">
                          <a:effectLst/>
                        </a:rPr>
                        <a:t>電腦</a:t>
                      </a:r>
                      <a:endParaRPr lang="zh-TW" altLang="en-US"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07982193"/>
                  </a:ext>
                </a:extLst>
              </a:tr>
            </a:tbl>
          </a:graphicData>
        </a:graphic>
      </p:graphicFrame>
      <p:sp>
        <p:nvSpPr>
          <p:cNvPr id="3" name="Slide Number Placeholder 2">
            <a:extLst>
              <a:ext uri="{FF2B5EF4-FFF2-40B4-BE49-F238E27FC236}">
                <a16:creationId xmlns:a16="http://schemas.microsoft.com/office/drawing/2014/main" id="{0F8110E7-A8FB-03A8-BDC2-559E65F2B53B}"/>
              </a:ext>
            </a:extLst>
          </p:cNvPr>
          <p:cNvSpPr>
            <a:spLocks noGrp="1"/>
          </p:cNvSpPr>
          <p:nvPr>
            <p:ph type="sldNum" sz="quarter" idx="12"/>
          </p:nvPr>
        </p:nvSpPr>
        <p:spPr/>
        <p:txBody>
          <a:bodyPr/>
          <a:lstStyle/>
          <a:p>
            <a:fld id="{BDA2B49F-F1DC-F442-ADD6-43876BEE68C8}" type="slidenum">
              <a:rPr lang="en-TW" smtClean="0"/>
              <a:t>7</a:t>
            </a:fld>
            <a:endParaRPr lang="en-TW"/>
          </a:p>
        </p:txBody>
      </p:sp>
    </p:spTree>
    <p:extLst>
      <p:ext uri="{BB962C8B-B14F-4D97-AF65-F5344CB8AC3E}">
        <p14:creationId xmlns:p14="http://schemas.microsoft.com/office/powerpoint/2010/main" val="149445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A377-CB5B-6D8C-DD1C-F34F2E20F0C6}"/>
              </a:ext>
            </a:extLst>
          </p:cNvPr>
          <p:cNvSpPr>
            <a:spLocks noGrp="1"/>
          </p:cNvSpPr>
          <p:nvPr>
            <p:ph type="title"/>
          </p:nvPr>
        </p:nvSpPr>
        <p:spPr/>
        <p:txBody>
          <a:bodyPr>
            <a:normAutofit/>
          </a:bodyPr>
          <a:lstStyle/>
          <a:p>
            <a:pPr lvl="1"/>
            <a:r>
              <a:rPr lang="en-TW" sz="4400" dirty="0">
                <a:latin typeface="Times New Roman" panose="02020603050405020304" pitchFamily="18" charset="0"/>
                <a:cs typeface="Times New Roman" panose="02020603050405020304" pitchFamily="18" charset="0"/>
              </a:rPr>
              <a:t>Dataset – </a:t>
            </a:r>
            <a:r>
              <a:rPr lang="en-US" sz="4400" dirty="0">
                <a:latin typeface="Times New Roman" panose="02020603050405020304" pitchFamily="18" charset="0"/>
                <a:cs typeface="Times New Roman" panose="02020603050405020304" pitchFamily="18" charset="0"/>
              </a:rPr>
              <a:t>C</a:t>
            </a:r>
            <a:r>
              <a:rPr lang="en-TW" sz="4400" dirty="0">
                <a:latin typeface="Times New Roman" panose="02020603050405020304" pitchFamily="18" charset="0"/>
                <a:cs typeface="Times New Roman" panose="02020603050405020304" pitchFamily="18" charset="0"/>
              </a:rPr>
              <a:t>linical, </a:t>
            </a:r>
            <a:r>
              <a:rPr lang="en-US" sz="4400" dirty="0">
                <a:latin typeface="Times New Roman" panose="02020603050405020304" pitchFamily="18" charset="0"/>
                <a:cs typeface="Times New Roman" panose="02020603050405020304" pitchFamily="18" charset="0"/>
              </a:rPr>
              <a:t>C</a:t>
            </a:r>
            <a:r>
              <a:rPr lang="en-TW" sz="4400" dirty="0">
                <a:latin typeface="Times New Roman" panose="02020603050405020304" pitchFamily="18" charset="0"/>
                <a:cs typeface="Times New Roman" panose="02020603050405020304" pitchFamily="18" charset="0"/>
              </a:rPr>
              <a:t>lerkship, Internship</a:t>
            </a:r>
            <a:r>
              <a:rPr lang="en-TW" dirty="0"/>
              <a:t/>
            </a:r>
            <a:br>
              <a:rPr lang="en-TW" dirty="0"/>
            </a:br>
            <a:endParaRPr lang="en-TW" dirty="0"/>
          </a:p>
        </p:txBody>
      </p:sp>
      <p:cxnSp>
        <p:nvCxnSpPr>
          <p:cNvPr id="4" name="直線接點 5">
            <a:extLst>
              <a:ext uri="{FF2B5EF4-FFF2-40B4-BE49-F238E27FC236}">
                <a16:creationId xmlns:a16="http://schemas.microsoft.com/office/drawing/2014/main" id="{E8A11EBE-4F7E-2FE3-CD54-5287EE43E2D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DF9358BA-676E-753C-352B-72869F7E82A9}"/>
              </a:ext>
            </a:extLst>
          </p:cNvPr>
          <p:cNvGraphicFramePr>
            <a:graphicFrameLocks noGrp="1"/>
          </p:cNvGraphicFramePr>
          <p:nvPr>
            <p:extLst>
              <p:ext uri="{D42A27DB-BD31-4B8C-83A1-F6EECF244321}">
                <p14:modId xmlns:p14="http://schemas.microsoft.com/office/powerpoint/2010/main" val="3224888946"/>
              </p:ext>
            </p:extLst>
          </p:nvPr>
        </p:nvGraphicFramePr>
        <p:xfrm>
          <a:off x="838201" y="1756759"/>
          <a:ext cx="2895601" cy="4910740"/>
        </p:xfrm>
        <a:graphic>
          <a:graphicData uri="http://schemas.openxmlformats.org/drawingml/2006/table">
            <a:tbl>
              <a:tblPr>
                <a:tableStyleId>{C4B1156A-380E-4F78-BDF5-A606A8083BF9}</a:tableStyleId>
              </a:tblPr>
              <a:tblGrid>
                <a:gridCol w="478612">
                  <a:extLst>
                    <a:ext uri="{9D8B030D-6E8A-4147-A177-3AD203B41FA5}">
                      <a16:colId xmlns:a16="http://schemas.microsoft.com/office/drawing/2014/main" val="1732491366"/>
                    </a:ext>
                  </a:extLst>
                </a:gridCol>
                <a:gridCol w="363745">
                  <a:extLst>
                    <a:ext uri="{9D8B030D-6E8A-4147-A177-3AD203B41FA5}">
                      <a16:colId xmlns:a16="http://schemas.microsoft.com/office/drawing/2014/main" val="2802994833"/>
                    </a:ext>
                  </a:extLst>
                </a:gridCol>
                <a:gridCol w="2053244">
                  <a:extLst>
                    <a:ext uri="{9D8B030D-6E8A-4147-A177-3AD203B41FA5}">
                      <a16:colId xmlns:a16="http://schemas.microsoft.com/office/drawing/2014/main" val="4229040113"/>
                    </a:ext>
                  </a:extLst>
                </a:gridCol>
              </a:tblGrid>
              <a:tr h="491074">
                <a:tc rowSpan="10">
                  <a:txBody>
                    <a:bodyPr/>
                    <a:lstStyle/>
                    <a:p>
                      <a:pPr algn="ctr" fontAlgn="ctr"/>
                      <a:r>
                        <a:rPr lang="en-TW" sz="1000" u="none" strike="noStrike" dirty="0">
                          <a:effectLst/>
                        </a:rPr>
                        <a:t>1</a:t>
                      </a:r>
                      <a:endParaRPr lang="en-TW"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a:effectLst/>
                        </a:rPr>
                        <a:t>1a</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生物及生化遺傳學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8943683"/>
                  </a:ext>
                </a:extLst>
              </a:tr>
              <a:tr h="491074">
                <a:tc vMerge="1">
                  <a:txBody>
                    <a:bodyPr/>
                    <a:lstStyle/>
                    <a:p>
                      <a:endParaRPr lang="en-TW"/>
                    </a:p>
                  </a:txBody>
                  <a:tcPr/>
                </a:tc>
                <a:tc>
                  <a:txBody>
                    <a:bodyPr/>
                    <a:lstStyle/>
                    <a:p>
                      <a:pPr algn="l" fontAlgn="ctr"/>
                      <a:r>
                        <a:rPr lang="en-US" sz="1200" u="none" strike="noStrike" dirty="0">
                          <a:effectLst/>
                        </a:rPr>
                        <a:t>1e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解剖學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41976797"/>
                  </a:ext>
                </a:extLst>
              </a:tr>
              <a:tr h="491074">
                <a:tc vMerge="1">
                  <a:txBody>
                    <a:bodyPr/>
                    <a:lstStyle/>
                    <a:p>
                      <a:endParaRPr lang="en-TW"/>
                    </a:p>
                  </a:txBody>
                  <a:tcPr/>
                </a:tc>
                <a:tc>
                  <a:txBody>
                    <a:bodyPr/>
                    <a:lstStyle/>
                    <a:p>
                      <a:pPr algn="l" fontAlgn="ctr"/>
                      <a:r>
                        <a:rPr lang="en-US" sz="1200" u="none" strike="noStrike">
                          <a:effectLst/>
                        </a:rPr>
                        <a:t>1d</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組織學血液學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93340331"/>
                  </a:ext>
                </a:extLst>
              </a:tr>
              <a:tr h="491074">
                <a:tc vMerge="1">
                  <a:txBody>
                    <a:bodyPr/>
                    <a:lstStyle/>
                    <a:p>
                      <a:endParaRPr lang="en-TW"/>
                    </a:p>
                  </a:txBody>
                  <a:tcPr/>
                </a:tc>
                <a:tc>
                  <a:txBody>
                    <a:bodyPr/>
                    <a:lstStyle/>
                    <a:p>
                      <a:pPr algn="l" fontAlgn="ctr"/>
                      <a:r>
                        <a:rPr lang="en-US" sz="1200" u="none" strike="noStrike">
                          <a:effectLst/>
                        </a:rPr>
                        <a:t>1i</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寄生蟲學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23681447"/>
                  </a:ext>
                </a:extLst>
              </a:tr>
              <a:tr h="491074">
                <a:tc vMerge="1">
                  <a:txBody>
                    <a:bodyPr/>
                    <a:lstStyle/>
                    <a:p>
                      <a:endParaRPr lang="en-TW"/>
                    </a:p>
                  </a:txBody>
                  <a:tcPr/>
                </a:tc>
                <a:tc>
                  <a:txBody>
                    <a:bodyPr/>
                    <a:lstStyle/>
                    <a:p>
                      <a:pPr algn="l" fontAlgn="ctr"/>
                      <a:r>
                        <a:rPr lang="en-US" sz="1200" u="none" strike="noStrike">
                          <a:effectLst/>
                        </a:rPr>
                        <a:t>1j</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神經解剖學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39584648"/>
                  </a:ext>
                </a:extLst>
              </a:tr>
              <a:tr h="491074">
                <a:tc vMerge="1">
                  <a:txBody>
                    <a:bodyPr/>
                    <a:lstStyle/>
                    <a:p>
                      <a:endParaRPr lang="en-TW"/>
                    </a:p>
                  </a:txBody>
                  <a:tcPr/>
                </a:tc>
                <a:tc>
                  <a:txBody>
                    <a:bodyPr/>
                    <a:lstStyle/>
                    <a:p>
                      <a:pPr algn="l" fontAlgn="ctr"/>
                      <a:r>
                        <a:rPr lang="en-US" sz="1200" u="none" strike="noStrike">
                          <a:effectLst/>
                        </a:rPr>
                        <a:t>1b</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微生物學及免疫學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85902856"/>
                  </a:ext>
                </a:extLst>
              </a:tr>
              <a:tr h="491074">
                <a:tc vMerge="1">
                  <a:txBody>
                    <a:bodyPr/>
                    <a:lstStyle/>
                    <a:p>
                      <a:endParaRPr lang="en-TW"/>
                    </a:p>
                  </a:txBody>
                  <a:tcPr/>
                </a:tc>
                <a:tc>
                  <a:txBody>
                    <a:bodyPr/>
                    <a:lstStyle/>
                    <a:p>
                      <a:pPr algn="l" fontAlgn="ctr"/>
                      <a:r>
                        <a:rPr lang="en-US" sz="1200" u="none" strike="noStrike">
                          <a:effectLst/>
                        </a:rPr>
                        <a:t>1c</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胚胎學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42545289"/>
                  </a:ext>
                </a:extLst>
              </a:tr>
              <a:tr h="491074">
                <a:tc vMerge="1">
                  <a:txBody>
                    <a:bodyPr/>
                    <a:lstStyle/>
                    <a:p>
                      <a:endParaRPr lang="en-TW"/>
                    </a:p>
                  </a:txBody>
                  <a:tcPr/>
                </a:tc>
                <a:tc>
                  <a:txBody>
                    <a:bodyPr/>
                    <a:lstStyle/>
                    <a:p>
                      <a:pPr algn="l" fontAlgn="ctr"/>
                      <a:r>
                        <a:rPr lang="en-US" sz="1200" u="none" strike="noStrike">
                          <a:effectLst/>
                        </a:rPr>
                        <a:t>1h</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病理學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079801"/>
                  </a:ext>
                </a:extLst>
              </a:tr>
              <a:tr h="491074">
                <a:tc vMerge="1">
                  <a:txBody>
                    <a:bodyPr/>
                    <a:lstStyle/>
                    <a:p>
                      <a:endParaRPr lang="en-TW"/>
                    </a:p>
                  </a:txBody>
                  <a:tcPr/>
                </a:tc>
                <a:tc>
                  <a:txBody>
                    <a:bodyPr/>
                    <a:lstStyle/>
                    <a:p>
                      <a:pPr algn="l" fontAlgn="ctr"/>
                      <a:r>
                        <a:rPr lang="en-US" sz="1200" u="none" strike="noStrike">
                          <a:effectLst/>
                        </a:rPr>
                        <a:t>1g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生理學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5014063"/>
                  </a:ext>
                </a:extLst>
              </a:tr>
              <a:tr h="491074">
                <a:tc vMerge="1">
                  <a:txBody>
                    <a:bodyPr/>
                    <a:lstStyle/>
                    <a:p>
                      <a:endParaRPr lang="en-TW"/>
                    </a:p>
                  </a:txBody>
                  <a:tcPr/>
                </a:tc>
                <a:tc>
                  <a:txBody>
                    <a:bodyPr/>
                    <a:lstStyle/>
                    <a:p>
                      <a:pPr algn="l" fontAlgn="ctr"/>
                      <a:r>
                        <a:rPr lang="en-US" sz="1200" u="none" strike="noStrike">
                          <a:effectLst/>
                        </a:rPr>
                        <a:t>1f</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zh-TW" altLang="en-US" sz="1200" u="none" strike="noStrike" dirty="0">
                          <a:effectLst/>
                        </a:rPr>
                        <a:t>藥理學</a:t>
                      </a:r>
                      <a:endParaRPr lang="zh-TW" alt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50425383"/>
                  </a:ext>
                </a:extLst>
              </a:tr>
            </a:tbl>
          </a:graphicData>
        </a:graphic>
      </p:graphicFrame>
      <p:graphicFrame>
        <p:nvGraphicFramePr>
          <p:cNvPr id="7" name="Table 6">
            <a:extLst>
              <a:ext uri="{FF2B5EF4-FFF2-40B4-BE49-F238E27FC236}">
                <a16:creationId xmlns:a16="http://schemas.microsoft.com/office/drawing/2014/main" id="{B854FD8B-65BA-9854-5219-D55D2D11D9B4}"/>
              </a:ext>
            </a:extLst>
          </p:cNvPr>
          <p:cNvGraphicFramePr>
            <a:graphicFrameLocks noGrp="1"/>
          </p:cNvGraphicFramePr>
          <p:nvPr>
            <p:extLst>
              <p:ext uri="{D42A27DB-BD31-4B8C-83A1-F6EECF244321}">
                <p14:modId xmlns:p14="http://schemas.microsoft.com/office/powerpoint/2010/main" val="3164060206"/>
              </p:ext>
            </p:extLst>
          </p:nvPr>
        </p:nvGraphicFramePr>
        <p:xfrm>
          <a:off x="4566223" y="1690683"/>
          <a:ext cx="3059554" cy="4976816"/>
        </p:xfrm>
        <a:graphic>
          <a:graphicData uri="http://schemas.openxmlformats.org/drawingml/2006/table">
            <a:tbl>
              <a:tblPr>
                <a:tableStyleId>{93296810-A885-4BE3-A3E7-6D5BEEA58F35}</a:tableStyleId>
              </a:tblPr>
              <a:tblGrid>
                <a:gridCol w="379061">
                  <a:extLst>
                    <a:ext uri="{9D8B030D-6E8A-4147-A177-3AD203B41FA5}">
                      <a16:colId xmlns:a16="http://schemas.microsoft.com/office/drawing/2014/main" val="3589969700"/>
                    </a:ext>
                  </a:extLst>
                </a:gridCol>
                <a:gridCol w="243682">
                  <a:extLst>
                    <a:ext uri="{9D8B030D-6E8A-4147-A177-3AD203B41FA5}">
                      <a16:colId xmlns:a16="http://schemas.microsoft.com/office/drawing/2014/main" val="1168249623"/>
                    </a:ext>
                  </a:extLst>
                </a:gridCol>
                <a:gridCol w="2436811">
                  <a:extLst>
                    <a:ext uri="{9D8B030D-6E8A-4147-A177-3AD203B41FA5}">
                      <a16:colId xmlns:a16="http://schemas.microsoft.com/office/drawing/2014/main" val="1276342876"/>
                    </a:ext>
                  </a:extLst>
                </a:gridCol>
              </a:tblGrid>
              <a:tr h="191416">
                <a:tc rowSpan="26">
                  <a:txBody>
                    <a:bodyPr/>
                    <a:lstStyle/>
                    <a:p>
                      <a:pPr algn="ctr" fontAlgn="ctr"/>
                      <a:r>
                        <a:rPr lang="en-TW" sz="1000" u="none" strike="noStrike" dirty="0">
                          <a:effectLst/>
                        </a:rPr>
                        <a:t>2</a:t>
                      </a:r>
                      <a:endParaRPr lang="en-TW" sz="1000" b="1" i="0" u="none" strike="noStrike" dirty="0">
                        <a:solidFill>
                          <a:srgbClr val="000000"/>
                        </a:solidFill>
                        <a:effectLst/>
                        <a:latin typeface="Calibri" panose="020F0502020204030204" pitchFamily="34" charset="0"/>
                      </a:endParaRPr>
                    </a:p>
                  </a:txBody>
                  <a:tcPr marL="7845" marR="7845" marT="7845" marB="0" anchor="ctr"/>
                </a:tc>
                <a:tc>
                  <a:txBody>
                    <a:bodyPr/>
                    <a:lstStyle/>
                    <a:p>
                      <a:pPr algn="l" fontAlgn="ctr"/>
                      <a:r>
                        <a:rPr lang="en-US" sz="1000" u="none" strike="noStrike">
                          <a:effectLst/>
                        </a:rPr>
                        <a:t>2a</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a:effectLst/>
                        </a:rPr>
                        <a:t>臨床技能訓練</a:t>
                      </a:r>
                      <a:endParaRPr lang="zh-TW" altLang="en-US" sz="1000" b="0" i="0" u="none" strike="noStrike">
                        <a:solidFill>
                          <a:srgbClr val="00B05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2896127281"/>
                  </a:ext>
                </a:extLst>
              </a:tr>
              <a:tr h="191416">
                <a:tc vMerge="1">
                  <a:txBody>
                    <a:bodyPr/>
                    <a:lstStyle/>
                    <a:p>
                      <a:endParaRPr lang="en-TW"/>
                    </a:p>
                  </a:txBody>
                  <a:tcPr/>
                </a:tc>
                <a:tc>
                  <a:txBody>
                    <a:bodyPr/>
                    <a:lstStyle/>
                    <a:p>
                      <a:pPr algn="l" fontAlgn="ctr"/>
                      <a:r>
                        <a:rPr lang="en-US" sz="1000" u="none" strike="noStrike" dirty="0">
                          <a:effectLst/>
                        </a:rPr>
                        <a:t>2b</a:t>
                      </a:r>
                      <a:endParaRPr lang="en-US" sz="1000" b="0" i="0" u="none" strike="noStrike" dirty="0">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a:effectLst/>
                        </a:rPr>
                        <a:t>內科學</a:t>
                      </a:r>
                      <a:endParaRPr lang="zh-TW" altLang="en-US" sz="1000" b="0" i="0" u="none" strike="noStrike">
                        <a:solidFill>
                          <a:srgbClr val="FF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3027699775"/>
                  </a:ext>
                </a:extLst>
              </a:tr>
              <a:tr h="191416">
                <a:tc vMerge="1">
                  <a:txBody>
                    <a:bodyPr/>
                    <a:lstStyle/>
                    <a:p>
                      <a:endParaRPr lang="en-TW"/>
                    </a:p>
                  </a:txBody>
                  <a:tcPr/>
                </a:tc>
                <a:tc>
                  <a:txBody>
                    <a:bodyPr/>
                    <a:lstStyle/>
                    <a:p>
                      <a:pPr algn="l" fontAlgn="ctr"/>
                      <a:r>
                        <a:rPr lang="en-US" sz="1000" u="none" strike="noStrike">
                          <a:effectLst/>
                        </a:rPr>
                        <a:t>2c</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a:effectLst/>
                        </a:rPr>
                        <a:t>循環科學</a:t>
                      </a:r>
                      <a:endParaRPr lang="zh-TW" altLang="en-US" sz="1000" b="0" i="0" u="none" strike="noStrike">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4153828542"/>
                  </a:ext>
                </a:extLst>
              </a:tr>
              <a:tr h="191416">
                <a:tc vMerge="1">
                  <a:txBody>
                    <a:bodyPr/>
                    <a:lstStyle/>
                    <a:p>
                      <a:endParaRPr lang="en-TW"/>
                    </a:p>
                  </a:txBody>
                  <a:tcPr/>
                </a:tc>
                <a:tc>
                  <a:txBody>
                    <a:bodyPr/>
                    <a:lstStyle/>
                    <a:p>
                      <a:pPr algn="l" fontAlgn="ctr"/>
                      <a:r>
                        <a:rPr lang="en-US" sz="1000" u="none" strike="noStrike" dirty="0">
                          <a:effectLst/>
                        </a:rPr>
                        <a:t>2d</a:t>
                      </a:r>
                      <a:endParaRPr lang="en-US" sz="1000" b="0" i="0" u="none" strike="noStrike" dirty="0">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a:effectLst/>
                        </a:rPr>
                        <a:t>新陳代謝及內分泌科學</a:t>
                      </a:r>
                      <a:endParaRPr lang="zh-TW" altLang="en-US" sz="1000" b="0" i="0" u="none" strike="noStrike">
                        <a:solidFill>
                          <a:srgbClr val="FF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3870875527"/>
                  </a:ext>
                </a:extLst>
              </a:tr>
              <a:tr h="191416">
                <a:tc vMerge="1">
                  <a:txBody>
                    <a:bodyPr/>
                    <a:lstStyle/>
                    <a:p>
                      <a:endParaRPr lang="en-TW"/>
                    </a:p>
                  </a:txBody>
                  <a:tcPr/>
                </a:tc>
                <a:tc>
                  <a:txBody>
                    <a:bodyPr/>
                    <a:lstStyle/>
                    <a:p>
                      <a:pPr algn="l" fontAlgn="ctr"/>
                      <a:r>
                        <a:rPr lang="en-US" sz="1000" u="none" strike="noStrike">
                          <a:effectLst/>
                        </a:rPr>
                        <a:t>2e</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血液腫瘤科學</a:t>
                      </a:r>
                      <a:endParaRPr lang="zh-TW" altLang="en-US" sz="1000" b="0" i="0" u="none" strike="noStrike" dirty="0">
                        <a:solidFill>
                          <a:srgbClr val="FF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831240505"/>
                  </a:ext>
                </a:extLst>
              </a:tr>
              <a:tr h="191416">
                <a:tc vMerge="1">
                  <a:txBody>
                    <a:bodyPr/>
                    <a:lstStyle/>
                    <a:p>
                      <a:endParaRPr lang="en-TW"/>
                    </a:p>
                  </a:txBody>
                  <a:tcPr/>
                </a:tc>
                <a:tc>
                  <a:txBody>
                    <a:bodyPr/>
                    <a:lstStyle/>
                    <a:p>
                      <a:pPr algn="l" fontAlgn="ctr"/>
                      <a:r>
                        <a:rPr lang="en-US" sz="1000" u="none" strike="noStrike">
                          <a:effectLst/>
                        </a:rPr>
                        <a:t>2f</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腎臟學及泌尿科學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1332358594"/>
                  </a:ext>
                </a:extLst>
              </a:tr>
              <a:tr h="191416">
                <a:tc vMerge="1">
                  <a:txBody>
                    <a:bodyPr/>
                    <a:lstStyle/>
                    <a:p>
                      <a:endParaRPr lang="en-TW"/>
                    </a:p>
                  </a:txBody>
                  <a:tcPr/>
                </a:tc>
                <a:tc>
                  <a:txBody>
                    <a:bodyPr/>
                    <a:lstStyle/>
                    <a:p>
                      <a:pPr algn="l" fontAlgn="ctr"/>
                      <a:r>
                        <a:rPr lang="en-US" sz="1000" u="none" strike="noStrike">
                          <a:effectLst/>
                        </a:rPr>
                        <a:t>2g</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呼吸科學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639568591"/>
                  </a:ext>
                </a:extLst>
              </a:tr>
              <a:tr h="191416">
                <a:tc vMerge="1">
                  <a:txBody>
                    <a:bodyPr/>
                    <a:lstStyle/>
                    <a:p>
                      <a:endParaRPr lang="en-TW"/>
                    </a:p>
                  </a:txBody>
                  <a:tcPr/>
                </a:tc>
                <a:tc>
                  <a:txBody>
                    <a:bodyPr/>
                    <a:lstStyle/>
                    <a:p>
                      <a:pPr algn="l" fontAlgn="ctr"/>
                      <a:r>
                        <a:rPr lang="en-US" sz="1000" u="none" strike="noStrike">
                          <a:effectLst/>
                        </a:rPr>
                        <a:t>2h</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消化科學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135220969"/>
                  </a:ext>
                </a:extLst>
              </a:tr>
              <a:tr h="191416">
                <a:tc vMerge="1">
                  <a:txBody>
                    <a:bodyPr/>
                    <a:lstStyle/>
                    <a:p>
                      <a:endParaRPr lang="en-TW"/>
                    </a:p>
                  </a:txBody>
                  <a:tcPr/>
                </a:tc>
                <a:tc>
                  <a:txBody>
                    <a:bodyPr/>
                    <a:lstStyle/>
                    <a:p>
                      <a:pPr algn="l" fontAlgn="ctr"/>
                      <a:r>
                        <a:rPr lang="en-US" sz="1000" u="none" strike="noStrike">
                          <a:effectLst/>
                        </a:rPr>
                        <a:t>2i</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a:effectLst/>
                        </a:rPr>
                        <a:t>外科學</a:t>
                      </a:r>
                      <a:endParaRPr lang="zh-TW" altLang="en-US" sz="1000" b="0" i="0" u="none" strike="noStrike">
                        <a:solidFill>
                          <a:srgbClr val="0070C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2001009762"/>
                  </a:ext>
                </a:extLst>
              </a:tr>
              <a:tr h="191416">
                <a:tc vMerge="1">
                  <a:txBody>
                    <a:bodyPr/>
                    <a:lstStyle/>
                    <a:p>
                      <a:endParaRPr lang="en-TW"/>
                    </a:p>
                  </a:txBody>
                  <a:tcPr/>
                </a:tc>
                <a:tc>
                  <a:txBody>
                    <a:bodyPr/>
                    <a:lstStyle/>
                    <a:p>
                      <a:pPr algn="l" fontAlgn="ctr"/>
                      <a:r>
                        <a:rPr lang="en-US" sz="1000" u="none" strike="noStrike">
                          <a:effectLst/>
                        </a:rPr>
                        <a:t>2j</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神經科學</a:t>
                      </a:r>
                      <a:endParaRPr lang="zh-TW" altLang="en-US" sz="1000" b="0" i="0" u="none" strike="noStrike" dirty="0">
                        <a:solidFill>
                          <a:srgbClr val="FF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4054365264"/>
                  </a:ext>
                </a:extLst>
              </a:tr>
              <a:tr h="191416">
                <a:tc vMerge="1">
                  <a:txBody>
                    <a:bodyPr/>
                    <a:lstStyle/>
                    <a:p>
                      <a:endParaRPr lang="en-TW"/>
                    </a:p>
                  </a:txBody>
                  <a:tcPr/>
                </a:tc>
                <a:tc>
                  <a:txBody>
                    <a:bodyPr/>
                    <a:lstStyle/>
                    <a:p>
                      <a:pPr algn="l" fontAlgn="ctr"/>
                      <a:r>
                        <a:rPr lang="en-US" sz="1000" u="none" strike="noStrike">
                          <a:effectLst/>
                        </a:rPr>
                        <a:t>2k</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婦產科學</a:t>
                      </a:r>
                      <a:endParaRPr lang="zh-TW" altLang="en-US" sz="1000" b="0" i="0" u="none" strike="noStrike" dirty="0">
                        <a:solidFill>
                          <a:srgbClr val="F4B084"/>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2581279934"/>
                  </a:ext>
                </a:extLst>
              </a:tr>
              <a:tr h="191416">
                <a:tc vMerge="1">
                  <a:txBody>
                    <a:bodyPr/>
                    <a:lstStyle/>
                    <a:p>
                      <a:endParaRPr lang="en-TW"/>
                    </a:p>
                  </a:txBody>
                  <a:tcPr/>
                </a:tc>
                <a:tc>
                  <a:txBody>
                    <a:bodyPr/>
                    <a:lstStyle/>
                    <a:p>
                      <a:pPr algn="l" fontAlgn="ctr"/>
                      <a:r>
                        <a:rPr lang="en-US" sz="1000" u="none" strike="noStrike">
                          <a:effectLst/>
                        </a:rPr>
                        <a:t>2l</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小兒科學</a:t>
                      </a:r>
                      <a:endParaRPr lang="zh-TW" altLang="en-US" sz="1000" b="0" i="0" u="none" strike="noStrike" dirty="0">
                        <a:solidFill>
                          <a:srgbClr val="203764"/>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2532041569"/>
                  </a:ext>
                </a:extLst>
              </a:tr>
              <a:tr h="191416">
                <a:tc vMerge="1">
                  <a:txBody>
                    <a:bodyPr/>
                    <a:lstStyle/>
                    <a:p>
                      <a:endParaRPr lang="en-TW"/>
                    </a:p>
                  </a:txBody>
                  <a:tcPr/>
                </a:tc>
                <a:tc>
                  <a:txBody>
                    <a:bodyPr/>
                    <a:lstStyle/>
                    <a:p>
                      <a:pPr algn="l" fontAlgn="ctr"/>
                      <a:r>
                        <a:rPr lang="en-US" sz="1000" u="none" strike="noStrike">
                          <a:effectLst/>
                        </a:rPr>
                        <a:t>2m</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影像診斷放射科學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1604183252"/>
                  </a:ext>
                </a:extLst>
              </a:tr>
              <a:tr h="191416">
                <a:tc vMerge="1">
                  <a:txBody>
                    <a:bodyPr/>
                    <a:lstStyle/>
                    <a:p>
                      <a:endParaRPr lang="en-TW"/>
                    </a:p>
                  </a:txBody>
                  <a:tcPr/>
                </a:tc>
                <a:tc>
                  <a:txBody>
                    <a:bodyPr/>
                    <a:lstStyle/>
                    <a:p>
                      <a:pPr algn="l" fontAlgn="ctr"/>
                      <a:r>
                        <a:rPr lang="en-US" sz="1000" u="none" strike="noStrike">
                          <a:effectLst/>
                        </a:rPr>
                        <a:t>2n</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急診科學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708108834"/>
                  </a:ext>
                </a:extLst>
              </a:tr>
              <a:tr h="191416">
                <a:tc vMerge="1">
                  <a:txBody>
                    <a:bodyPr/>
                    <a:lstStyle/>
                    <a:p>
                      <a:endParaRPr lang="en-TW"/>
                    </a:p>
                  </a:txBody>
                  <a:tcPr/>
                </a:tc>
                <a:tc>
                  <a:txBody>
                    <a:bodyPr/>
                    <a:lstStyle/>
                    <a:p>
                      <a:pPr algn="l" fontAlgn="ctr"/>
                      <a:r>
                        <a:rPr lang="en-US" sz="1000" u="none" strike="noStrike">
                          <a:effectLst/>
                        </a:rPr>
                        <a:t>2o</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a:effectLst/>
                        </a:rPr>
                        <a:t>復健科學</a:t>
                      </a:r>
                      <a:endParaRPr lang="zh-TW" altLang="en-US" sz="1000" b="0" i="0" u="none" strike="noStrike">
                        <a:solidFill>
                          <a:srgbClr val="FF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4175507687"/>
                  </a:ext>
                </a:extLst>
              </a:tr>
              <a:tr h="191416">
                <a:tc vMerge="1">
                  <a:txBody>
                    <a:bodyPr/>
                    <a:lstStyle/>
                    <a:p>
                      <a:endParaRPr lang="en-TW"/>
                    </a:p>
                  </a:txBody>
                  <a:tcPr/>
                </a:tc>
                <a:tc>
                  <a:txBody>
                    <a:bodyPr/>
                    <a:lstStyle/>
                    <a:p>
                      <a:pPr algn="l" fontAlgn="ctr"/>
                      <a:r>
                        <a:rPr lang="en-US" sz="1000" u="none" strike="noStrike">
                          <a:effectLst/>
                        </a:rPr>
                        <a:t>2p</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皮膚科學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332048111"/>
                  </a:ext>
                </a:extLst>
              </a:tr>
              <a:tr h="191416">
                <a:tc vMerge="1">
                  <a:txBody>
                    <a:bodyPr/>
                    <a:lstStyle/>
                    <a:p>
                      <a:endParaRPr lang="en-TW"/>
                    </a:p>
                  </a:txBody>
                  <a:tcPr/>
                </a:tc>
                <a:tc>
                  <a:txBody>
                    <a:bodyPr/>
                    <a:lstStyle/>
                    <a:p>
                      <a:pPr algn="l" fontAlgn="ctr"/>
                      <a:r>
                        <a:rPr lang="en-US" sz="1000" u="none" strike="noStrike">
                          <a:effectLst/>
                        </a:rPr>
                        <a:t>2q</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精神科學</a:t>
                      </a:r>
                      <a:endParaRPr lang="zh-TW" altLang="en-US" sz="1000" b="0" i="0" u="none" strike="noStrike" dirty="0">
                        <a:solidFill>
                          <a:srgbClr val="FF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2060441073"/>
                  </a:ext>
                </a:extLst>
              </a:tr>
              <a:tr h="191416">
                <a:tc vMerge="1">
                  <a:txBody>
                    <a:bodyPr/>
                    <a:lstStyle/>
                    <a:p>
                      <a:endParaRPr lang="en-TW"/>
                    </a:p>
                  </a:txBody>
                  <a:tcPr/>
                </a:tc>
                <a:tc>
                  <a:txBody>
                    <a:bodyPr/>
                    <a:lstStyle/>
                    <a:p>
                      <a:pPr algn="l" fontAlgn="ctr"/>
                      <a:r>
                        <a:rPr lang="en-US" sz="1000" u="none" strike="noStrike">
                          <a:effectLst/>
                        </a:rPr>
                        <a:t>2r</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家醫科學</a:t>
                      </a:r>
                      <a:endParaRPr lang="zh-TW" altLang="en-US" sz="1000" b="0" i="0" u="none" strike="noStrike" dirty="0">
                        <a:solidFill>
                          <a:srgbClr val="FF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3786824877"/>
                  </a:ext>
                </a:extLst>
              </a:tr>
              <a:tr h="191416">
                <a:tc vMerge="1">
                  <a:txBody>
                    <a:bodyPr/>
                    <a:lstStyle/>
                    <a:p>
                      <a:endParaRPr lang="en-TW"/>
                    </a:p>
                  </a:txBody>
                  <a:tcPr/>
                </a:tc>
                <a:tc>
                  <a:txBody>
                    <a:bodyPr/>
                    <a:lstStyle/>
                    <a:p>
                      <a:pPr algn="l" fontAlgn="ctr"/>
                      <a:r>
                        <a:rPr lang="en-US" sz="1000" u="none" strike="noStrike">
                          <a:effectLst/>
                        </a:rPr>
                        <a:t>2s</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耳鼻喉科學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2895859099"/>
                  </a:ext>
                </a:extLst>
              </a:tr>
              <a:tr h="191416">
                <a:tc vMerge="1">
                  <a:txBody>
                    <a:bodyPr/>
                    <a:lstStyle/>
                    <a:p>
                      <a:endParaRPr lang="en-TW"/>
                    </a:p>
                  </a:txBody>
                  <a:tcPr/>
                </a:tc>
                <a:tc>
                  <a:txBody>
                    <a:bodyPr/>
                    <a:lstStyle/>
                    <a:p>
                      <a:pPr algn="l" fontAlgn="ctr"/>
                      <a:r>
                        <a:rPr lang="en-US" sz="1000" u="none" strike="noStrike">
                          <a:effectLst/>
                        </a:rPr>
                        <a:t>2t</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骨科學</a:t>
                      </a:r>
                      <a:endParaRPr lang="zh-TW" altLang="en-US" sz="1000" b="0" i="0" u="none" strike="noStrike" dirty="0">
                        <a:solidFill>
                          <a:srgbClr val="0070C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4144004406"/>
                  </a:ext>
                </a:extLst>
              </a:tr>
              <a:tr h="191416">
                <a:tc vMerge="1">
                  <a:txBody>
                    <a:bodyPr/>
                    <a:lstStyle/>
                    <a:p>
                      <a:endParaRPr lang="en-TW"/>
                    </a:p>
                  </a:txBody>
                  <a:tcPr/>
                </a:tc>
                <a:tc>
                  <a:txBody>
                    <a:bodyPr/>
                    <a:lstStyle/>
                    <a:p>
                      <a:pPr algn="l" fontAlgn="ctr"/>
                      <a:r>
                        <a:rPr lang="en-US" sz="1000" u="none" strike="noStrike">
                          <a:effectLst/>
                        </a:rPr>
                        <a:t>2u</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眼科學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549540704"/>
                  </a:ext>
                </a:extLst>
              </a:tr>
              <a:tr h="191416">
                <a:tc vMerge="1">
                  <a:txBody>
                    <a:bodyPr/>
                    <a:lstStyle/>
                    <a:p>
                      <a:endParaRPr lang="en-TW"/>
                    </a:p>
                  </a:txBody>
                  <a:tcPr/>
                </a:tc>
                <a:tc>
                  <a:txBody>
                    <a:bodyPr/>
                    <a:lstStyle/>
                    <a:p>
                      <a:pPr algn="l" fontAlgn="ctr"/>
                      <a:r>
                        <a:rPr lang="en-US" sz="1000" u="none" strike="noStrike">
                          <a:effectLst/>
                        </a:rPr>
                        <a:t>2v</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麻醉科學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1129263330"/>
                  </a:ext>
                </a:extLst>
              </a:tr>
              <a:tr h="191416">
                <a:tc vMerge="1">
                  <a:txBody>
                    <a:bodyPr/>
                    <a:lstStyle/>
                    <a:p>
                      <a:endParaRPr lang="en-TW"/>
                    </a:p>
                  </a:txBody>
                  <a:tcPr/>
                </a:tc>
                <a:tc>
                  <a:txBody>
                    <a:bodyPr/>
                    <a:lstStyle/>
                    <a:p>
                      <a:pPr algn="l" fontAlgn="ctr"/>
                      <a:r>
                        <a:rPr lang="en-US" sz="1000" u="none" strike="noStrike">
                          <a:effectLst/>
                        </a:rPr>
                        <a:t>2w</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中醫科學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4084341853"/>
                  </a:ext>
                </a:extLst>
              </a:tr>
              <a:tr h="191416">
                <a:tc vMerge="1">
                  <a:txBody>
                    <a:bodyPr/>
                    <a:lstStyle/>
                    <a:p>
                      <a:endParaRPr lang="en-TW"/>
                    </a:p>
                  </a:txBody>
                  <a:tcPr/>
                </a:tc>
                <a:tc>
                  <a:txBody>
                    <a:bodyPr/>
                    <a:lstStyle/>
                    <a:p>
                      <a:pPr algn="l" fontAlgn="ctr"/>
                      <a:r>
                        <a:rPr lang="en-US" sz="1000" u="none" strike="noStrike">
                          <a:effectLst/>
                        </a:rPr>
                        <a:t>2x</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牙醫科學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1441272164"/>
                  </a:ext>
                </a:extLst>
              </a:tr>
              <a:tr h="191416">
                <a:tc vMerge="1">
                  <a:txBody>
                    <a:bodyPr/>
                    <a:lstStyle/>
                    <a:p>
                      <a:endParaRPr lang="en-TW"/>
                    </a:p>
                  </a:txBody>
                  <a:tcPr/>
                </a:tc>
                <a:tc>
                  <a:txBody>
                    <a:bodyPr/>
                    <a:lstStyle/>
                    <a:p>
                      <a:pPr algn="l" fontAlgn="ctr"/>
                      <a:r>
                        <a:rPr lang="en-US" sz="1000" u="none" strike="noStrike">
                          <a:effectLst/>
                        </a:rPr>
                        <a:t>2y</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法醫學</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3363593486"/>
                  </a:ext>
                </a:extLst>
              </a:tr>
              <a:tr h="191416">
                <a:tc vMerge="1">
                  <a:txBody>
                    <a:bodyPr/>
                    <a:lstStyle/>
                    <a:p>
                      <a:endParaRPr lang="en-TW"/>
                    </a:p>
                  </a:txBody>
                  <a:tcPr/>
                </a:tc>
                <a:tc>
                  <a:txBody>
                    <a:bodyPr/>
                    <a:lstStyle/>
                    <a:p>
                      <a:pPr algn="l" fontAlgn="ctr"/>
                      <a:r>
                        <a:rPr lang="en-US" sz="1000" u="none" strike="noStrike">
                          <a:effectLst/>
                        </a:rPr>
                        <a:t>2Z</a:t>
                      </a:r>
                      <a:endParaRPr lang="en-US" sz="1000" b="0" i="0" u="none" strike="noStrike">
                        <a:solidFill>
                          <a:srgbClr val="000000"/>
                        </a:solidFill>
                        <a:effectLst/>
                        <a:latin typeface="Calibri" panose="020F0502020204030204" pitchFamily="34" charset="0"/>
                      </a:endParaRPr>
                    </a:p>
                  </a:txBody>
                  <a:tcPr marL="7845" marR="7845" marT="7845" marB="0" anchor="ctr"/>
                </a:tc>
                <a:tc>
                  <a:txBody>
                    <a:bodyPr/>
                    <a:lstStyle/>
                    <a:p>
                      <a:pPr algn="l" fontAlgn="ctr"/>
                      <a:r>
                        <a:rPr lang="zh-TW" altLang="en-US" sz="1000" u="none" strike="noStrike" dirty="0">
                          <a:effectLst/>
                        </a:rPr>
                        <a:t>其他</a:t>
                      </a:r>
                      <a:endParaRPr lang="zh-TW" altLang="en-US" sz="1000" b="0" i="0" u="none" strike="noStrike" dirty="0">
                        <a:solidFill>
                          <a:srgbClr val="000000"/>
                        </a:solidFill>
                        <a:effectLst/>
                        <a:latin typeface="Calibri" panose="020F0502020204030204" pitchFamily="34" charset="0"/>
                      </a:endParaRPr>
                    </a:p>
                  </a:txBody>
                  <a:tcPr marL="7845" marR="7845" marT="7845" marB="0" anchor="ctr"/>
                </a:tc>
                <a:extLst>
                  <a:ext uri="{0D108BD9-81ED-4DB2-BD59-A6C34878D82A}">
                    <a16:rowId xmlns:a16="http://schemas.microsoft.com/office/drawing/2014/main" val="3218151009"/>
                  </a:ext>
                </a:extLst>
              </a:tr>
            </a:tbl>
          </a:graphicData>
        </a:graphic>
      </p:graphicFrame>
      <p:graphicFrame>
        <p:nvGraphicFramePr>
          <p:cNvPr id="8" name="Table 7">
            <a:extLst>
              <a:ext uri="{FF2B5EF4-FFF2-40B4-BE49-F238E27FC236}">
                <a16:creationId xmlns:a16="http://schemas.microsoft.com/office/drawing/2014/main" id="{02CB872F-A050-3303-A4EB-630CA466E4D5}"/>
              </a:ext>
            </a:extLst>
          </p:cNvPr>
          <p:cNvGraphicFramePr>
            <a:graphicFrameLocks noGrp="1"/>
          </p:cNvGraphicFramePr>
          <p:nvPr>
            <p:extLst>
              <p:ext uri="{D42A27DB-BD31-4B8C-83A1-F6EECF244321}">
                <p14:modId xmlns:p14="http://schemas.microsoft.com/office/powerpoint/2010/main" val="2020983566"/>
              </p:ext>
            </p:extLst>
          </p:nvPr>
        </p:nvGraphicFramePr>
        <p:xfrm>
          <a:off x="8356434" y="1694841"/>
          <a:ext cx="2756067" cy="4972642"/>
        </p:xfrm>
        <a:graphic>
          <a:graphicData uri="http://schemas.openxmlformats.org/drawingml/2006/table">
            <a:tbl>
              <a:tblPr>
                <a:tableStyleId>{21E4AEA4-8DFA-4A89-87EB-49C32662AFE0}</a:tableStyleId>
              </a:tblPr>
              <a:tblGrid>
                <a:gridCol w="285428">
                  <a:extLst>
                    <a:ext uri="{9D8B030D-6E8A-4147-A177-3AD203B41FA5}">
                      <a16:colId xmlns:a16="http://schemas.microsoft.com/office/drawing/2014/main" val="3971539400"/>
                    </a:ext>
                  </a:extLst>
                </a:gridCol>
                <a:gridCol w="285428">
                  <a:extLst>
                    <a:ext uri="{9D8B030D-6E8A-4147-A177-3AD203B41FA5}">
                      <a16:colId xmlns:a16="http://schemas.microsoft.com/office/drawing/2014/main" val="1163460772"/>
                    </a:ext>
                  </a:extLst>
                </a:gridCol>
                <a:gridCol w="2185211">
                  <a:extLst>
                    <a:ext uri="{9D8B030D-6E8A-4147-A177-3AD203B41FA5}">
                      <a16:colId xmlns:a16="http://schemas.microsoft.com/office/drawing/2014/main" val="962635841"/>
                    </a:ext>
                  </a:extLst>
                </a:gridCol>
              </a:tblGrid>
              <a:tr h="130859">
                <a:tc rowSpan="37">
                  <a:txBody>
                    <a:bodyPr/>
                    <a:lstStyle/>
                    <a:p>
                      <a:pPr algn="ctr" fontAlgn="ctr"/>
                      <a:r>
                        <a:rPr lang="en-TW" sz="700" u="none" strike="noStrike" dirty="0">
                          <a:effectLst/>
                        </a:rPr>
                        <a:t>3</a:t>
                      </a:r>
                      <a:endParaRPr lang="en-TW" sz="700" b="1" i="0" u="none" strike="noStrike" dirty="0">
                        <a:solidFill>
                          <a:srgbClr val="000000"/>
                        </a:solidFill>
                        <a:effectLst/>
                        <a:latin typeface="Calibri" panose="020F0502020204030204" pitchFamily="34" charset="0"/>
                      </a:endParaRPr>
                    </a:p>
                  </a:txBody>
                  <a:tcPr marL="5368" marR="5368" marT="5368" marB="0" anchor="ctr"/>
                </a:tc>
                <a:tc>
                  <a:txBody>
                    <a:bodyPr/>
                    <a:lstStyle/>
                    <a:p>
                      <a:pPr algn="l" fontAlgn="ctr"/>
                      <a:r>
                        <a:rPr lang="en-US" sz="700" u="none" strike="noStrike">
                          <a:effectLst/>
                        </a:rPr>
                        <a:t>3a</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內科臨床實習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975342890"/>
                  </a:ext>
                </a:extLst>
              </a:tr>
              <a:tr h="130859">
                <a:tc vMerge="1">
                  <a:txBody>
                    <a:bodyPr/>
                    <a:lstStyle/>
                    <a:p>
                      <a:endParaRPr lang="en-TW"/>
                    </a:p>
                  </a:txBody>
                  <a:tcPr/>
                </a:tc>
                <a:tc>
                  <a:txBody>
                    <a:bodyPr/>
                    <a:lstStyle/>
                    <a:p>
                      <a:pPr algn="l" fontAlgn="ctr"/>
                      <a:r>
                        <a:rPr lang="en-US" sz="700" u="none" strike="noStrike">
                          <a:effectLst/>
                        </a:rPr>
                        <a:t>3b</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心臟內科臨床實習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891812471"/>
                  </a:ext>
                </a:extLst>
              </a:tr>
              <a:tr h="130859">
                <a:tc vMerge="1">
                  <a:txBody>
                    <a:bodyPr/>
                    <a:lstStyle/>
                    <a:p>
                      <a:endParaRPr lang="en-TW"/>
                    </a:p>
                  </a:txBody>
                  <a:tcPr/>
                </a:tc>
                <a:tc>
                  <a:txBody>
                    <a:bodyPr/>
                    <a:lstStyle/>
                    <a:p>
                      <a:pPr algn="l" fontAlgn="ctr"/>
                      <a:r>
                        <a:rPr lang="en-US" sz="700" u="none" strike="noStrike">
                          <a:effectLst/>
                        </a:rPr>
                        <a:t>3c</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神經內科臨床實習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866240633"/>
                  </a:ext>
                </a:extLst>
              </a:tr>
              <a:tr h="130859">
                <a:tc vMerge="1">
                  <a:txBody>
                    <a:bodyPr/>
                    <a:lstStyle/>
                    <a:p>
                      <a:endParaRPr lang="en-TW"/>
                    </a:p>
                  </a:txBody>
                  <a:tcPr/>
                </a:tc>
                <a:tc>
                  <a:txBody>
                    <a:bodyPr/>
                    <a:lstStyle/>
                    <a:p>
                      <a:pPr algn="l" fontAlgn="ctr"/>
                      <a:r>
                        <a:rPr lang="en-US" sz="700" u="none" strike="noStrike" dirty="0">
                          <a:effectLst/>
                        </a:rPr>
                        <a:t>3d</a:t>
                      </a:r>
                      <a:endParaRPr lang="en-US" sz="700" b="0" i="0" u="none" strike="noStrike" dirty="0">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胸腔科臨床實習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878507770"/>
                  </a:ext>
                </a:extLst>
              </a:tr>
              <a:tr h="130859">
                <a:tc vMerge="1">
                  <a:txBody>
                    <a:bodyPr/>
                    <a:lstStyle/>
                    <a:p>
                      <a:endParaRPr lang="en-TW"/>
                    </a:p>
                  </a:txBody>
                  <a:tcPr/>
                </a:tc>
                <a:tc>
                  <a:txBody>
                    <a:bodyPr/>
                    <a:lstStyle/>
                    <a:p>
                      <a:pPr algn="l" fontAlgn="ctr"/>
                      <a:r>
                        <a:rPr lang="en-US" sz="700" u="none" strike="noStrike">
                          <a:effectLst/>
                        </a:rPr>
                        <a:t>3e</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新陳代謝科臨床實習</a:t>
                      </a:r>
                      <a:endParaRPr lang="zh-TW" altLang="en-US" sz="700" b="0" i="0" u="none" strike="noStrike" dirty="0">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4196776280"/>
                  </a:ext>
                </a:extLst>
              </a:tr>
              <a:tr h="130859">
                <a:tc vMerge="1">
                  <a:txBody>
                    <a:bodyPr/>
                    <a:lstStyle/>
                    <a:p>
                      <a:endParaRPr lang="en-TW"/>
                    </a:p>
                  </a:txBody>
                  <a:tcPr/>
                </a:tc>
                <a:tc>
                  <a:txBody>
                    <a:bodyPr/>
                    <a:lstStyle/>
                    <a:p>
                      <a:pPr algn="l" fontAlgn="ctr"/>
                      <a:r>
                        <a:rPr lang="en-US" sz="700" u="none" strike="noStrike">
                          <a:effectLst/>
                        </a:rPr>
                        <a:t>3f</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血液腫瘤科臨床實習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952352590"/>
                  </a:ext>
                </a:extLst>
              </a:tr>
              <a:tr h="130859">
                <a:tc vMerge="1">
                  <a:txBody>
                    <a:bodyPr/>
                    <a:lstStyle/>
                    <a:p>
                      <a:endParaRPr lang="en-TW"/>
                    </a:p>
                  </a:txBody>
                  <a:tcPr/>
                </a:tc>
                <a:tc>
                  <a:txBody>
                    <a:bodyPr/>
                    <a:lstStyle/>
                    <a:p>
                      <a:pPr algn="l" fontAlgn="ctr"/>
                      <a:r>
                        <a:rPr lang="en-US" sz="700" u="none" strike="noStrike">
                          <a:effectLst/>
                        </a:rPr>
                        <a:t>3g</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腎臟科臨床實習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96683805"/>
                  </a:ext>
                </a:extLst>
              </a:tr>
              <a:tr h="130859">
                <a:tc vMerge="1">
                  <a:txBody>
                    <a:bodyPr/>
                    <a:lstStyle/>
                    <a:p>
                      <a:endParaRPr lang="en-TW"/>
                    </a:p>
                  </a:txBody>
                  <a:tcPr/>
                </a:tc>
                <a:tc>
                  <a:txBody>
                    <a:bodyPr/>
                    <a:lstStyle/>
                    <a:p>
                      <a:pPr algn="l" fontAlgn="ctr"/>
                      <a:r>
                        <a:rPr lang="en-US" sz="700" u="none" strike="noStrike">
                          <a:effectLst/>
                        </a:rPr>
                        <a:t>3h</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呼吸治療科臨床實習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34280735"/>
                  </a:ext>
                </a:extLst>
              </a:tr>
              <a:tr h="130859">
                <a:tc vMerge="1">
                  <a:txBody>
                    <a:bodyPr/>
                    <a:lstStyle/>
                    <a:p>
                      <a:endParaRPr lang="en-TW"/>
                    </a:p>
                  </a:txBody>
                  <a:tcPr/>
                </a:tc>
                <a:tc>
                  <a:txBody>
                    <a:bodyPr/>
                    <a:lstStyle/>
                    <a:p>
                      <a:pPr algn="l" fontAlgn="ctr"/>
                      <a:r>
                        <a:rPr lang="en-US" sz="700" u="none" strike="noStrike">
                          <a:effectLst/>
                        </a:rPr>
                        <a:t>3i</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腸胃科臨床實習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258919832"/>
                  </a:ext>
                </a:extLst>
              </a:tr>
              <a:tr h="130859">
                <a:tc vMerge="1">
                  <a:txBody>
                    <a:bodyPr/>
                    <a:lstStyle/>
                    <a:p>
                      <a:endParaRPr lang="en-TW"/>
                    </a:p>
                  </a:txBody>
                  <a:tcPr/>
                </a:tc>
                <a:tc>
                  <a:txBody>
                    <a:bodyPr/>
                    <a:lstStyle/>
                    <a:p>
                      <a:pPr algn="l" fontAlgn="ctr"/>
                      <a:r>
                        <a:rPr lang="en-US" sz="700" u="none" strike="noStrike">
                          <a:effectLst/>
                        </a:rPr>
                        <a:t>3j</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免疫風濕科臨床實習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033501149"/>
                  </a:ext>
                </a:extLst>
              </a:tr>
              <a:tr h="130859">
                <a:tc vMerge="1">
                  <a:txBody>
                    <a:bodyPr/>
                    <a:lstStyle/>
                    <a:p>
                      <a:endParaRPr lang="en-TW"/>
                    </a:p>
                  </a:txBody>
                  <a:tcPr/>
                </a:tc>
                <a:tc>
                  <a:txBody>
                    <a:bodyPr/>
                    <a:lstStyle/>
                    <a:p>
                      <a:pPr algn="l" fontAlgn="ctr"/>
                      <a:r>
                        <a:rPr lang="en-US" sz="700" u="none" strike="noStrike">
                          <a:effectLst/>
                        </a:rPr>
                        <a:t>3k</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毒物科臨床實習</a:t>
                      </a:r>
                      <a:endParaRPr lang="zh-TW" altLang="en-US" sz="700" b="0" i="0" u="none" strike="noStrike" dirty="0">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48740005"/>
                  </a:ext>
                </a:extLst>
              </a:tr>
              <a:tr h="130859">
                <a:tc vMerge="1">
                  <a:txBody>
                    <a:bodyPr/>
                    <a:lstStyle/>
                    <a:p>
                      <a:endParaRPr lang="en-TW"/>
                    </a:p>
                  </a:txBody>
                  <a:tcPr/>
                </a:tc>
                <a:tc>
                  <a:txBody>
                    <a:bodyPr/>
                    <a:lstStyle/>
                    <a:p>
                      <a:pPr algn="l" fontAlgn="ctr"/>
                      <a:r>
                        <a:rPr lang="en-US" sz="700" u="none" strike="noStrike">
                          <a:effectLst/>
                        </a:rPr>
                        <a:t>3l</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感染科臨床實習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4091965966"/>
                  </a:ext>
                </a:extLst>
              </a:tr>
              <a:tr h="130859">
                <a:tc vMerge="1">
                  <a:txBody>
                    <a:bodyPr/>
                    <a:lstStyle/>
                    <a:p>
                      <a:endParaRPr lang="en-TW"/>
                    </a:p>
                  </a:txBody>
                  <a:tcPr/>
                </a:tc>
                <a:tc>
                  <a:txBody>
                    <a:bodyPr/>
                    <a:lstStyle/>
                    <a:p>
                      <a:pPr algn="l" fontAlgn="ctr"/>
                      <a:r>
                        <a:rPr lang="en-US" sz="700" u="none" strike="noStrike">
                          <a:effectLst/>
                        </a:rPr>
                        <a:t>3m</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加護病房臨床實習</a:t>
                      </a:r>
                      <a:endParaRPr lang="zh-TW" altLang="en-US" sz="700" b="0" i="0" u="none" strike="noStrike">
                        <a:solidFill>
                          <a:srgbClr val="00B05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636824924"/>
                  </a:ext>
                </a:extLst>
              </a:tr>
              <a:tr h="130859">
                <a:tc vMerge="1">
                  <a:txBody>
                    <a:bodyPr/>
                    <a:lstStyle/>
                    <a:p>
                      <a:endParaRPr lang="en-TW"/>
                    </a:p>
                  </a:txBody>
                  <a:tcPr/>
                </a:tc>
                <a:tc>
                  <a:txBody>
                    <a:bodyPr/>
                    <a:lstStyle/>
                    <a:p>
                      <a:pPr algn="l" fontAlgn="ctr"/>
                      <a:r>
                        <a:rPr lang="en-US" sz="700" u="none" strike="noStrike">
                          <a:effectLst/>
                        </a:rPr>
                        <a:t>3n</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外科臨床實習</a:t>
                      </a:r>
                      <a:endParaRPr lang="zh-TW" altLang="en-US" sz="700" b="0" i="0" u="none" strike="noStrike" dirty="0">
                        <a:solidFill>
                          <a:srgbClr val="0070C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159823330"/>
                  </a:ext>
                </a:extLst>
              </a:tr>
              <a:tr h="130859">
                <a:tc vMerge="1">
                  <a:txBody>
                    <a:bodyPr/>
                    <a:lstStyle/>
                    <a:p>
                      <a:endParaRPr lang="en-TW"/>
                    </a:p>
                  </a:txBody>
                  <a:tcPr/>
                </a:tc>
                <a:tc>
                  <a:txBody>
                    <a:bodyPr/>
                    <a:lstStyle/>
                    <a:p>
                      <a:pPr algn="l" fontAlgn="ctr"/>
                      <a:r>
                        <a:rPr lang="en-US" sz="700" u="none" strike="noStrike">
                          <a:effectLst/>
                        </a:rPr>
                        <a:t>3o</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心臟血管外科臨床實習</a:t>
                      </a:r>
                      <a:endParaRPr lang="zh-TW" altLang="en-US" sz="700" b="0" i="0" u="none" strike="noStrike">
                        <a:solidFill>
                          <a:srgbClr val="0070C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602869771"/>
                  </a:ext>
                </a:extLst>
              </a:tr>
              <a:tr h="130859">
                <a:tc vMerge="1">
                  <a:txBody>
                    <a:bodyPr/>
                    <a:lstStyle/>
                    <a:p>
                      <a:endParaRPr lang="en-TW"/>
                    </a:p>
                  </a:txBody>
                  <a:tcPr/>
                </a:tc>
                <a:tc>
                  <a:txBody>
                    <a:bodyPr/>
                    <a:lstStyle/>
                    <a:p>
                      <a:pPr algn="l" fontAlgn="ctr"/>
                      <a:r>
                        <a:rPr lang="en-US" sz="700" u="none" strike="noStrike">
                          <a:effectLst/>
                        </a:rPr>
                        <a:t>3p</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神經外科臨床實習</a:t>
                      </a:r>
                      <a:endParaRPr lang="zh-TW" altLang="en-US" sz="700" b="0" i="0" u="none" strike="noStrike">
                        <a:solidFill>
                          <a:srgbClr val="0070C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727082918"/>
                  </a:ext>
                </a:extLst>
              </a:tr>
              <a:tr h="130859">
                <a:tc vMerge="1">
                  <a:txBody>
                    <a:bodyPr/>
                    <a:lstStyle/>
                    <a:p>
                      <a:endParaRPr lang="en-TW"/>
                    </a:p>
                  </a:txBody>
                  <a:tcPr/>
                </a:tc>
                <a:tc>
                  <a:txBody>
                    <a:bodyPr/>
                    <a:lstStyle/>
                    <a:p>
                      <a:pPr algn="l" fontAlgn="ctr"/>
                      <a:r>
                        <a:rPr lang="en-US" sz="700" u="none" strike="noStrike">
                          <a:effectLst/>
                        </a:rPr>
                        <a:t>3q</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胸腔外科臨床實習</a:t>
                      </a:r>
                      <a:endParaRPr lang="zh-TW" altLang="en-US" sz="700" b="0" i="0" u="none" strike="noStrike">
                        <a:solidFill>
                          <a:srgbClr val="0070C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61880928"/>
                  </a:ext>
                </a:extLst>
              </a:tr>
              <a:tr h="130859">
                <a:tc vMerge="1">
                  <a:txBody>
                    <a:bodyPr/>
                    <a:lstStyle/>
                    <a:p>
                      <a:endParaRPr lang="en-TW"/>
                    </a:p>
                  </a:txBody>
                  <a:tcPr/>
                </a:tc>
                <a:tc>
                  <a:txBody>
                    <a:bodyPr/>
                    <a:lstStyle/>
                    <a:p>
                      <a:pPr algn="l" fontAlgn="ctr"/>
                      <a:r>
                        <a:rPr lang="en-US" sz="700" u="none" strike="noStrike">
                          <a:effectLst/>
                        </a:rPr>
                        <a:t>3r</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整形外科臨床實習</a:t>
                      </a:r>
                      <a:endParaRPr lang="zh-TW" altLang="en-US" sz="700" b="0" i="0" u="none" strike="noStrike" dirty="0">
                        <a:solidFill>
                          <a:srgbClr val="0070C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511350097"/>
                  </a:ext>
                </a:extLst>
              </a:tr>
              <a:tr h="130859">
                <a:tc vMerge="1">
                  <a:txBody>
                    <a:bodyPr/>
                    <a:lstStyle/>
                    <a:p>
                      <a:endParaRPr lang="en-TW"/>
                    </a:p>
                  </a:txBody>
                  <a:tcPr/>
                </a:tc>
                <a:tc>
                  <a:txBody>
                    <a:bodyPr/>
                    <a:lstStyle/>
                    <a:p>
                      <a:pPr algn="l" fontAlgn="ctr"/>
                      <a:r>
                        <a:rPr lang="en-US" sz="700" u="none" strike="noStrike">
                          <a:effectLst/>
                        </a:rPr>
                        <a:t>3s</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直腸外科臨床實習</a:t>
                      </a:r>
                      <a:endParaRPr lang="zh-TW" altLang="en-US" sz="700" b="0" i="0" u="none" strike="noStrike">
                        <a:solidFill>
                          <a:srgbClr val="0070C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94185634"/>
                  </a:ext>
                </a:extLst>
              </a:tr>
              <a:tr h="130859">
                <a:tc vMerge="1">
                  <a:txBody>
                    <a:bodyPr/>
                    <a:lstStyle/>
                    <a:p>
                      <a:endParaRPr lang="en-TW"/>
                    </a:p>
                  </a:txBody>
                  <a:tcPr/>
                </a:tc>
                <a:tc>
                  <a:txBody>
                    <a:bodyPr/>
                    <a:lstStyle/>
                    <a:p>
                      <a:pPr algn="l" fontAlgn="ctr"/>
                      <a:r>
                        <a:rPr lang="en-US" sz="700" u="none" strike="noStrike">
                          <a:effectLst/>
                        </a:rPr>
                        <a:t>3t</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泌尿外科臨床實習</a:t>
                      </a:r>
                      <a:endParaRPr lang="zh-TW" altLang="en-US" sz="700" b="0" i="0" u="none" strike="noStrike" dirty="0">
                        <a:solidFill>
                          <a:srgbClr val="0070C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260468671"/>
                  </a:ext>
                </a:extLst>
              </a:tr>
              <a:tr h="130859">
                <a:tc vMerge="1">
                  <a:txBody>
                    <a:bodyPr/>
                    <a:lstStyle/>
                    <a:p>
                      <a:endParaRPr lang="en-TW"/>
                    </a:p>
                  </a:txBody>
                  <a:tcPr/>
                </a:tc>
                <a:tc>
                  <a:txBody>
                    <a:bodyPr/>
                    <a:lstStyle/>
                    <a:p>
                      <a:pPr algn="l" fontAlgn="ctr"/>
                      <a:r>
                        <a:rPr lang="en-US" sz="700" u="none" strike="noStrike">
                          <a:effectLst/>
                        </a:rPr>
                        <a:t>3u</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婦產科臨床實習</a:t>
                      </a:r>
                      <a:endParaRPr lang="zh-TW" altLang="en-US" sz="700" b="0" i="0" u="none" strike="noStrike">
                        <a:solidFill>
                          <a:srgbClr val="F4B084"/>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962517434"/>
                  </a:ext>
                </a:extLst>
              </a:tr>
              <a:tr h="130859">
                <a:tc vMerge="1">
                  <a:txBody>
                    <a:bodyPr/>
                    <a:lstStyle/>
                    <a:p>
                      <a:endParaRPr lang="en-TW"/>
                    </a:p>
                  </a:txBody>
                  <a:tcPr/>
                </a:tc>
                <a:tc>
                  <a:txBody>
                    <a:bodyPr/>
                    <a:lstStyle/>
                    <a:p>
                      <a:pPr algn="l" fontAlgn="ctr"/>
                      <a:r>
                        <a:rPr lang="en-US" sz="700" u="none" strike="noStrike">
                          <a:effectLst/>
                        </a:rPr>
                        <a:t>3v</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小兒科臨床實習</a:t>
                      </a:r>
                      <a:endParaRPr lang="zh-TW" altLang="en-US" sz="700" b="0" i="0" u="none" strike="noStrike">
                        <a:solidFill>
                          <a:srgbClr val="203764"/>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721415832"/>
                  </a:ext>
                </a:extLst>
              </a:tr>
              <a:tr h="130859">
                <a:tc vMerge="1">
                  <a:txBody>
                    <a:bodyPr/>
                    <a:lstStyle/>
                    <a:p>
                      <a:endParaRPr lang="en-TW"/>
                    </a:p>
                  </a:txBody>
                  <a:tcPr/>
                </a:tc>
                <a:tc>
                  <a:txBody>
                    <a:bodyPr/>
                    <a:lstStyle/>
                    <a:p>
                      <a:pPr algn="l" fontAlgn="ctr"/>
                      <a:r>
                        <a:rPr lang="en-US" sz="700" u="none" strike="noStrike">
                          <a:effectLst/>
                        </a:rPr>
                        <a:t>3w</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小兒外科臨床實習</a:t>
                      </a:r>
                      <a:endParaRPr lang="zh-TW" altLang="en-US" sz="700" b="0" i="0" u="none" strike="noStrike" dirty="0">
                        <a:solidFill>
                          <a:srgbClr val="203764"/>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791779506"/>
                  </a:ext>
                </a:extLst>
              </a:tr>
              <a:tr h="130859">
                <a:tc vMerge="1">
                  <a:txBody>
                    <a:bodyPr/>
                    <a:lstStyle/>
                    <a:p>
                      <a:endParaRPr lang="en-TW"/>
                    </a:p>
                  </a:txBody>
                  <a:tcPr/>
                </a:tc>
                <a:tc>
                  <a:txBody>
                    <a:bodyPr/>
                    <a:lstStyle/>
                    <a:p>
                      <a:pPr algn="l" fontAlgn="ctr"/>
                      <a:r>
                        <a:rPr lang="en-US" sz="700" u="none" strike="noStrike">
                          <a:effectLst/>
                        </a:rPr>
                        <a:t>3x</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影像診斷放射科學臨床實習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454401115"/>
                  </a:ext>
                </a:extLst>
              </a:tr>
              <a:tr h="130859">
                <a:tc vMerge="1">
                  <a:txBody>
                    <a:bodyPr/>
                    <a:lstStyle/>
                    <a:p>
                      <a:endParaRPr lang="en-TW"/>
                    </a:p>
                  </a:txBody>
                  <a:tcPr/>
                </a:tc>
                <a:tc>
                  <a:txBody>
                    <a:bodyPr/>
                    <a:lstStyle/>
                    <a:p>
                      <a:pPr algn="l" fontAlgn="ctr"/>
                      <a:r>
                        <a:rPr lang="en-US" sz="700" u="none" strike="noStrike">
                          <a:effectLst/>
                        </a:rPr>
                        <a:t>3y</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放射治療科臨床實習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089364699"/>
                  </a:ext>
                </a:extLst>
              </a:tr>
              <a:tr h="130859">
                <a:tc vMerge="1">
                  <a:txBody>
                    <a:bodyPr/>
                    <a:lstStyle/>
                    <a:p>
                      <a:endParaRPr lang="en-TW"/>
                    </a:p>
                  </a:txBody>
                  <a:tcPr/>
                </a:tc>
                <a:tc>
                  <a:txBody>
                    <a:bodyPr/>
                    <a:lstStyle/>
                    <a:p>
                      <a:pPr algn="l" fontAlgn="ctr"/>
                      <a:r>
                        <a:rPr lang="en-US" sz="700" u="none" strike="noStrike">
                          <a:effectLst/>
                        </a:rPr>
                        <a:t>3z</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急診科臨床實習</a:t>
                      </a:r>
                      <a:endParaRPr lang="zh-TW" altLang="en-US" sz="700" b="0" i="0" u="none" strike="noStrike">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762741412"/>
                  </a:ext>
                </a:extLst>
              </a:tr>
              <a:tr h="130859">
                <a:tc vMerge="1">
                  <a:txBody>
                    <a:bodyPr/>
                    <a:lstStyle/>
                    <a:p>
                      <a:endParaRPr lang="en-TW"/>
                    </a:p>
                  </a:txBody>
                  <a:tcPr/>
                </a:tc>
                <a:tc>
                  <a:txBody>
                    <a:bodyPr/>
                    <a:lstStyle/>
                    <a:p>
                      <a:pPr algn="l" fontAlgn="ctr"/>
                      <a:r>
                        <a:rPr lang="en-US" sz="700" u="none" strike="noStrike">
                          <a:effectLst/>
                        </a:rPr>
                        <a:t>3za</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a:effectLst/>
                        </a:rPr>
                        <a:t>復健科臨床實習</a:t>
                      </a:r>
                      <a:endParaRPr lang="zh-TW" altLang="en-US" sz="700" b="0" i="0" u="none" strike="noStrike">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861812930"/>
                  </a:ext>
                </a:extLst>
              </a:tr>
              <a:tr h="130859">
                <a:tc vMerge="1">
                  <a:txBody>
                    <a:bodyPr/>
                    <a:lstStyle/>
                    <a:p>
                      <a:endParaRPr lang="en-TW"/>
                    </a:p>
                  </a:txBody>
                  <a:tcPr/>
                </a:tc>
                <a:tc>
                  <a:txBody>
                    <a:bodyPr/>
                    <a:lstStyle/>
                    <a:p>
                      <a:pPr algn="l" fontAlgn="ctr"/>
                      <a:r>
                        <a:rPr lang="en-US" sz="700" u="none" strike="noStrike">
                          <a:effectLst/>
                        </a:rPr>
                        <a:t>3zb</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皮膚科臨床實習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452940"/>
                  </a:ext>
                </a:extLst>
              </a:tr>
              <a:tr h="130859">
                <a:tc vMerge="1">
                  <a:txBody>
                    <a:bodyPr/>
                    <a:lstStyle/>
                    <a:p>
                      <a:endParaRPr lang="en-TW"/>
                    </a:p>
                  </a:txBody>
                  <a:tcPr/>
                </a:tc>
                <a:tc>
                  <a:txBody>
                    <a:bodyPr/>
                    <a:lstStyle/>
                    <a:p>
                      <a:pPr algn="l" fontAlgn="ctr"/>
                      <a:r>
                        <a:rPr lang="en-US" sz="700" u="none" strike="noStrike">
                          <a:effectLst/>
                        </a:rPr>
                        <a:t>3zc</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精神科臨床實習</a:t>
                      </a:r>
                      <a:endParaRPr lang="zh-TW" altLang="en-US" sz="700" b="0" i="0" u="none" strike="noStrike" dirty="0">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029793431"/>
                  </a:ext>
                </a:extLst>
              </a:tr>
              <a:tr h="130859">
                <a:tc vMerge="1">
                  <a:txBody>
                    <a:bodyPr/>
                    <a:lstStyle/>
                    <a:p>
                      <a:endParaRPr lang="en-TW"/>
                    </a:p>
                  </a:txBody>
                  <a:tcPr/>
                </a:tc>
                <a:tc>
                  <a:txBody>
                    <a:bodyPr/>
                    <a:lstStyle/>
                    <a:p>
                      <a:pPr algn="l" fontAlgn="ctr"/>
                      <a:r>
                        <a:rPr lang="en-US" sz="700" u="none" strike="noStrike">
                          <a:effectLst/>
                        </a:rPr>
                        <a:t>3zd</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家庭醫學科臨床實習</a:t>
                      </a:r>
                      <a:endParaRPr lang="zh-TW" altLang="en-US" sz="700" b="0" i="0" u="none" strike="noStrike" dirty="0">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837462253"/>
                  </a:ext>
                </a:extLst>
              </a:tr>
              <a:tr h="130859">
                <a:tc vMerge="1">
                  <a:txBody>
                    <a:bodyPr/>
                    <a:lstStyle/>
                    <a:p>
                      <a:endParaRPr lang="en-TW"/>
                    </a:p>
                  </a:txBody>
                  <a:tcPr/>
                </a:tc>
                <a:tc>
                  <a:txBody>
                    <a:bodyPr/>
                    <a:lstStyle/>
                    <a:p>
                      <a:pPr algn="l" fontAlgn="ctr"/>
                      <a:r>
                        <a:rPr lang="en-US" sz="700" u="none" strike="noStrike">
                          <a:effectLst/>
                        </a:rPr>
                        <a:t>3ze</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高齡醫學科臨床實習</a:t>
                      </a:r>
                      <a:endParaRPr lang="zh-TW" altLang="en-US" sz="700" b="0" i="0" u="none" strike="noStrike" dirty="0">
                        <a:solidFill>
                          <a:srgbClr val="FF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971774476"/>
                  </a:ext>
                </a:extLst>
              </a:tr>
              <a:tr h="130859">
                <a:tc vMerge="1">
                  <a:txBody>
                    <a:bodyPr/>
                    <a:lstStyle/>
                    <a:p>
                      <a:endParaRPr lang="en-TW"/>
                    </a:p>
                  </a:txBody>
                  <a:tcPr/>
                </a:tc>
                <a:tc>
                  <a:txBody>
                    <a:bodyPr/>
                    <a:lstStyle/>
                    <a:p>
                      <a:pPr algn="l" fontAlgn="ctr"/>
                      <a:r>
                        <a:rPr lang="en-US" sz="700" u="none" strike="noStrike">
                          <a:effectLst/>
                        </a:rPr>
                        <a:t>3zf</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耳鼻喉科臨床實習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4049735395"/>
                  </a:ext>
                </a:extLst>
              </a:tr>
              <a:tr h="130859">
                <a:tc vMerge="1">
                  <a:txBody>
                    <a:bodyPr/>
                    <a:lstStyle/>
                    <a:p>
                      <a:endParaRPr lang="en-TW"/>
                    </a:p>
                  </a:txBody>
                  <a:tcPr/>
                </a:tc>
                <a:tc>
                  <a:txBody>
                    <a:bodyPr/>
                    <a:lstStyle/>
                    <a:p>
                      <a:pPr algn="l" fontAlgn="ctr"/>
                      <a:r>
                        <a:rPr lang="en-US" sz="700" u="none" strike="noStrike">
                          <a:effectLst/>
                        </a:rPr>
                        <a:t>3zg</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骨科臨床實習</a:t>
                      </a:r>
                      <a:endParaRPr lang="zh-TW" altLang="en-US" sz="700" b="0" i="0" u="none" strike="noStrike" dirty="0">
                        <a:solidFill>
                          <a:srgbClr val="0070C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387535540"/>
                  </a:ext>
                </a:extLst>
              </a:tr>
              <a:tr h="130859">
                <a:tc vMerge="1">
                  <a:txBody>
                    <a:bodyPr/>
                    <a:lstStyle/>
                    <a:p>
                      <a:endParaRPr lang="en-TW"/>
                    </a:p>
                  </a:txBody>
                  <a:tcPr/>
                </a:tc>
                <a:tc>
                  <a:txBody>
                    <a:bodyPr/>
                    <a:lstStyle/>
                    <a:p>
                      <a:pPr algn="l" fontAlgn="ctr"/>
                      <a:r>
                        <a:rPr lang="en-US" sz="700" u="none" strike="noStrike">
                          <a:effectLst/>
                        </a:rPr>
                        <a:t>3zh</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眼科臨床實習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2117920676"/>
                  </a:ext>
                </a:extLst>
              </a:tr>
              <a:tr h="130859">
                <a:tc vMerge="1">
                  <a:txBody>
                    <a:bodyPr/>
                    <a:lstStyle/>
                    <a:p>
                      <a:endParaRPr lang="en-TW"/>
                    </a:p>
                  </a:txBody>
                  <a:tcPr/>
                </a:tc>
                <a:tc>
                  <a:txBody>
                    <a:bodyPr/>
                    <a:lstStyle/>
                    <a:p>
                      <a:pPr algn="l" fontAlgn="ctr"/>
                      <a:r>
                        <a:rPr lang="en-US" sz="700" u="none" strike="noStrike">
                          <a:effectLst/>
                        </a:rPr>
                        <a:t>3zi</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麻醉科臨床實習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633834763"/>
                  </a:ext>
                </a:extLst>
              </a:tr>
              <a:tr h="130859">
                <a:tc vMerge="1">
                  <a:txBody>
                    <a:bodyPr/>
                    <a:lstStyle/>
                    <a:p>
                      <a:endParaRPr lang="en-TW"/>
                    </a:p>
                  </a:txBody>
                  <a:tcPr/>
                </a:tc>
                <a:tc>
                  <a:txBody>
                    <a:bodyPr/>
                    <a:lstStyle/>
                    <a:p>
                      <a:pPr algn="l" fontAlgn="ctr"/>
                      <a:r>
                        <a:rPr lang="en-US" sz="700" u="none" strike="noStrike">
                          <a:effectLst/>
                        </a:rPr>
                        <a:t>3zj</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病理科臨床實習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3037058604"/>
                  </a:ext>
                </a:extLst>
              </a:tr>
              <a:tr h="130859">
                <a:tc vMerge="1">
                  <a:txBody>
                    <a:bodyPr/>
                    <a:lstStyle/>
                    <a:p>
                      <a:endParaRPr lang="en-TW"/>
                    </a:p>
                  </a:txBody>
                  <a:tcPr/>
                </a:tc>
                <a:tc>
                  <a:txBody>
                    <a:bodyPr/>
                    <a:lstStyle/>
                    <a:p>
                      <a:pPr algn="l" fontAlgn="ctr"/>
                      <a:r>
                        <a:rPr lang="en-US" sz="700" u="none" strike="noStrike">
                          <a:effectLst/>
                        </a:rPr>
                        <a:t>3zk</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中醫實習</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1755901445"/>
                  </a:ext>
                </a:extLst>
              </a:tr>
              <a:tr h="130859">
                <a:tc>
                  <a:txBody>
                    <a:bodyPr/>
                    <a:lstStyle/>
                    <a:p>
                      <a:pPr algn="l" fontAlgn="t"/>
                      <a:endParaRPr lang="en-TW" sz="600" b="0" i="0" u="none" strike="noStrike">
                        <a:solidFill>
                          <a:srgbClr val="000000"/>
                        </a:solidFill>
                        <a:effectLst/>
                        <a:latin typeface="細明體" panose="02020509000000000000" pitchFamily="49" charset="-120"/>
                        <a:ea typeface="細明體" panose="02020509000000000000" pitchFamily="49" charset="-120"/>
                      </a:endParaRPr>
                    </a:p>
                  </a:txBody>
                  <a:tcPr marL="5368" marR="5368" marT="5368" marB="0"/>
                </a:tc>
                <a:tc>
                  <a:txBody>
                    <a:bodyPr/>
                    <a:lstStyle/>
                    <a:p>
                      <a:pPr algn="l" fontAlgn="ctr"/>
                      <a:r>
                        <a:rPr lang="en-US" sz="700" u="none" strike="noStrike">
                          <a:effectLst/>
                        </a:rPr>
                        <a:t>3zl</a:t>
                      </a:r>
                      <a:endParaRPr lang="en-US" sz="700" b="0" i="0" u="none" strike="noStrike">
                        <a:solidFill>
                          <a:srgbClr val="000000"/>
                        </a:solidFill>
                        <a:effectLst/>
                        <a:latin typeface="Calibri" panose="020F0502020204030204" pitchFamily="34" charset="0"/>
                      </a:endParaRPr>
                    </a:p>
                  </a:txBody>
                  <a:tcPr marL="5368" marR="5368" marT="5368" marB="0" anchor="ctr"/>
                </a:tc>
                <a:tc>
                  <a:txBody>
                    <a:bodyPr/>
                    <a:lstStyle/>
                    <a:p>
                      <a:pPr algn="l" fontAlgn="ctr"/>
                      <a:r>
                        <a:rPr lang="zh-TW" altLang="en-US" sz="700" u="none" strike="noStrike" dirty="0">
                          <a:effectLst/>
                        </a:rPr>
                        <a:t>其他</a:t>
                      </a:r>
                      <a:endParaRPr lang="zh-TW" altLang="en-US" sz="700" b="0" i="0" u="none" strike="noStrike" dirty="0">
                        <a:solidFill>
                          <a:srgbClr val="000000"/>
                        </a:solidFill>
                        <a:effectLst/>
                        <a:latin typeface="Calibri" panose="020F0502020204030204" pitchFamily="34" charset="0"/>
                      </a:endParaRPr>
                    </a:p>
                  </a:txBody>
                  <a:tcPr marL="5368" marR="5368" marT="5368" marB="0" anchor="ctr"/>
                </a:tc>
                <a:extLst>
                  <a:ext uri="{0D108BD9-81ED-4DB2-BD59-A6C34878D82A}">
                    <a16:rowId xmlns:a16="http://schemas.microsoft.com/office/drawing/2014/main" val="432713381"/>
                  </a:ext>
                </a:extLst>
              </a:tr>
            </a:tbl>
          </a:graphicData>
        </a:graphic>
      </p:graphicFrame>
      <p:sp>
        <p:nvSpPr>
          <p:cNvPr id="5" name="Rectangle 4">
            <a:extLst>
              <a:ext uri="{FF2B5EF4-FFF2-40B4-BE49-F238E27FC236}">
                <a16:creationId xmlns:a16="http://schemas.microsoft.com/office/drawing/2014/main" id="{242B8096-20E5-517D-5C67-FECAD635ECD1}"/>
              </a:ext>
            </a:extLst>
          </p:cNvPr>
          <p:cNvSpPr/>
          <p:nvPr/>
        </p:nvSpPr>
        <p:spPr>
          <a:xfrm>
            <a:off x="1862006" y="1447002"/>
            <a:ext cx="847989" cy="369332"/>
          </a:xfrm>
          <a:prstGeom prst="rect">
            <a:avLst/>
          </a:prstGeom>
        </p:spPr>
        <p:txBody>
          <a:bodyPr wrap="none">
            <a:spAutoFit/>
          </a:bodyPr>
          <a:lstStyle/>
          <a:p>
            <a:r>
              <a:rPr lang="en-US" dirty="0"/>
              <a:t>C</a:t>
            </a:r>
            <a:r>
              <a:rPr lang="en-TW" dirty="0"/>
              <a:t>linical</a:t>
            </a:r>
          </a:p>
        </p:txBody>
      </p:sp>
      <p:sp>
        <p:nvSpPr>
          <p:cNvPr id="6" name="Rectangle 5">
            <a:extLst>
              <a:ext uri="{FF2B5EF4-FFF2-40B4-BE49-F238E27FC236}">
                <a16:creationId xmlns:a16="http://schemas.microsoft.com/office/drawing/2014/main" id="{537790FD-3D1A-5221-5424-7E7C4835C8C3}"/>
              </a:ext>
            </a:extLst>
          </p:cNvPr>
          <p:cNvSpPr/>
          <p:nvPr/>
        </p:nvSpPr>
        <p:spPr>
          <a:xfrm>
            <a:off x="5464448" y="1380930"/>
            <a:ext cx="1044966" cy="369332"/>
          </a:xfrm>
          <a:prstGeom prst="rect">
            <a:avLst/>
          </a:prstGeom>
        </p:spPr>
        <p:txBody>
          <a:bodyPr wrap="none">
            <a:spAutoFit/>
          </a:bodyPr>
          <a:lstStyle/>
          <a:p>
            <a:r>
              <a:rPr lang="en-US" dirty="0"/>
              <a:t>C</a:t>
            </a:r>
            <a:r>
              <a:rPr lang="en-TW" dirty="0"/>
              <a:t>lerkship</a:t>
            </a:r>
          </a:p>
        </p:txBody>
      </p:sp>
      <p:sp>
        <p:nvSpPr>
          <p:cNvPr id="9" name="Rectangle 8">
            <a:extLst>
              <a:ext uri="{FF2B5EF4-FFF2-40B4-BE49-F238E27FC236}">
                <a16:creationId xmlns:a16="http://schemas.microsoft.com/office/drawing/2014/main" id="{46CBEE6A-FFDE-F09B-7651-42F8DC0AF199}"/>
              </a:ext>
            </a:extLst>
          </p:cNvPr>
          <p:cNvSpPr/>
          <p:nvPr/>
        </p:nvSpPr>
        <p:spPr>
          <a:xfrm>
            <a:off x="9164342" y="1323433"/>
            <a:ext cx="1140249" cy="369332"/>
          </a:xfrm>
          <a:prstGeom prst="rect">
            <a:avLst/>
          </a:prstGeom>
        </p:spPr>
        <p:txBody>
          <a:bodyPr wrap="none">
            <a:spAutoFit/>
          </a:bodyPr>
          <a:lstStyle/>
          <a:p>
            <a:r>
              <a:rPr lang="en-TW" dirty="0"/>
              <a:t>Internship</a:t>
            </a:r>
          </a:p>
        </p:txBody>
      </p:sp>
      <p:sp>
        <p:nvSpPr>
          <p:cNvPr id="10" name="Slide Number Placeholder 9">
            <a:extLst>
              <a:ext uri="{FF2B5EF4-FFF2-40B4-BE49-F238E27FC236}">
                <a16:creationId xmlns:a16="http://schemas.microsoft.com/office/drawing/2014/main" id="{5C81ABA9-D672-100D-F1EE-4589BFE360C8}"/>
              </a:ext>
            </a:extLst>
          </p:cNvPr>
          <p:cNvSpPr>
            <a:spLocks noGrp="1"/>
          </p:cNvSpPr>
          <p:nvPr>
            <p:ph type="sldNum" sz="quarter" idx="12"/>
          </p:nvPr>
        </p:nvSpPr>
        <p:spPr/>
        <p:txBody>
          <a:bodyPr/>
          <a:lstStyle/>
          <a:p>
            <a:fld id="{BDA2B49F-F1DC-F442-ADD6-43876BEE68C8}" type="slidenum">
              <a:rPr lang="en-TW" smtClean="0"/>
              <a:t>8</a:t>
            </a:fld>
            <a:endParaRPr lang="en-TW"/>
          </a:p>
        </p:txBody>
      </p:sp>
    </p:spTree>
    <p:extLst>
      <p:ext uri="{BB962C8B-B14F-4D97-AF65-F5344CB8AC3E}">
        <p14:creationId xmlns:p14="http://schemas.microsoft.com/office/powerpoint/2010/main" val="398297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A377-CB5B-6D8C-DD1C-F34F2E20F0C6}"/>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Data</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Preprocessing</a:t>
            </a:r>
            <a:endParaRPr lang="en-TW" dirty="0">
              <a:latin typeface="Times New Roman" panose="02020603050405020304" pitchFamily="18" charset="0"/>
              <a:cs typeface="Times New Roman" panose="02020603050405020304" pitchFamily="18" charset="0"/>
            </a:endParaRPr>
          </a:p>
        </p:txBody>
      </p:sp>
      <p:cxnSp>
        <p:nvCxnSpPr>
          <p:cNvPr id="4" name="直線接點 5">
            <a:extLst>
              <a:ext uri="{FF2B5EF4-FFF2-40B4-BE49-F238E27FC236}">
                <a16:creationId xmlns:a16="http://schemas.microsoft.com/office/drawing/2014/main" id="{E8A11EBE-4F7E-2FE3-CD54-5287EE43E2DD}"/>
              </a:ext>
            </a:extLst>
          </p:cNvPr>
          <p:cNvCxnSpPr/>
          <p:nvPr/>
        </p:nvCxnSpPr>
        <p:spPr>
          <a:xfrm>
            <a:off x="569168" y="1380930"/>
            <a:ext cx="653142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09C0C4E-037F-0FB6-EF02-46A61D75302A}"/>
              </a:ext>
            </a:extLst>
          </p:cNvPr>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Missing data replaces with the average of subject.</a:t>
            </a:r>
          </a:p>
          <a:p>
            <a:r>
              <a:rPr lang="en-US" altLang="zh-TW" dirty="0">
                <a:latin typeface="Times New Roman" panose="02020603050405020304" pitchFamily="18" charset="0"/>
                <a:cs typeface="Times New Roman" panose="02020603050405020304" pitchFamily="18" charset="0"/>
              </a:rPr>
              <a:t> Some data is removed.</a:t>
            </a:r>
          </a:p>
          <a:p>
            <a:pPr lvl="1"/>
            <a:r>
              <a:rPr lang="en-US" altLang="zh-TW" dirty="0">
                <a:latin typeface="Times New Roman" panose="02020603050405020304" pitchFamily="18" charset="0"/>
                <a:cs typeface="Times New Roman" panose="02020603050405020304" pitchFamily="18" charset="0"/>
              </a:rPr>
              <a:t>Little part of students have few scores in their data.</a:t>
            </a:r>
          </a:p>
          <a:p>
            <a:pPr lvl="1"/>
            <a:r>
              <a:rPr lang="en-US" altLang="zh-TW" dirty="0">
                <a:latin typeface="Times New Roman" panose="02020603050405020304" pitchFamily="18" charset="0"/>
                <a:cs typeface="Times New Roman" panose="02020603050405020304" pitchFamily="18" charset="0"/>
              </a:rPr>
              <a:t>Remove 4b section due to data is insufficient.</a:t>
            </a:r>
          </a:p>
          <a:p>
            <a:r>
              <a:rPr lang="en-US" dirty="0">
                <a:latin typeface="Times New Roman" panose="02020603050405020304" pitchFamily="18" charset="0"/>
                <a:cs typeface="Times New Roman" panose="02020603050405020304" pitchFamily="18" charset="0"/>
              </a:rPr>
              <a:t>Data Transformation: To split students into 2 groups, use Binarization, which top 50 % students as 0, others as 1, to label students’ score in every subject.</a:t>
            </a:r>
          </a:p>
          <a:p>
            <a:r>
              <a:rPr lang="en-TW" dirty="0">
                <a:latin typeface="Times New Roman" panose="02020603050405020304" pitchFamily="18" charset="0"/>
                <a:cs typeface="Times New Roman" panose="02020603050405020304" pitchFamily="18" charset="0"/>
              </a:rPr>
              <a:t>Data</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Normalization</a:t>
            </a:r>
          </a:p>
          <a:p>
            <a:pPr lvl="1"/>
            <a:r>
              <a:rPr lang="en-US" dirty="0">
                <a:latin typeface="Times New Roman" panose="02020603050405020304" pitchFamily="18" charset="0"/>
                <a:cs typeface="Times New Roman" panose="02020603050405020304" pitchFamily="18" charset="0"/>
              </a:rPr>
              <a:t>Min-Max Normalization</a:t>
            </a:r>
          </a:p>
          <a:p>
            <a:endParaRPr lang="en-TW" dirty="0"/>
          </a:p>
        </p:txBody>
      </p:sp>
      <p:sp>
        <p:nvSpPr>
          <p:cNvPr id="3" name="Slide Number Placeholder 2">
            <a:extLst>
              <a:ext uri="{FF2B5EF4-FFF2-40B4-BE49-F238E27FC236}">
                <a16:creationId xmlns:a16="http://schemas.microsoft.com/office/drawing/2014/main" id="{79090CEB-910E-F189-FC86-D5DD6983CBB5}"/>
              </a:ext>
            </a:extLst>
          </p:cNvPr>
          <p:cNvSpPr>
            <a:spLocks noGrp="1"/>
          </p:cNvSpPr>
          <p:nvPr>
            <p:ph type="sldNum" sz="quarter" idx="12"/>
          </p:nvPr>
        </p:nvSpPr>
        <p:spPr/>
        <p:txBody>
          <a:bodyPr/>
          <a:lstStyle/>
          <a:p>
            <a:fld id="{BDA2B49F-F1DC-F442-ADD6-43876BEE68C8}" type="slidenum">
              <a:rPr lang="en-TW" smtClean="0"/>
              <a:t>9</a:t>
            </a:fld>
            <a:endParaRPr lang="en-TW"/>
          </a:p>
        </p:txBody>
      </p:sp>
    </p:spTree>
    <p:extLst>
      <p:ext uri="{BB962C8B-B14F-4D97-AF65-F5344CB8AC3E}">
        <p14:creationId xmlns:p14="http://schemas.microsoft.com/office/powerpoint/2010/main" val="406132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4175</TotalTime>
  <Words>3200</Words>
  <Application>Microsoft Office PowerPoint</Application>
  <PresentationFormat>寬螢幕</PresentationFormat>
  <Paragraphs>980</Paragraphs>
  <Slides>22</Slides>
  <Notes>22</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22</vt:i4>
      </vt:variant>
    </vt:vector>
  </HeadingPairs>
  <TitlesOfParts>
    <vt:vector size="35" baseType="lpstr">
      <vt:lpstr>Helvetica Neue</vt:lpstr>
      <vt:lpstr>Lato</vt:lpstr>
      <vt:lpstr>Lato Light</vt:lpstr>
      <vt:lpstr>SimSun</vt:lpstr>
      <vt:lpstr>細明體</vt:lpstr>
      <vt:lpstr>新細明體</vt:lpstr>
      <vt:lpstr>標楷體</vt:lpstr>
      <vt:lpstr>Arial</vt:lpstr>
      <vt:lpstr>Calibri</vt:lpstr>
      <vt:lpstr>Calibri Light</vt:lpstr>
      <vt:lpstr>Times New Roman</vt:lpstr>
      <vt:lpstr>Wingdings</vt:lpstr>
      <vt:lpstr>Office Theme</vt:lpstr>
      <vt:lpstr>Prediction in Medical Education</vt:lpstr>
      <vt:lpstr>PowerPoint 簡報</vt:lpstr>
      <vt:lpstr>Problem definition</vt:lpstr>
      <vt:lpstr>Dataset</vt:lpstr>
      <vt:lpstr>Dataset</vt:lpstr>
      <vt:lpstr>Dataset</vt:lpstr>
      <vt:lpstr>Dataset - Pre-medical</vt:lpstr>
      <vt:lpstr>Dataset – Clinical, Clerkship, Internship </vt:lpstr>
      <vt:lpstr>Data Preprocessing</vt:lpstr>
      <vt:lpstr>Feature Selection</vt:lpstr>
      <vt:lpstr>AUC and Prediction Model Evaluation</vt:lpstr>
      <vt:lpstr>Use Pre-medical Prediction performance in Clinical 13 of 21 subjects fits AUC&gt;0.7 with GNB model</vt:lpstr>
      <vt:lpstr>Use Pre-medical Prediction performance in Clerkship 7 of 21 subjects fits AUC&gt;0.7 with LR model</vt:lpstr>
      <vt:lpstr>Use Pre-medical Prediction performance in Internship 2 of 21 subjects fits AUC&gt;0.7 with LR model</vt:lpstr>
      <vt:lpstr>Use Clinical Prediction performance in Clerkship 10 of 10 subjects fits AUC&gt;0.7 with SVC model</vt:lpstr>
      <vt:lpstr>Use Clinical Prediction performance in Internship 5 of 10 subjects fits AUC&gt;0.7 with GNB model</vt:lpstr>
      <vt:lpstr>Use Pre-medical and Clinical to Predict Clerkship 17 of 27 subjects fits AUC&gt;0.7 with RF model</vt:lpstr>
      <vt:lpstr>Use Pre-medical and Clinical to Predict Internship 7 of 27 subjects fits AUC&gt;0.7 with LR model</vt:lpstr>
      <vt:lpstr>Result</vt:lpstr>
      <vt:lpstr>Result</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Education Prediction</dc:title>
  <dc:creator>林季陽 (110526005)</dc:creator>
  <cp:lastModifiedBy>Chuen Kwun Yin</cp:lastModifiedBy>
  <cp:revision>109</cp:revision>
  <dcterms:created xsi:type="dcterms:W3CDTF">2022-04-09T02:27:55Z</dcterms:created>
  <dcterms:modified xsi:type="dcterms:W3CDTF">2022-06-13T03:57:27Z</dcterms:modified>
</cp:coreProperties>
</file>