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3" r:id="rId4"/>
    <p:sldId id="265" r:id="rId5"/>
    <p:sldId id="264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1"/>
    <a:srgbClr val="FF8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61"/>
    <p:restoredTop sz="80365"/>
  </p:normalViewPr>
  <p:slideViewPr>
    <p:cSldViewPr snapToGrid="0" snapToObjects="1">
      <p:cViewPr varScale="1">
        <p:scale>
          <a:sx n="37" d="100"/>
          <a:sy n="37" d="100"/>
        </p:scale>
        <p:origin x="2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512A9-DD7D-B141-B272-9DB7118D80F7}" type="datetimeFigureOut">
              <a:rPr lang="en-TW" smtClean="0"/>
              <a:t>06/13/2022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FE9CD-6843-6245-995A-544BE78A001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6985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preprocessing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缺值補平均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樣本太少的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刪除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/>
          </a:p>
          <a:p>
            <a:r>
              <a:rPr lang="en-US" altLang="zh-TW" dirty="0"/>
              <a:t>Feature Extraction</a:t>
            </a:r>
            <a:r>
              <a:rPr lang="zh-TW" altLang="en-US" dirty="0"/>
              <a:t>：性別，暑修，怎麼入學</a:t>
            </a:r>
            <a:endParaRPr lang="en-US" dirty="0"/>
          </a:p>
          <a:p>
            <a:r>
              <a:rPr lang="en-US" dirty="0"/>
              <a:t>Transformation: Binarization做二值化處理，將前50%的取為0，後50%取為1</a:t>
            </a:r>
          </a:p>
          <a:p>
            <a:r>
              <a:rPr lang="en-US" dirty="0"/>
              <a:t>We will use binarization method to split students into 2 groups by percentage of score in every subject.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83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六年制醫學系學生需要按照通識領域科目</a:t>
            </a:r>
            <a:r>
              <a:rPr lang="en-US" altLang="zh-TW" dirty="0"/>
              <a:t>-&gt;</a:t>
            </a:r>
            <a:r>
              <a:rPr lang="zh-TW" altLang="en-US" dirty="0"/>
              <a:t>基礎醫學</a:t>
            </a:r>
            <a:r>
              <a:rPr lang="en-US" altLang="zh-TW" dirty="0"/>
              <a:t>-&gt;</a:t>
            </a:r>
            <a:r>
              <a:rPr lang="zh-TW" altLang="en-US" dirty="0"/>
              <a:t>臨床醫學</a:t>
            </a:r>
            <a:r>
              <a:rPr lang="en-US" altLang="zh-TW" dirty="0"/>
              <a:t>-&gt;</a:t>
            </a:r>
            <a:r>
              <a:rPr lang="zh-TW" altLang="en-US" dirty="0"/>
              <a:t>實習醫學這條修課道路前進</a:t>
            </a:r>
            <a:endParaRPr lang="en-US" altLang="zh-TW" dirty="0"/>
          </a:p>
          <a:p>
            <a:r>
              <a:rPr lang="zh-TW" altLang="en-US" dirty="0"/>
              <a:t>在這過程當中學生表現會起起伏伏</a:t>
            </a:r>
            <a:endParaRPr lang="en-US" altLang="zh-TW" dirty="0"/>
          </a:p>
          <a:p>
            <a:r>
              <a:rPr lang="zh-TW" altLang="en-US" dirty="0"/>
              <a:t>我們會針對學生各項成績進行後面項目表現的預測</a:t>
            </a:r>
            <a:endParaRPr lang="en-US" altLang="zh-TW" dirty="0"/>
          </a:p>
          <a:p>
            <a:r>
              <a:rPr lang="zh-TW" altLang="en-US" dirty="0"/>
              <a:t>試圖找出學生在實習醫學的最終表現，可以在通識、基礎醫學」臨床醫學哪一個階段最早被預測到</a:t>
            </a:r>
            <a:endParaRPr lang="en-US" altLang="zh-TW" dirty="0"/>
          </a:p>
          <a:p>
            <a:r>
              <a:rPr lang="zh-TW" altLang="en-US" dirty="0"/>
              <a:t>以及在該領域什麼科目可以及早預測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03668-BBA8-4C65-9294-0F4758048FC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805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803668-BBA8-4C65-9294-0F4758048FC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20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缺值補平均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樣本太少的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刪除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行銷資料科學家必須接著使用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曲線、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AUC、Accuracy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曲線等不同的評估工具，來判斷各個分類器的分類成效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曲線呈現分類器在效益（真陽性率）與成本（偽陽性率）之間的相對關係。其中點（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0,1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）代表完美分類，代表效益最大，成本最低。所以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曲線越靠近左上方越好。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FPR（False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Positive Rate，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譯為偽陽性率），代表分類器的預測為正（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Positive），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但實際是錯的，即預測錯誤（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False）；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TPR（True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Positive Rate，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譯為真陽性率），代表分類器的預測為正（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Positive），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而實際也是正的，即預測正確（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True）。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AUC（Area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Under Curve）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代表在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曲線下的面積，能表示分類器預測能力的一項常用的統計值。前面提到，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曲線越靠近右上方越好，因此，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曲線下的面積越大越好，代表模型的效益越高。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 = 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時，代表分類器非常完美，但這畢竟是理想狀況。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 &gt; 0.5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時，代表分類器分類效果優於隨機猜測，模型有預測價值。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 = 0.5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時，代表分類器分類效果與隨機猜測相同，模型無預測價值。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 &lt; 0.5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時，代表分類器分類效果比隨機猜測差，但如果進行反預測，就會優於隨機猜測。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FE9CD-6843-6245-995A-544BE78A0013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7302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B1F0-B1EC-E649-8CB7-7A6477894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B1E9E-8A3D-0D44-8B15-AF9D26AC4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B56D9-42D0-E342-902B-E76AEE2A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285-E927-BD4A-A7AF-1654CA317D35}" type="datetimeFigureOut">
              <a:rPr lang="en-TW" smtClean="0"/>
              <a:t>06/13/2022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9614E-4C26-B541-8354-0EC80311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717FA-BBD5-B64F-84B4-FAE9ADE1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B49F-F1DC-F442-ADD6-43876BEE68C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3219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2F49-EF9A-8A45-A118-CF151A55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549A9-156C-9D41-A238-6F4CCB8C7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583EE-F695-C54A-95FF-0258CE50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285-E927-BD4A-A7AF-1654CA317D35}" type="datetimeFigureOut">
              <a:rPr lang="en-TW" smtClean="0"/>
              <a:t>06/13/2022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41300-5CF0-F04B-936A-59DB557E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47BC7-C615-7743-9000-CE867E48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B49F-F1DC-F442-ADD6-43876BEE68C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1864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C4ABD-5094-0346-85FE-AAB73DD1B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F6970-C9E1-C442-9E9E-77FD555D4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C39BC-6C5A-2548-96A3-D31C4049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285-E927-BD4A-A7AF-1654CA317D35}" type="datetimeFigureOut">
              <a:rPr lang="en-TW" smtClean="0"/>
              <a:t>06/13/2022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271BC-6EDB-EB4F-8166-7A87B2C4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0AF47-29AC-8542-B50B-5E0E73C4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B49F-F1DC-F442-ADD6-43876BEE68C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1505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4B5C-CBAF-A548-864F-63A093E1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2763D-8F58-3A44-9898-B921BEF7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7343C-713E-EB49-8B35-67F52BF6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285-E927-BD4A-A7AF-1654CA317D35}" type="datetimeFigureOut">
              <a:rPr lang="en-TW" smtClean="0"/>
              <a:t>06/13/2022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FF53D-510E-9A45-9464-23006312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908A-ED4F-F848-A6FA-63CAEAF2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B49F-F1DC-F442-ADD6-43876BEE68C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0077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8C36-06C7-8946-8EE1-097E7B93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36A23-E610-AA4F-A964-43D672145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492F3-2FB9-FB48-B3CF-6E27112E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285-E927-BD4A-A7AF-1654CA317D35}" type="datetimeFigureOut">
              <a:rPr lang="en-TW" smtClean="0"/>
              <a:t>06/13/2022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FC3A3-8863-1C41-BAB6-D169F365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7E23B-75AC-0542-B764-E8CC437F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B49F-F1DC-F442-ADD6-43876BEE68C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3700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5D63-4D41-7445-962E-9341B919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7993-A350-5241-BA53-3EF2437B1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3CA87-08CD-A843-9881-C15D2AB85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97E00-4D30-C849-91B0-16FC96BA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285-E927-BD4A-A7AF-1654CA317D35}" type="datetimeFigureOut">
              <a:rPr lang="en-TW" smtClean="0"/>
              <a:t>06/13/2022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223FE-353A-6E4E-98E3-5E191F3B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FB824-C427-604E-AB7A-F857C236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B49F-F1DC-F442-ADD6-43876BEE68C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0492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029C-4BFF-5242-BA23-F415EAC2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6FE73-49DD-2A4E-9B0C-8A27C8704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C14AA-A846-BD4C-94CA-9E2D3689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F83B9-391A-BC47-8E60-0A319A863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E8CEE-95A5-654E-AE6D-E67D18AE7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8B998-1D77-F641-ACF6-AFEF6B7A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285-E927-BD4A-A7AF-1654CA317D35}" type="datetimeFigureOut">
              <a:rPr lang="en-TW" smtClean="0"/>
              <a:t>06/13/2022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855B0-B54F-D040-A1E6-3C657A74D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9E399-3ED6-424B-8305-11EEF821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B49F-F1DC-F442-ADD6-43876BEE68C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3618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6BCB-D55F-3546-9C03-C627A2F4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D98CC-526B-1941-889A-28A4C083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285-E927-BD4A-A7AF-1654CA317D35}" type="datetimeFigureOut">
              <a:rPr lang="en-TW" smtClean="0"/>
              <a:t>06/13/2022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1F6C8-4FEC-244B-9A16-74AE2030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2A128-AB5F-0D40-A3BF-57D57618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B49F-F1DC-F442-ADD6-43876BEE68C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4914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A69B0-53E3-6B40-87E5-C117D674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285-E927-BD4A-A7AF-1654CA317D35}" type="datetimeFigureOut">
              <a:rPr lang="en-TW" smtClean="0"/>
              <a:t>06/13/2022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2B57C-52FA-9B4F-9E6C-84D9E042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4BA34-A6E5-B941-9F18-EA701FB2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B49F-F1DC-F442-ADD6-43876BEE68C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8592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5596-F9EA-C64F-93B4-D20CFE09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546DE-3C96-6143-8134-D5D1A65A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6B42B-7752-3145-AAA7-C24095B99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BBD87-AEE8-6F4B-8895-1EC0AC53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285-E927-BD4A-A7AF-1654CA317D35}" type="datetimeFigureOut">
              <a:rPr lang="en-TW" smtClean="0"/>
              <a:t>06/13/2022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0E68F-FF3E-BE43-A66D-E012D62C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7A249-1176-4343-9371-7BD02917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B49F-F1DC-F442-ADD6-43876BEE68C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4892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9BEB-47B2-9249-A45B-F6027145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7585D-774D-5347-BD7C-9B79121CE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07C6C-90F5-FA4E-89B2-C02347555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2EBD6-AC56-6541-9C2D-62682C50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B285-E927-BD4A-A7AF-1654CA317D35}" type="datetimeFigureOut">
              <a:rPr lang="en-TW" smtClean="0"/>
              <a:t>06/13/2022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2F7E8-BBB0-D046-9D8A-04CBCADC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57030-F296-194D-8A18-14273CE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B49F-F1DC-F442-ADD6-43876BEE68C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6499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B3902-7BC4-E040-B2A1-F6074CC5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54037-F2AC-1849-8F27-56E9ACC4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09F68-C27C-7D4E-9A59-817E7F424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FB285-E927-BD4A-A7AF-1654CA317D35}" type="datetimeFigureOut">
              <a:rPr lang="en-TW" smtClean="0"/>
              <a:t>06/13/2022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B4EA9-7D67-9945-BCBF-444D2A2FF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05DDD-9AF1-8D4D-AE19-2A1FAFFF7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2B49F-F1DC-F442-ADD6-43876BEE68C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3694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8C61-E31A-F949-9A96-517B16EFF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905" y="1214438"/>
            <a:ext cx="9978189" cy="2387600"/>
          </a:xfrm>
        </p:spPr>
        <p:txBody>
          <a:bodyPr/>
          <a:lstStyle/>
          <a:p>
            <a:r>
              <a:rPr lang="en-TW" dirty="0"/>
              <a:t>Prediction in Medical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BE81C-DEC9-E047-AC87-1224A14C5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Group 17 | 110522130 李信鋌</a:t>
            </a:r>
          </a:p>
          <a:p>
            <a:r>
              <a:rPr lang="zh-TW" altLang="en-US" dirty="0"/>
              <a:t>                </a:t>
            </a:r>
            <a:r>
              <a:rPr lang="en-US" altLang="zh-TW" dirty="0"/>
              <a:t>  | </a:t>
            </a:r>
            <a:r>
              <a:rPr lang="en-TW" dirty="0"/>
              <a:t>110526005 林季陽</a:t>
            </a:r>
          </a:p>
          <a:p>
            <a:r>
              <a:rPr lang="en-TW" dirty="0"/>
              <a:t>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18791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184647" y="188640"/>
            <a:ext cx="384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Data Science Flow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65777" y="1053929"/>
            <a:ext cx="646331" cy="45719"/>
          </a:xfrm>
          <a:prstGeom prst="rect">
            <a:avLst/>
          </a:prstGeom>
          <a:solidFill>
            <a:srgbClr val="008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  <a:stCxn id="22" idx="2"/>
          </p:cNvCxnSpPr>
          <p:nvPr/>
        </p:nvCxnSpPr>
        <p:spPr>
          <a:xfrm flipH="1">
            <a:off x="6088941" y="1099647"/>
            <a:ext cx="2" cy="420624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51030" y="1447462"/>
            <a:ext cx="65890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ardrop 8"/>
          <p:cNvSpPr/>
          <p:nvPr/>
        </p:nvSpPr>
        <p:spPr>
          <a:xfrm rot="2700000">
            <a:off x="4698167" y="1215103"/>
            <a:ext cx="457200" cy="457200"/>
          </a:xfrm>
          <a:prstGeom prst="teardrop">
            <a:avLst/>
          </a:prstGeom>
          <a:noFill/>
          <a:ln w="57150">
            <a:solidFill>
              <a:srgbClr val="008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022558" y="1372084"/>
            <a:ext cx="150756" cy="150756"/>
          </a:xfrm>
          <a:prstGeom prst="ellipse">
            <a:avLst/>
          </a:prstGeom>
          <a:solidFill>
            <a:srgbClr val="0087B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232553" y="2070426"/>
            <a:ext cx="65890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ardrop 12"/>
          <p:cNvSpPr/>
          <p:nvPr/>
        </p:nvSpPr>
        <p:spPr>
          <a:xfrm rot="13500000">
            <a:off x="7043144" y="1841826"/>
            <a:ext cx="457200" cy="457200"/>
          </a:xfrm>
          <a:prstGeom prst="teardrop">
            <a:avLst/>
          </a:prstGeom>
          <a:noFill/>
          <a:ln w="57150">
            <a:solidFill>
              <a:srgbClr val="FF86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15274" y="1995048"/>
            <a:ext cx="150756" cy="150756"/>
          </a:xfrm>
          <a:prstGeom prst="ellipse">
            <a:avLst/>
          </a:prstGeom>
          <a:solidFill>
            <a:srgbClr val="FF860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49066" y="2739542"/>
            <a:ext cx="65890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ardrop 17"/>
          <p:cNvSpPr/>
          <p:nvPr/>
        </p:nvSpPr>
        <p:spPr>
          <a:xfrm rot="2700000">
            <a:off x="4698166" y="2514658"/>
            <a:ext cx="457200" cy="457200"/>
          </a:xfrm>
          <a:prstGeom prst="teardrop">
            <a:avLst/>
          </a:prstGeom>
          <a:noFill/>
          <a:ln w="57150">
            <a:solidFill>
              <a:srgbClr val="A1BB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20594" y="2664164"/>
            <a:ext cx="150756" cy="150756"/>
          </a:xfrm>
          <a:prstGeom prst="ellipse">
            <a:avLst/>
          </a:prstGeom>
          <a:solidFill>
            <a:srgbClr val="A1BB2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6232553" y="3382800"/>
            <a:ext cx="65890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ardrop 20"/>
          <p:cNvSpPr/>
          <p:nvPr/>
        </p:nvSpPr>
        <p:spPr>
          <a:xfrm rot="13500000">
            <a:off x="7043144" y="3149086"/>
            <a:ext cx="457200" cy="457200"/>
          </a:xfrm>
          <a:prstGeom prst="teardrop">
            <a:avLst/>
          </a:prstGeom>
          <a:noFill/>
          <a:ln w="57150">
            <a:solidFill>
              <a:srgbClr val="0126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24799" y="3307422"/>
            <a:ext cx="150756" cy="150756"/>
          </a:xfrm>
          <a:prstGeom prst="ellipse">
            <a:avLst/>
          </a:prstGeom>
          <a:solidFill>
            <a:srgbClr val="01264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211206" y="1053481"/>
            <a:ext cx="496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4849" y="1642624"/>
            <a:ext cx="496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11205" y="2358537"/>
            <a:ext cx="496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28684" y="2992965"/>
            <a:ext cx="496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75980" y="1200153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Data Collection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53620" y="1736170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Data Preprocessing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69703" y="2478043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Feature Extraction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49785" y="3088846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Transformation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5342035" y="4021992"/>
            <a:ext cx="65890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ardrop 52"/>
          <p:cNvSpPr/>
          <p:nvPr/>
        </p:nvSpPr>
        <p:spPr>
          <a:xfrm rot="2700000">
            <a:off x="4694891" y="3793391"/>
            <a:ext cx="457200" cy="457200"/>
          </a:xfrm>
          <a:prstGeom prst="teardrop">
            <a:avLst/>
          </a:prstGeom>
          <a:noFill/>
          <a:ln w="57150">
            <a:solidFill>
              <a:srgbClr val="3DBF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023502" y="3946614"/>
            <a:ext cx="150756" cy="150756"/>
          </a:xfrm>
          <a:prstGeom prst="ellipse">
            <a:avLst/>
          </a:prstGeom>
          <a:solidFill>
            <a:srgbClr val="3DBF9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6228348" y="4682441"/>
            <a:ext cx="658905" cy="0"/>
          </a:xfrm>
          <a:prstGeom prst="line">
            <a:avLst/>
          </a:prstGeom>
          <a:ln w="38100" cap="rnd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ardrop 55"/>
          <p:cNvSpPr/>
          <p:nvPr/>
        </p:nvSpPr>
        <p:spPr>
          <a:xfrm rot="13500000">
            <a:off x="7038940" y="4461023"/>
            <a:ext cx="457200" cy="457200"/>
          </a:xfrm>
          <a:prstGeom prst="teardrop">
            <a:avLst/>
          </a:prstGeom>
          <a:noFill/>
          <a:ln w="57150">
            <a:solidFill>
              <a:srgbClr val="D43E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6020594" y="4607063"/>
            <a:ext cx="150756" cy="150756"/>
          </a:xfrm>
          <a:prstGeom prst="ellipse">
            <a:avLst/>
          </a:prstGeom>
          <a:solidFill>
            <a:srgbClr val="D43E0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ardrop 57"/>
          <p:cNvSpPr/>
          <p:nvPr/>
        </p:nvSpPr>
        <p:spPr>
          <a:xfrm rot="18900000">
            <a:off x="5857847" y="5419752"/>
            <a:ext cx="457200" cy="457200"/>
          </a:xfrm>
          <a:prstGeom prst="teardrop">
            <a:avLst/>
          </a:prstGeom>
          <a:noFill/>
          <a:ln w="57150">
            <a:solidFill>
              <a:srgbClr val="0087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206387" y="3645024"/>
            <a:ext cx="496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528296" y="4285283"/>
            <a:ext cx="496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85000"/>
                  </a:schemeClr>
                </a:solidFill>
                <a:latin typeface="Lato Light" panose="020F0402020204030203" pitchFamily="34" charset="0"/>
                <a:cs typeface="Lato Light" panose="020F0402020204030203" pitchFamily="34" charset="0"/>
              </a:rPr>
              <a:t>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680196" y="4373234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Experiment Design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171922" y="5931470"/>
            <a:ext cx="384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Result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569703" y="3758280"/>
            <a:ext cx="459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Modelling</a:t>
            </a:r>
          </a:p>
        </p:txBody>
      </p:sp>
      <p:sp>
        <p:nvSpPr>
          <p:cNvPr id="40" name="Oval 39"/>
          <p:cNvSpPr/>
          <p:nvPr/>
        </p:nvSpPr>
        <p:spPr>
          <a:xfrm>
            <a:off x="4790826" y="2597478"/>
            <a:ext cx="274320" cy="274320"/>
          </a:xfrm>
          <a:prstGeom prst="ellipse">
            <a:avLst/>
          </a:prstGeom>
          <a:solidFill>
            <a:srgbClr val="B7CB5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B8C9002-7DD4-4C4A-AFA8-831AA1B0AAAC}"/>
              </a:ext>
            </a:extLst>
          </p:cNvPr>
          <p:cNvSpPr/>
          <p:nvPr/>
        </p:nvSpPr>
        <p:spPr>
          <a:xfrm>
            <a:off x="7130380" y="1933266"/>
            <a:ext cx="274320" cy="274320"/>
          </a:xfrm>
          <a:prstGeom prst="ellipse">
            <a:avLst/>
          </a:prstGeom>
          <a:solidFill>
            <a:srgbClr val="FF86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2AEF060-131B-9E41-9189-9C9D4409766C}"/>
              </a:ext>
            </a:extLst>
          </p:cNvPr>
          <p:cNvSpPr/>
          <p:nvPr/>
        </p:nvSpPr>
        <p:spPr>
          <a:xfrm>
            <a:off x="7130380" y="3245239"/>
            <a:ext cx="274320" cy="274320"/>
          </a:xfrm>
          <a:prstGeom prst="ellipse">
            <a:avLst/>
          </a:prstGeom>
          <a:solidFill>
            <a:srgbClr val="00254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8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4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 animBg="1"/>
      <p:bldP spid="9" grpId="0" animBg="1"/>
      <p:bldP spid="10" grpId="0" animBg="1"/>
      <p:bldP spid="13" grpId="0" animBg="1"/>
      <p:bldP spid="14" grpId="0" animBg="1"/>
      <p:bldP spid="18" grpId="0" animBg="1"/>
      <p:bldP spid="19" grpId="0" animBg="1"/>
      <p:bldP spid="21" grpId="0" animBg="1"/>
      <p:bldP spid="23" grpId="0" animBg="1"/>
      <p:bldP spid="25" grpId="0"/>
      <p:bldP spid="26" grpId="0"/>
      <p:bldP spid="27" grpId="0"/>
      <p:bldP spid="28" grpId="0"/>
      <p:bldP spid="29" grpId="0"/>
      <p:bldP spid="31" grpId="0"/>
      <p:bldP spid="33" grpId="0"/>
      <p:bldP spid="35" grpId="0"/>
      <p:bldP spid="53" grpId="0" animBg="1"/>
      <p:bldP spid="54" grpId="0" animBg="1"/>
      <p:bldP spid="56" grpId="0" animBg="1"/>
      <p:bldP spid="57" grpId="0" animBg="1"/>
      <p:bldP spid="58" grpId="0" animBg="1"/>
      <p:bldP spid="59" grpId="0"/>
      <p:bldP spid="60" grpId="0"/>
      <p:bldP spid="62" grpId="0"/>
      <p:bldP spid="64" grpId="0"/>
      <p:bldP spid="66" grpId="0"/>
      <p:bldP spid="40" grpId="0" animBg="1"/>
      <p:bldP spid="41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131FD1-4CEE-430F-B3FB-7C9774BA2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definition</a:t>
            </a:r>
            <a:endParaRPr lang="zh-TW" altLang="en-US" dirty="0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D74F38B-A825-44D3-B1DE-8390550C6BDB}"/>
              </a:ext>
            </a:extLst>
          </p:cNvPr>
          <p:cNvCxnSpPr/>
          <p:nvPr/>
        </p:nvCxnSpPr>
        <p:spPr>
          <a:xfrm>
            <a:off x="569168" y="1380930"/>
            <a:ext cx="65314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7">
            <a:extLst>
              <a:ext uri="{FF2B5EF4-FFF2-40B4-BE49-F238E27FC236}">
                <a16:creationId xmlns:a16="http://schemas.microsoft.com/office/drawing/2014/main" id="{30B50244-F6E6-974C-B685-A3F18AAE79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208" y="4340335"/>
            <a:ext cx="2643143" cy="1321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989930-0EFB-0A42-9567-3FEE3F52A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809" y="4403890"/>
            <a:ext cx="1426383" cy="14263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264253-5857-2B49-985B-1D4BE8FA3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1767" y="3244713"/>
            <a:ext cx="1458073" cy="14580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C9C924-C5F6-B745-BA2F-941CB5951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168" y="2396736"/>
            <a:ext cx="1606434" cy="16064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D372B5-4427-F946-A1F7-705B055FDE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9924" y="4817417"/>
            <a:ext cx="1458073" cy="14580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E78687-7B78-6A4A-B216-D4115E9007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9112" y="3989634"/>
            <a:ext cx="1757478" cy="175747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4D45875-F200-D843-BA23-E7C18581A4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807048">
            <a:off x="9116378" y="4294711"/>
            <a:ext cx="597792" cy="59779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5DEA18D-EAEE-5344-9BA0-E37DE98CD0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2460806" y="3378021"/>
            <a:ext cx="677587" cy="67758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4445191-08FF-0447-9A2B-096697DFF1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2502" y="4702786"/>
            <a:ext cx="597792" cy="5977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0F4D647-C9FC-1A47-8A14-72E202D613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8032" y="4726560"/>
            <a:ext cx="597792" cy="59779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9BDBBDB-EEEB-9B4A-A2B1-D6ECBEA166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756778">
            <a:off x="9117559" y="4726560"/>
            <a:ext cx="597792" cy="597792"/>
          </a:xfrm>
          <a:prstGeom prst="rect">
            <a:avLst/>
          </a:prstGeom>
        </p:spPr>
      </p:pic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C89BEFC8-8A67-5441-8504-7CBE5736D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41453"/>
              </p:ext>
            </p:extLst>
          </p:nvPr>
        </p:nvGraphicFramePr>
        <p:xfrm>
          <a:off x="4011400" y="1576913"/>
          <a:ext cx="65688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212">
                  <a:extLst>
                    <a:ext uri="{9D8B030D-6E8A-4147-A177-3AD203B41FA5}">
                      <a16:colId xmlns:a16="http://schemas.microsoft.com/office/drawing/2014/main" val="1356794554"/>
                    </a:ext>
                  </a:extLst>
                </a:gridCol>
                <a:gridCol w="1642212">
                  <a:extLst>
                    <a:ext uri="{9D8B030D-6E8A-4147-A177-3AD203B41FA5}">
                      <a16:colId xmlns:a16="http://schemas.microsoft.com/office/drawing/2014/main" val="1374002009"/>
                    </a:ext>
                  </a:extLst>
                </a:gridCol>
                <a:gridCol w="1642212">
                  <a:extLst>
                    <a:ext uri="{9D8B030D-6E8A-4147-A177-3AD203B41FA5}">
                      <a16:colId xmlns:a16="http://schemas.microsoft.com/office/drawing/2014/main" val="2653643893"/>
                    </a:ext>
                  </a:extLst>
                </a:gridCol>
                <a:gridCol w="1642212">
                  <a:extLst>
                    <a:ext uri="{9D8B030D-6E8A-4147-A177-3AD203B41FA5}">
                      <a16:colId xmlns:a16="http://schemas.microsoft.com/office/drawing/2014/main" val="3581755946"/>
                    </a:ext>
                  </a:extLst>
                </a:gridCol>
              </a:tblGrid>
              <a:tr h="180243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r>
                        <a:rPr lang="en-US" altLang="zh-CN" dirty="0" smtClean="0"/>
                        <a:t>re-Medical</a:t>
                      </a:r>
                      <a:endParaRPr lang="en-TW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Clinical</a:t>
                      </a:r>
                      <a:endParaRPr lang="en-TW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Clerkship</a:t>
                      </a:r>
                      <a:endParaRPr lang="en-TW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346454"/>
                  </a:ext>
                </a:extLst>
              </a:tr>
              <a:tr h="345133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A student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Bottom 50%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Top 50%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Top 50%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407372"/>
                  </a:ext>
                </a:extLst>
              </a:tr>
              <a:tr h="345133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B student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Bottom 50%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Bottom 50%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Bottom 50%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30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5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2C90D-1178-40B4-B4A6-8146C9B4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you can learn ?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CC61523-1559-4A6B-AD6D-15F8F4ABBE55}"/>
              </a:ext>
            </a:extLst>
          </p:cNvPr>
          <p:cNvCxnSpPr/>
          <p:nvPr/>
        </p:nvCxnSpPr>
        <p:spPr>
          <a:xfrm>
            <a:off x="569168" y="1380930"/>
            <a:ext cx="65314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A26475-7A98-C94A-B49D-12327BA58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W" dirty="0"/>
              <a:t>If you have time-series dataset, you would like to find out the early stop point.</a:t>
            </a:r>
          </a:p>
          <a:p>
            <a:r>
              <a:rPr lang="en-TW" dirty="0"/>
              <a:t>To </a:t>
            </a:r>
            <a:r>
              <a:rPr lang="en-TW" dirty="0" smtClean="0"/>
              <a:t>know</a:t>
            </a:r>
            <a:r>
              <a:rPr lang="en-US" dirty="0" smtClean="0"/>
              <a:t> </a:t>
            </a:r>
            <a:r>
              <a:rPr lang="en-TW" dirty="0" smtClean="0"/>
              <a:t>subjects </a:t>
            </a:r>
            <a:r>
              <a:rPr lang="en-TW" dirty="0"/>
              <a:t>are better to predict performance and how early we can predict in medical school.</a:t>
            </a:r>
          </a:p>
          <a:p>
            <a:r>
              <a:rPr lang="en-TW" dirty="0"/>
              <a:t>Apply this method to other fields, like Computer Science.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8904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382C28-2DAC-4C06-8350-D65489FE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</a:t>
            </a:r>
            <a:endParaRPr lang="zh-TW" altLang="en-US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BB3BC03-65F1-41F6-B3BF-AD87C8292E27}"/>
              </a:ext>
            </a:extLst>
          </p:cNvPr>
          <p:cNvCxnSpPr/>
          <p:nvPr/>
        </p:nvCxnSpPr>
        <p:spPr>
          <a:xfrm>
            <a:off x="569168" y="1380930"/>
            <a:ext cx="65314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5B9780-5709-F843-9E5A-D6F8DAFB2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741"/>
            <a:ext cx="10515600" cy="4351338"/>
          </a:xfrm>
        </p:spPr>
        <p:txBody>
          <a:bodyPr/>
          <a:lstStyle/>
          <a:p>
            <a:r>
              <a:rPr lang="en-TW" dirty="0"/>
              <a:t>Do some Data preprocessing to make our dataset clean.</a:t>
            </a:r>
          </a:p>
          <a:p>
            <a:r>
              <a:rPr lang="en-TW" dirty="0"/>
              <a:t>Generate plots to observe score, percentage of every subject and try to analyze what the plots mean.</a:t>
            </a:r>
          </a:p>
          <a:p>
            <a:r>
              <a:rPr lang="en-TW" dirty="0"/>
              <a:t>Use AUC to set t</a:t>
            </a:r>
            <a:r>
              <a:rPr lang="en-US" dirty="0"/>
              <a:t>h</a:t>
            </a:r>
            <a:r>
              <a:rPr lang="en-TW" dirty="0"/>
              <a:t>e baseline to find out which subjects can be used to predict.</a:t>
            </a:r>
          </a:p>
          <a:p>
            <a:r>
              <a:rPr lang="en-TW" dirty="0"/>
              <a:t>After feature selection, we use machine learning method to predict every medical student’s performance.</a:t>
            </a:r>
          </a:p>
        </p:txBody>
      </p:sp>
      <p:graphicFrame>
        <p:nvGraphicFramePr>
          <p:cNvPr id="9" name="Table 37">
            <a:extLst>
              <a:ext uri="{FF2B5EF4-FFF2-40B4-BE49-F238E27FC236}">
                <a16:creationId xmlns:a16="http://schemas.microsoft.com/office/drawing/2014/main" id="{1FE4612A-C1A2-F448-BEF6-49869FD7E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70128"/>
              </p:ext>
            </p:extLst>
          </p:nvPr>
        </p:nvGraphicFramePr>
        <p:xfrm>
          <a:off x="1320666" y="4928430"/>
          <a:ext cx="492663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2212">
                  <a:extLst>
                    <a:ext uri="{9D8B030D-6E8A-4147-A177-3AD203B41FA5}">
                      <a16:colId xmlns:a16="http://schemas.microsoft.com/office/drawing/2014/main" val="1356794554"/>
                    </a:ext>
                  </a:extLst>
                </a:gridCol>
                <a:gridCol w="1642212">
                  <a:extLst>
                    <a:ext uri="{9D8B030D-6E8A-4147-A177-3AD203B41FA5}">
                      <a16:colId xmlns:a16="http://schemas.microsoft.com/office/drawing/2014/main" val="1374002009"/>
                    </a:ext>
                  </a:extLst>
                </a:gridCol>
                <a:gridCol w="1642212">
                  <a:extLst>
                    <a:ext uri="{9D8B030D-6E8A-4147-A177-3AD203B41FA5}">
                      <a16:colId xmlns:a16="http://schemas.microsoft.com/office/drawing/2014/main" val="2653643893"/>
                    </a:ext>
                  </a:extLst>
                </a:gridCol>
              </a:tblGrid>
              <a:tr h="180243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Prediction=1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Prediction=0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346454"/>
                  </a:ext>
                </a:extLst>
              </a:tr>
              <a:tr h="345133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Label=1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 Positive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 Negative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407372"/>
                  </a:ext>
                </a:extLst>
              </a:tr>
              <a:tr h="345133"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Label=0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False Positive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True Negative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30464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BF3D77FC-F34F-B040-8189-9503A074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270" y="4447089"/>
            <a:ext cx="2059962" cy="205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918F79-A7CC-B141-B24E-6402F88AA1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-2139"/>
          <a:stretch/>
        </p:blipFill>
        <p:spPr bwMode="auto">
          <a:xfrm>
            <a:off x="9132226" y="4280677"/>
            <a:ext cx="2466259" cy="251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71392E-B58A-ED4E-A9D6-B5218EFC8CA6}"/>
              </a:ext>
            </a:extLst>
          </p:cNvPr>
          <p:cNvSpPr/>
          <p:nvPr/>
        </p:nvSpPr>
        <p:spPr>
          <a:xfrm>
            <a:off x="10209534" y="5557289"/>
            <a:ext cx="1982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i="0" dirty="0">
                <a:solidFill>
                  <a:srgbClr val="292929"/>
                </a:solidFill>
                <a:effectLst/>
                <a:latin typeface="charter" panose="02040503050506020203" pitchFamily="18" charset="0"/>
              </a:rPr>
              <a:t>AUC &gt; 0.5 Better</a:t>
            </a:r>
          </a:p>
          <a:p>
            <a:r>
              <a:rPr lang="en-US" sz="1400" dirty="0">
                <a:solidFill>
                  <a:srgbClr val="292929"/>
                </a:solidFill>
                <a:latin typeface="charter" panose="02040503050506020203" pitchFamily="18" charset="0"/>
              </a:rPr>
              <a:t>AUC &lt;= 0.5 Not Good</a:t>
            </a:r>
            <a:endParaRPr lang="en-TW" sz="1400" dirty="0"/>
          </a:p>
        </p:txBody>
      </p:sp>
    </p:spTree>
    <p:extLst>
      <p:ext uri="{BB962C8B-B14F-4D97-AF65-F5344CB8AC3E}">
        <p14:creationId xmlns:p14="http://schemas.microsoft.com/office/powerpoint/2010/main" val="422075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495</Words>
  <Application>Microsoft Office PowerPoint</Application>
  <PresentationFormat>寬螢幕</PresentationFormat>
  <Paragraphs>77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charter</vt:lpstr>
      <vt:lpstr>等线</vt:lpstr>
      <vt:lpstr>Lato</vt:lpstr>
      <vt:lpstr>Lato Light</vt:lpstr>
      <vt:lpstr>新細明體</vt:lpstr>
      <vt:lpstr>Arial</vt:lpstr>
      <vt:lpstr>Calibri</vt:lpstr>
      <vt:lpstr>Calibri Light</vt:lpstr>
      <vt:lpstr>Office Theme</vt:lpstr>
      <vt:lpstr>Prediction in Medical Education</vt:lpstr>
      <vt:lpstr>PowerPoint 簡報</vt:lpstr>
      <vt:lpstr>Problem definition</vt:lpstr>
      <vt:lpstr>What you can learn ?</vt:lpstr>
      <vt:lpstr>Implementation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Education Prediction</dc:title>
  <dc:creator>林季陽 (110526005)</dc:creator>
  <cp:lastModifiedBy>Chuen Kwun Yin</cp:lastModifiedBy>
  <cp:revision>15</cp:revision>
  <dcterms:created xsi:type="dcterms:W3CDTF">2022-04-09T02:27:55Z</dcterms:created>
  <dcterms:modified xsi:type="dcterms:W3CDTF">2022-06-13T03:45:38Z</dcterms:modified>
</cp:coreProperties>
</file>