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蔡文修" initials="蔡文修" lastIdx="1" clrIdx="0">
    <p:extLst>
      <p:ext uri="{19B8F6BF-5375-455C-9EA6-DF929625EA0E}">
        <p15:presenceInfo xmlns:p15="http://schemas.microsoft.com/office/powerpoint/2012/main" userId="蔡文修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7T23:33:16.28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63FC-6309-4E70-82CC-5C3B240AF264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2B8-BF00-4D64-ACDA-8000748FD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21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63FC-6309-4E70-82CC-5C3B240AF264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2B8-BF00-4D64-ACDA-8000748FD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82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63FC-6309-4E70-82CC-5C3B240AF264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2B8-BF00-4D64-ACDA-8000748FD7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1153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63FC-6309-4E70-82CC-5C3B240AF264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2B8-BF00-4D64-ACDA-8000748FD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669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63FC-6309-4E70-82CC-5C3B240AF264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2B8-BF00-4D64-ACDA-8000748FD7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53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63FC-6309-4E70-82CC-5C3B240AF264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2B8-BF00-4D64-ACDA-8000748FD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76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63FC-6309-4E70-82CC-5C3B240AF264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2B8-BF00-4D64-ACDA-8000748FD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084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63FC-6309-4E70-82CC-5C3B240AF264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2B8-BF00-4D64-ACDA-8000748FD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84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63FC-6309-4E70-82CC-5C3B240AF264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2B8-BF00-4D64-ACDA-8000748FD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36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63FC-6309-4E70-82CC-5C3B240AF264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2B8-BF00-4D64-ACDA-8000748FD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12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63FC-6309-4E70-82CC-5C3B240AF264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2B8-BF00-4D64-ACDA-8000748FD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07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63FC-6309-4E70-82CC-5C3B240AF264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2B8-BF00-4D64-ACDA-8000748FD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21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63FC-6309-4E70-82CC-5C3B240AF264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2B8-BF00-4D64-ACDA-8000748FD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7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63FC-6309-4E70-82CC-5C3B240AF264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2B8-BF00-4D64-ACDA-8000748FD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80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63FC-6309-4E70-82CC-5C3B240AF264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2B8-BF00-4D64-ACDA-8000748FD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2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63FC-6309-4E70-82CC-5C3B240AF264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2B8-BF00-4D64-ACDA-8000748FD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64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363FC-6309-4E70-82CC-5C3B240AF264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FE62B8-BF00-4D64-ACDA-8000748FD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24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90544" y="2404531"/>
            <a:ext cx="7766936" cy="164630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3000" dirty="0"/>
              <a:t>利用網路圖分析來萃取學生的閱讀模式</a:t>
            </a:r>
            <a:r>
              <a:rPr lang="en-US" altLang="zh-TW" sz="3000" dirty="0">
                <a:solidFill>
                  <a:srgbClr val="0033CC"/>
                </a:solidFill>
              </a:rPr>
              <a:t/>
            </a:r>
            <a:br>
              <a:rPr lang="en-US" altLang="zh-TW" sz="3000" dirty="0">
                <a:solidFill>
                  <a:srgbClr val="0033CC"/>
                </a:solidFill>
              </a:rPr>
            </a:br>
            <a:endParaRPr lang="zh-TW" altLang="en-US" sz="3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155679" cy="1096899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(Using network graph analysis to extract students' reading patterns)</a:t>
            </a:r>
            <a:br>
              <a:rPr lang="en-US" altLang="zh-TW" b="1" dirty="0">
                <a:latin typeface="標楷體" pitchFamily="65" charset="-120"/>
                <a:ea typeface="標楷體" pitchFamily="65" charset="-12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45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grpSp>
        <p:nvGrpSpPr>
          <p:cNvPr id="4" name="群組 181"/>
          <p:cNvGrpSpPr>
            <a:grpSpLocks/>
          </p:cNvGrpSpPr>
          <p:nvPr/>
        </p:nvGrpSpPr>
        <p:grpSpPr bwMode="auto">
          <a:xfrm>
            <a:off x="777134" y="1701640"/>
            <a:ext cx="4462463" cy="2671762"/>
            <a:chOff x="1503835" y="27198143"/>
            <a:chExt cx="4461967" cy="2672360"/>
          </a:xfrm>
        </p:grpSpPr>
        <p:grpSp>
          <p:nvGrpSpPr>
            <p:cNvPr id="5" name="群組 138"/>
            <p:cNvGrpSpPr>
              <a:grpSpLocks/>
            </p:cNvGrpSpPr>
            <p:nvPr/>
          </p:nvGrpSpPr>
          <p:grpSpPr bwMode="auto">
            <a:xfrm>
              <a:off x="1503835" y="27198143"/>
              <a:ext cx="4461967" cy="2672360"/>
              <a:chOff x="974626" y="25815675"/>
              <a:chExt cx="4461967" cy="2672360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974626" y="26463520"/>
                <a:ext cx="1007951" cy="64784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PP</a:t>
                </a:r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2703222" y="25815675"/>
                <a:ext cx="1007950" cy="64784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PN</a:t>
                </a:r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2703222" y="27178055"/>
                <a:ext cx="1007950" cy="64784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NP</a:t>
                </a:r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4428642" y="26463520"/>
                <a:ext cx="1007951" cy="64784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NN</a:t>
                </a:r>
              </a:p>
            </p:txBody>
          </p:sp>
          <p:cxnSp>
            <p:nvCxnSpPr>
              <p:cNvPr id="11" name="直線單箭頭接點 10"/>
              <p:cNvCxnSpPr/>
              <p:nvPr/>
            </p:nvCxnSpPr>
            <p:spPr>
              <a:xfrm flipV="1">
                <a:off x="2054006" y="26353957"/>
                <a:ext cx="468261" cy="215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/>
              <p:nvPr/>
            </p:nvCxnSpPr>
            <p:spPr>
              <a:xfrm>
                <a:off x="3815935" y="26282504"/>
                <a:ext cx="468261" cy="2508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/>
              <p:nvPr/>
            </p:nvCxnSpPr>
            <p:spPr>
              <a:xfrm flipH="1" flipV="1">
                <a:off x="2057181" y="27098662"/>
                <a:ext cx="468261" cy="215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/>
              <p:cNvCxnSpPr/>
              <p:nvPr/>
            </p:nvCxnSpPr>
            <p:spPr>
              <a:xfrm>
                <a:off x="3206403" y="26514331"/>
                <a:ext cx="0" cy="54622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/>
              <p:cNvCxnSpPr/>
              <p:nvPr/>
            </p:nvCxnSpPr>
            <p:spPr>
              <a:xfrm flipH="1">
                <a:off x="3852444" y="27111365"/>
                <a:ext cx="433339" cy="233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橢圓 15"/>
              <p:cNvSpPr/>
              <p:nvPr/>
            </p:nvSpPr>
            <p:spPr>
              <a:xfrm>
                <a:off x="4190544" y="27840190"/>
                <a:ext cx="1007951" cy="64784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PA</a:t>
                </a:r>
              </a:p>
            </p:txBody>
          </p:sp>
          <p:cxnSp>
            <p:nvCxnSpPr>
              <p:cNvPr id="17" name="直線單箭頭接點 16"/>
              <p:cNvCxnSpPr/>
              <p:nvPr/>
            </p:nvCxnSpPr>
            <p:spPr>
              <a:xfrm>
                <a:off x="3754030" y="27730629"/>
                <a:ext cx="374608" cy="2191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文字方塊 180"/>
            <p:cNvSpPr txBox="1">
              <a:spLocks noChangeArrowheads="1"/>
            </p:cNvSpPr>
            <p:nvPr/>
          </p:nvSpPr>
          <p:spPr bwMode="auto">
            <a:xfrm>
              <a:off x="1539232" y="29405185"/>
              <a:ext cx="2967149" cy="369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chemeClr val="accent1"/>
                  </a:solidFill>
                </a:rPr>
                <a:t>前後翻頁的閱覽行為</a:t>
              </a:r>
              <a:r>
                <a:rPr lang="en-US" altLang="zh-TW">
                  <a:solidFill>
                    <a:schemeClr val="accent1"/>
                  </a:solidFill>
                </a:rPr>
                <a:t>(N</a:t>
              </a:r>
              <a:r>
                <a:rPr lang="zh-TW" altLang="en-US">
                  <a:solidFill>
                    <a:schemeClr val="accent1"/>
                  </a:solidFill>
                </a:rPr>
                <a:t>、</a:t>
              </a:r>
              <a:r>
                <a:rPr lang="en-US" altLang="zh-TW">
                  <a:solidFill>
                    <a:schemeClr val="accent1"/>
                  </a:solidFill>
                </a:rPr>
                <a:t>P)</a:t>
              </a:r>
              <a:endParaRPr lang="zh-TW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群組 183"/>
          <p:cNvGrpSpPr>
            <a:grpSpLocks/>
          </p:cNvGrpSpPr>
          <p:nvPr/>
        </p:nvGrpSpPr>
        <p:grpSpPr bwMode="auto">
          <a:xfrm>
            <a:off x="5738639" y="1863587"/>
            <a:ext cx="4198938" cy="2238375"/>
            <a:chOff x="7753181" y="27186538"/>
            <a:chExt cx="4200290" cy="2236018"/>
          </a:xfrm>
        </p:grpSpPr>
        <p:grpSp>
          <p:nvGrpSpPr>
            <p:cNvPr id="19" name="群組 151"/>
            <p:cNvGrpSpPr>
              <a:grpSpLocks/>
            </p:cNvGrpSpPr>
            <p:nvPr/>
          </p:nvGrpSpPr>
          <p:grpSpPr bwMode="auto">
            <a:xfrm>
              <a:off x="7753181" y="27186538"/>
              <a:ext cx="3215523" cy="1968849"/>
              <a:chOff x="974626" y="22369906"/>
              <a:chExt cx="3215523" cy="1968849"/>
            </a:xfrm>
          </p:grpSpPr>
          <p:sp>
            <p:nvSpPr>
              <p:cNvPr id="21" name="橢圓 20"/>
              <p:cNvSpPr/>
              <p:nvPr/>
            </p:nvSpPr>
            <p:spPr>
              <a:xfrm>
                <a:off x="976215" y="22369906"/>
                <a:ext cx="1008387" cy="64701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ND</a:t>
                </a:r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974626" y="23692487"/>
                <a:ext cx="1008388" cy="64701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DN</a:t>
                </a:r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3181961" y="23016924"/>
                <a:ext cx="1008388" cy="65019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NN</a:t>
                </a:r>
              </a:p>
            </p:txBody>
          </p:sp>
          <p:cxnSp>
            <p:nvCxnSpPr>
              <p:cNvPr id="24" name="直線單箭頭接點 23"/>
              <p:cNvCxnSpPr/>
              <p:nvPr/>
            </p:nvCxnSpPr>
            <p:spPr>
              <a:xfrm>
                <a:off x="1479614" y="23053398"/>
                <a:ext cx="0" cy="57724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/>
              <p:nvPr/>
            </p:nvCxnSpPr>
            <p:spPr>
              <a:xfrm flipH="1" flipV="1">
                <a:off x="2141815" y="22826625"/>
                <a:ext cx="954394" cy="2267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/>
              <p:nvPr/>
            </p:nvCxnSpPr>
            <p:spPr>
              <a:xfrm flipV="1">
                <a:off x="2202159" y="23667114"/>
                <a:ext cx="857526" cy="348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文字方塊 182"/>
            <p:cNvSpPr txBox="1">
              <a:spLocks noChangeArrowheads="1"/>
            </p:cNvSpPr>
            <p:nvPr/>
          </p:nvSpPr>
          <p:spPr bwMode="auto">
            <a:xfrm>
              <a:off x="9048998" y="29053057"/>
              <a:ext cx="2904473" cy="369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TW" altLang="en-US" dirty="0">
                  <a:solidFill>
                    <a:schemeClr val="accent1"/>
                  </a:solidFill>
                </a:rPr>
                <a:t>在翻頁</a:t>
              </a:r>
              <a:r>
                <a:rPr lang="en-US" altLang="zh-TW" dirty="0">
                  <a:solidFill>
                    <a:schemeClr val="accent1"/>
                  </a:solidFill>
                </a:rPr>
                <a:t>(N)</a:t>
              </a:r>
              <a:r>
                <a:rPr lang="zh-TW" altLang="en-US" dirty="0">
                  <a:solidFill>
                    <a:schemeClr val="accent1"/>
                  </a:solidFill>
                </a:rPr>
                <a:t>過程中</a:t>
              </a:r>
              <a:r>
                <a:rPr lang="zh-TW" altLang="en-US" dirty="0">
                  <a:solidFill>
                    <a:schemeClr val="accent6"/>
                  </a:solidFill>
                </a:rPr>
                <a:t>加書籤</a:t>
              </a:r>
              <a:r>
                <a:rPr lang="en-US" altLang="zh-TW" dirty="0">
                  <a:solidFill>
                    <a:schemeClr val="accent6"/>
                  </a:solidFill>
                </a:rPr>
                <a:t>(D)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7" name="群組 185"/>
          <p:cNvGrpSpPr>
            <a:grpSpLocks/>
          </p:cNvGrpSpPr>
          <p:nvPr/>
        </p:nvGrpSpPr>
        <p:grpSpPr bwMode="auto">
          <a:xfrm>
            <a:off x="799360" y="4556422"/>
            <a:ext cx="4279900" cy="2230438"/>
            <a:chOff x="11796693" y="27220058"/>
            <a:chExt cx="4280522" cy="2230804"/>
          </a:xfrm>
        </p:grpSpPr>
        <p:grpSp>
          <p:nvGrpSpPr>
            <p:cNvPr id="28" name="群組 144"/>
            <p:cNvGrpSpPr>
              <a:grpSpLocks/>
            </p:cNvGrpSpPr>
            <p:nvPr/>
          </p:nvGrpSpPr>
          <p:grpSpPr bwMode="auto">
            <a:xfrm>
              <a:off x="11796693" y="27220058"/>
              <a:ext cx="3215523" cy="1968849"/>
              <a:chOff x="974626" y="22369906"/>
              <a:chExt cx="3215523" cy="1968849"/>
            </a:xfrm>
          </p:grpSpPr>
          <p:sp>
            <p:nvSpPr>
              <p:cNvPr id="30" name="橢圓 29"/>
              <p:cNvSpPr/>
              <p:nvPr/>
            </p:nvSpPr>
            <p:spPr>
              <a:xfrm>
                <a:off x="976213" y="22369906"/>
                <a:ext cx="1008209" cy="6478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NB</a:t>
                </a:r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974626" y="23690923"/>
                <a:ext cx="1008208" cy="6478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BN</a:t>
                </a:r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3181572" y="23017712"/>
                <a:ext cx="1008208" cy="6478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NN</a:t>
                </a:r>
              </a:p>
            </p:txBody>
          </p:sp>
          <p:cxnSp>
            <p:nvCxnSpPr>
              <p:cNvPr id="33" name="直線單箭頭接點 32"/>
              <p:cNvCxnSpPr/>
              <p:nvPr/>
            </p:nvCxnSpPr>
            <p:spPr>
              <a:xfrm>
                <a:off x="1479524" y="23054231"/>
                <a:ext cx="0" cy="57635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H="1" flipV="1">
                <a:off x="2141607" y="22827181"/>
                <a:ext cx="954227" cy="2270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2201941" y="23665519"/>
                <a:ext cx="857375" cy="3493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文字方塊 184"/>
            <p:cNvSpPr txBox="1">
              <a:spLocks noChangeArrowheads="1"/>
            </p:cNvSpPr>
            <p:nvPr/>
          </p:nvSpPr>
          <p:spPr bwMode="auto">
            <a:xfrm>
              <a:off x="12955039" y="29081517"/>
              <a:ext cx="3122176" cy="369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chemeClr val="accent1"/>
                  </a:solidFill>
                </a:rPr>
                <a:t>在翻頁</a:t>
              </a:r>
              <a:r>
                <a:rPr lang="en-US" altLang="zh-TW" dirty="0">
                  <a:solidFill>
                    <a:schemeClr val="accent1"/>
                  </a:solidFill>
                </a:rPr>
                <a:t>(N)</a:t>
              </a:r>
              <a:r>
                <a:rPr lang="zh-TW" altLang="en-US" dirty="0">
                  <a:solidFill>
                    <a:schemeClr val="accent1"/>
                  </a:solidFill>
                </a:rPr>
                <a:t>過程中</a:t>
              </a:r>
              <a:r>
                <a:rPr lang="zh-TW" altLang="en-US" dirty="0">
                  <a:solidFill>
                    <a:srgbClr val="C00000"/>
                  </a:solidFill>
                </a:rPr>
                <a:t>新增筆記</a:t>
              </a:r>
              <a:r>
                <a:rPr lang="en-US" altLang="zh-TW" dirty="0">
                  <a:solidFill>
                    <a:srgbClr val="C00000"/>
                  </a:solidFill>
                </a:rPr>
                <a:t>(B)</a:t>
              </a:r>
            </a:p>
          </p:txBody>
        </p:sp>
      </p:grpSp>
      <p:grpSp>
        <p:nvGrpSpPr>
          <p:cNvPr id="36" name="群組 187"/>
          <p:cNvGrpSpPr>
            <a:grpSpLocks/>
          </p:cNvGrpSpPr>
          <p:nvPr/>
        </p:nvGrpSpPr>
        <p:grpSpPr bwMode="auto">
          <a:xfrm>
            <a:off x="5292655" y="4309924"/>
            <a:ext cx="4462463" cy="2468563"/>
            <a:chOff x="16340217" y="27198143"/>
            <a:chExt cx="4461967" cy="2468884"/>
          </a:xfrm>
        </p:grpSpPr>
        <p:grpSp>
          <p:nvGrpSpPr>
            <p:cNvPr id="37" name="群組 140"/>
            <p:cNvGrpSpPr>
              <a:grpSpLocks/>
            </p:cNvGrpSpPr>
            <p:nvPr/>
          </p:nvGrpSpPr>
          <p:grpSpPr bwMode="auto">
            <a:xfrm>
              <a:off x="16340217" y="27198143"/>
              <a:ext cx="4461967" cy="2009870"/>
              <a:chOff x="8930271" y="26334545"/>
              <a:chExt cx="4461967" cy="2009870"/>
            </a:xfrm>
          </p:grpSpPr>
          <p:sp>
            <p:nvSpPr>
              <p:cNvPr id="39" name="橢圓 38"/>
              <p:cNvSpPr/>
              <p:nvPr/>
            </p:nvSpPr>
            <p:spPr>
              <a:xfrm>
                <a:off x="8930271" y="26982329"/>
                <a:ext cx="1007951" cy="647784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NN</a:t>
                </a:r>
              </a:p>
            </p:txBody>
          </p:sp>
          <p:sp>
            <p:nvSpPr>
              <p:cNvPr id="40" name="橢圓 39"/>
              <p:cNvSpPr/>
              <p:nvPr/>
            </p:nvSpPr>
            <p:spPr>
              <a:xfrm>
                <a:off x="10658867" y="26334545"/>
                <a:ext cx="1007950" cy="647784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NA</a:t>
                </a:r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10658867" y="27696797"/>
                <a:ext cx="1007950" cy="647784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AN</a:t>
                </a:r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12384287" y="26982329"/>
                <a:ext cx="1007951" cy="647784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AA</a:t>
                </a:r>
              </a:p>
            </p:txBody>
          </p:sp>
          <p:cxnSp>
            <p:nvCxnSpPr>
              <p:cNvPr id="43" name="直線單箭頭接點 42"/>
              <p:cNvCxnSpPr/>
              <p:nvPr/>
            </p:nvCxnSpPr>
            <p:spPr>
              <a:xfrm flipV="1">
                <a:off x="10009651" y="26872778"/>
                <a:ext cx="468261" cy="2159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/>
              <p:cNvCxnSpPr/>
              <p:nvPr/>
            </p:nvCxnSpPr>
            <p:spPr>
              <a:xfrm>
                <a:off x="11771580" y="26801331"/>
                <a:ext cx="468261" cy="2508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44"/>
              <p:cNvCxnSpPr/>
              <p:nvPr/>
            </p:nvCxnSpPr>
            <p:spPr>
              <a:xfrm flipH="1" flipV="1">
                <a:off x="10012826" y="27617412"/>
                <a:ext cx="468261" cy="2159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/>
              <p:cNvCxnSpPr/>
              <p:nvPr/>
            </p:nvCxnSpPr>
            <p:spPr>
              <a:xfrm>
                <a:off x="11162048" y="27033136"/>
                <a:ext cx="0" cy="54617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單箭頭接點 46"/>
              <p:cNvCxnSpPr/>
              <p:nvPr/>
            </p:nvCxnSpPr>
            <p:spPr>
              <a:xfrm flipH="1">
                <a:off x="11808089" y="27630113"/>
                <a:ext cx="433339" cy="2333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文字方塊 186"/>
            <p:cNvSpPr txBox="1">
              <a:spLocks noChangeArrowheads="1"/>
            </p:cNvSpPr>
            <p:nvPr/>
          </p:nvSpPr>
          <p:spPr bwMode="auto">
            <a:xfrm>
              <a:off x="17176116" y="29297648"/>
              <a:ext cx="2890214" cy="369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chemeClr val="accent1"/>
                  </a:solidFill>
                </a:rPr>
                <a:t>在翻頁</a:t>
              </a:r>
              <a:r>
                <a:rPr lang="en-US" altLang="zh-TW">
                  <a:solidFill>
                    <a:schemeClr val="accent1"/>
                  </a:solidFill>
                </a:rPr>
                <a:t>(N)</a:t>
              </a:r>
              <a:r>
                <a:rPr lang="zh-TW" altLang="en-US">
                  <a:solidFill>
                    <a:schemeClr val="accent1"/>
                  </a:solidFill>
                </a:rPr>
                <a:t>過程中</a:t>
              </a:r>
              <a:r>
                <a:rPr lang="zh-TW" altLang="en-US">
                  <a:solidFill>
                    <a:srgbClr val="00B050"/>
                  </a:solidFill>
                </a:rPr>
                <a:t>畫重點</a:t>
              </a:r>
              <a:r>
                <a:rPr lang="en-US" altLang="zh-TW">
                  <a:solidFill>
                    <a:srgbClr val="00B050"/>
                  </a:solidFill>
                </a:rPr>
                <a:t>(A)</a:t>
              </a:r>
              <a:endParaRPr lang="zh-TW" altLang="en-US">
                <a:solidFill>
                  <a:srgbClr val="00B050"/>
                </a:solidFill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810109" y="13802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兩課程相同處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4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觀察兩張圖發現</a:t>
            </a:r>
            <a:r>
              <a:rPr lang="en-US" altLang="zh-TW" dirty="0"/>
              <a:t>A</a:t>
            </a:r>
            <a:r>
              <a:rPr lang="zh-TW" altLang="en-US" dirty="0"/>
              <a:t>和</a:t>
            </a:r>
            <a:r>
              <a:rPr lang="en-US" altLang="zh-TW" dirty="0"/>
              <a:t>B</a:t>
            </a:r>
            <a:r>
              <a:rPr lang="zh-TW" altLang="en-US" dirty="0"/>
              <a:t>兩課程的學生都會做</a:t>
            </a:r>
            <a:r>
              <a:rPr lang="zh-TW" altLang="en-US" dirty="0">
                <a:solidFill>
                  <a:schemeClr val="accent1"/>
                </a:solidFill>
              </a:rPr>
              <a:t>閱覽</a:t>
            </a:r>
            <a:r>
              <a:rPr lang="en-US" altLang="zh-TW" dirty="0">
                <a:solidFill>
                  <a:schemeClr val="accent1"/>
                </a:solidFill>
              </a:rPr>
              <a:t>(N</a:t>
            </a:r>
            <a:r>
              <a:rPr lang="zh-TW" altLang="en-US" dirty="0">
                <a:solidFill>
                  <a:schemeClr val="accent1"/>
                </a:solidFill>
              </a:rPr>
              <a:t>、</a:t>
            </a:r>
            <a:r>
              <a:rPr lang="en-US" altLang="zh-TW" dirty="0">
                <a:solidFill>
                  <a:schemeClr val="accent1"/>
                </a:solidFill>
              </a:rPr>
              <a:t>P)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chemeClr val="accent6"/>
                </a:solidFill>
              </a:rPr>
              <a:t>加書籤</a:t>
            </a:r>
            <a:r>
              <a:rPr lang="en-US" altLang="zh-TW" dirty="0">
                <a:solidFill>
                  <a:schemeClr val="accent6"/>
                </a:solidFill>
              </a:rPr>
              <a:t>(D)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C00000"/>
                </a:solidFill>
              </a:rPr>
              <a:t>新增筆記</a:t>
            </a:r>
            <a:r>
              <a:rPr lang="en-US" altLang="zh-TW" dirty="0">
                <a:solidFill>
                  <a:srgbClr val="C00000"/>
                </a:solidFill>
              </a:rPr>
              <a:t>(B)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00B050"/>
                </a:solidFill>
              </a:rPr>
              <a:t>畫重點</a:t>
            </a:r>
            <a:r>
              <a:rPr lang="en-US" altLang="zh-TW" dirty="0">
                <a:solidFill>
                  <a:srgbClr val="00B050"/>
                </a:solidFill>
              </a:rPr>
              <a:t>(A)</a:t>
            </a:r>
            <a:r>
              <a:rPr lang="zh-TW" altLang="en-US" dirty="0"/>
              <a:t>等行為。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由 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 兩課程的相異處可以看出 </a:t>
            </a:r>
            <a:r>
              <a:rPr lang="en-US" altLang="zh-TW" dirty="0"/>
              <a:t>A</a:t>
            </a:r>
            <a:r>
              <a:rPr lang="zh-TW" altLang="en-US" dirty="0"/>
              <a:t> 課程學生</a:t>
            </a:r>
            <a:r>
              <a:rPr lang="zh-TW" altLang="en-US" dirty="0">
                <a:solidFill>
                  <a:srgbClr val="00B050"/>
                </a:solidFill>
              </a:rPr>
              <a:t>畫重點</a:t>
            </a:r>
            <a:r>
              <a:rPr lang="en-US" altLang="zh-TW" dirty="0">
                <a:solidFill>
                  <a:srgbClr val="00B050"/>
                </a:solidFill>
              </a:rPr>
              <a:t>(A)</a:t>
            </a:r>
            <a:r>
              <a:rPr lang="zh-TW" altLang="en-US" dirty="0"/>
              <a:t>的行為相較於 </a:t>
            </a:r>
            <a:r>
              <a:rPr lang="en-US" altLang="zh-TW" dirty="0"/>
              <a:t>B</a:t>
            </a:r>
            <a:r>
              <a:rPr lang="zh-TW" altLang="en-US" dirty="0"/>
              <a:t> 課程學生的比例是更高的。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也可以看出 </a:t>
            </a:r>
            <a:r>
              <a:rPr lang="en-US" altLang="zh-TW" dirty="0"/>
              <a:t>A</a:t>
            </a:r>
            <a:r>
              <a:rPr lang="zh-TW" altLang="en-US" dirty="0"/>
              <a:t> 課程學生</a:t>
            </a:r>
            <a:r>
              <a:rPr lang="zh-TW" altLang="en-US" dirty="0">
                <a:solidFill>
                  <a:srgbClr val="C00000"/>
                </a:solidFill>
              </a:rPr>
              <a:t>新增筆記</a:t>
            </a:r>
            <a:r>
              <a:rPr lang="en-US" altLang="zh-TW" dirty="0">
                <a:solidFill>
                  <a:srgbClr val="C00000"/>
                </a:solidFill>
              </a:rPr>
              <a:t>(B)</a:t>
            </a:r>
            <a:r>
              <a:rPr lang="zh-TW" altLang="en-US" dirty="0"/>
              <a:t>或是</a:t>
            </a:r>
            <a:r>
              <a:rPr lang="zh-TW" altLang="en-US" dirty="0">
                <a:solidFill>
                  <a:srgbClr val="FF0000"/>
                </a:solidFill>
              </a:rPr>
              <a:t>修改筆記</a:t>
            </a:r>
            <a:r>
              <a:rPr lang="en-US" altLang="zh-TW" dirty="0">
                <a:solidFill>
                  <a:srgbClr val="FF0000"/>
                </a:solidFill>
              </a:rPr>
              <a:t>(E)</a:t>
            </a:r>
            <a:r>
              <a:rPr lang="zh-TW" altLang="en-US" dirty="0"/>
              <a:t>的行為會伴隨</a:t>
            </a:r>
            <a:r>
              <a:rPr lang="zh-TW" altLang="en-US" dirty="0">
                <a:solidFill>
                  <a:srgbClr val="00B050"/>
                </a:solidFill>
              </a:rPr>
              <a:t>畫重點</a:t>
            </a:r>
            <a:r>
              <a:rPr lang="en-US" altLang="zh-TW" dirty="0">
                <a:solidFill>
                  <a:srgbClr val="00B050"/>
                </a:solidFill>
              </a:rPr>
              <a:t>(A)</a:t>
            </a:r>
            <a:r>
              <a:rPr lang="zh-TW" altLang="en-US" dirty="0"/>
              <a:t>出現，而 </a:t>
            </a:r>
            <a:r>
              <a:rPr lang="en-US" altLang="zh-TW" dirty="0"/>
              <a:t>B</a:t>
            </a:r>
            <a:r>
              <a:rPr lang="zh-TW" altLang="en-US" dirty="0"/>
              <a:t> 課程學生</a:t>
            </a:r>
            <a:r>
              <a:rPr lang="zh-TW" altLang="en-US" dirty="0">
                <a:solidFill>
                  <a:srgbClr val="C00000"/>
                </a:solidFill>
              </a:rPr>
              <a:t>新增筆記</a:t>
            </a:r>
            <a:r>
              <a:rPr lang="en-US" altLang="zh-TW" dirty="0">
                <a:solidFill>
                  <a:srgbClr val="C00000"/>
                </a:solidFill>
              </a:rPr>
              <a:t>(B)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修改筆記</a:t>
            </a:r>
            <a:r>
              <a:rPr lang="en-US" altLang="zh-TW" dirty="0">
                <a:solidFill>
                  <a:srgbClr val="FF0000"/>
                </a:solidFill>
              </a:rPr>
              <a:t>(E)</a:t>
            </a:r>
            <a:r>
              <a:rPr lang="zh-TW" altLang="en-US" dirty="0"/>
              <a:t>的行為是</a:t>
            </a:r>
            <a:r>
              <a:rPr lang="zh-TW" altLang="en-US" dirty="0">
                <a:solidFill>
                  <a:schemeClr val="accent1"/>
                </a:solidFill>
              </a:rPr>
              <a:t>翻頁</a:t>
            </a:r>
            <a:r>
              <a:rPr lang="en-US" altLang="zh-TW" dirty="0">
                <a:solidFill>
                  <a:schemeClr val="accent1"/>
                </a:solidFill>
              </a:rPr>
              <a:t>(N</a:t>
            </a:r>
            <a:r>
              <a:rPr lang="zh-TW" altLang="en-US" dirty="0">
                <a:solidFill>
                  <a:schemeClr val="accent1"/>
                </a:solidFill>
              </a:rPr>
              <a:t>、</a:t>
            </a:r>
            <a:r>
              <a:rPr lang="en-US" altLang="zh-TW" dirty="0">
                <a:solidFill>
                  <a:schemeClr val="accent1"/>
                </a:solidFill>
              </a:rPr>
              <a:t>P)</a:t>
            </a:r>
            <a:r>
              <a:rPr lang="zh-TW" altLang="en-US" dirty="0"/>
              <a:t>過程中進行。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28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</a:p>
          <a:p>
            <a:r>
              <a:rPr lang="en-US" altLang="zh-TW" dirty="0" smtClean="0"/>
              <a:t>Data Preprocessing</a:t>
            </a:r>
          </a:p>
          <a:p>
            <a:r>
              <a:rPr lang="en-US" altLang="zh-TW" dirty="0" smtClean="0"/>
              <a:t>Result</a:t>
            </a:r>
          </a:p>
          <a:p>
            <a:r>
              <a:rPr lang="en-US" altLang="zh-TW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683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將課程學生翻閱電子書的行為轉換成網路圖來分析學生在不同</a:t>
            </a:r>
            <a:r>
              <a:rPr lang="zh-TW" altLang="en-US" smtClean="0"/>
              <a:t>的</a:t>
            </a:r>
            <a:r>
              <a:rPr lang="zh-TW" altLang="en-US" smtClean="0"/>
              <a:t>課程中行為的</a:t>
            </a:r>
            <a:r>
              <a:rPr lang="zh-TW" altLang="en-US" dirty="0" smtClean="0"/>
              <a:t>異同。</a:t>
            </a:r>
            <a:endParaRPr lang="en-US" altLang="zh-TW" dirty="0" smtClean="0"/>
          </a:p>
          <a:p>
            <a:r>
              <a:rPr lang="zh-TW" altLang="zh-TW" dirty="0"/>
              <a:t>將行為序列</a:t>
            </a:r>
            <a:r>
              <a:rPr lang="en-US" altLang="zh-TW" dirty="0"/>
              <a:t>(sequence)</a:t>
            </a:r>
            <a:r>
              <a:rPr lang="zh-TW" altLang="zh-TW" dirty="0"/>
              <a:t>中相鄰的兩個行為當作行為組做成一個節點</a:t>
            </a:r>
            <a:r>
              <a:rPr lang="en-US" altLang="zh-TW" dirty="0"/>
              <a:t>(node)</a:t>
            </a:r>
            <a:r>
              <a:rPr lang="zh-TW" altLang="zh-TW" dirty="0"/>
              <a:t>，再將兩相鄰節點連線</a:t>
            </a:r>
            <a:r>
              <a:rPr lang="en-US" altLang="zh-TW" dirty="0"/>
              <a:t>(edge)</a:t>
            </a:r>
            <a:r>
              <a:rPr lang="zh-TW" altLang="zh-TW" dirty="0"/>
              <a:t>，製作成網路圖，來探討學生的行為模式。網路圖上的節點越大代表此行為組出現次數越多，反之越少</a:t>
            </a:r>
            <a:r>
              <a:rPr lang="en-US" altLang="zh-TW" dirty="0"/>
              <a:t>;</a:t>
            </a:r>
            <a:r>
              <a:rPr lang="zh-TW" altLang="zh-TW" dirty="0"/>
              <a:t>連線越粗代表行為組和行為組連續出現越頻繁而關聯越緊密，反之越疏遠。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34207" y="4572000"/>
            <a:ext cx="239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Sequence : RC, O, N, AB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444257" y="5180992"/>
            <a:ext cx="58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/>
              <a:t>RCO</a:t>
            </a:r>
            <a:endParaRPr lang="zh-TW" altLang="en-US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08934" y="549756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/>
              <a:t>ON</a:t>
            </a:r>
            <a:endParaRPr lang="zh-TW" altLang="en-US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3060740" y="587796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/>
              <a:t>NAB</a:t>
            </a:r>
            <a:endParaRPr lang="zh-TW" altLang="en-US" u="sng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734914" y="4917223"/>
            <a:ext cx="0" cy="29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6" idx="0"/>
          </p:cNvCxnSpPr>
          <p:nvPr/>
        </p:nvCxnSpPr>
        <p:spPr>
          <a:xfrm>
            <a:off x="3051949" y="4941332"/>
            <a:ext cx="0" cy="55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7" idx="0"/>
          </p:cNvCxnSpPr>
          <p:nvPr/>
        </p:nvCxnSpPr>
        <p:spPr>
          <a:xfrm>
            <a:off x="3351396" y="4929278"/>
            <a:ext cx="5259" cy="94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向右箭號 16"/>
          <p:cNvSpPr/>
          <p:nvPr/>
        </p:nvSpPr>
        <p:spPr>
          <a:xfrm>
            <a:off x="4079492" y="5216189"/>
            <a:ext cx="772972" cy="462785"/>
          </a:xfrm>
          <a:prstGeom prst="rightArrow">
            <a:avLst>
              <a:gd name="adj1" fmla="val 50000"/>
              <a:gd name="adj2" fmla="val 59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266592" y="5063499"/>
            <a:ext cx="949570" cy="70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RCO</a:t>
            </a:r>
          </a:p>
        </p:txBody>
      </p:sp>
      <p:sp>
        <p:nvSpPr>
          <p:cNvPr id="19" name="橢圓 18"/>
          <p:cNvSpPr/>
          <p:nvPr/>
        </p:nvSpPr>
        <p:spPr>
          <a:xfrm>
            <a:off x="6911756" y="5075434"/>
            <a:ext cx="835269" cy="694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ON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8442619" y="5075434"/>
            <a:ext cx="852854" cy="694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NAB</a:t>
            </a:r>
          </a:p>
        </p:txBody>
      </p:sp>
      <p:cxnSp>
        <p:nvCxnSpPr>
          <p:cNvPr id="22" name="直線接點 21"/>
          <p:cNvCxnSpPr>
            <a:stCxn id="18" idx="6"/>
            <a:endCxn id="19" idx="2"/>
          </p:cNvCxnSpPr>
          <p:nvPr/>
        </p:nvCxnSpPr>
        <p:spPr>
          <a:xfrm>
            <a:off x="6216162" y="5415627"/>
            <a:ext cx="695594" cy="7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9" idx="6"/>
            <a:endCxn id="20" idx="2"/>
          </p:cNvCxnSpPr>
          <p:nvPr/>
        </p:nvCxnSpPr>
        <p:spPr>
          <a:xfrm>
            <a:off x="7747025" y="5422770"/>
            <a:ext cx="695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241528" y="533846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行為組</a:t>
            </a:r>
            <a:endParaRPr lang="en-US" altLang="zh-TW" dirty="0" smtClean="0"/>
          </a:p>
          <a:p>
            <a:r>
              <a:rPr lang="en-US" altLang="zh-TW" dirty="0" smtClean="0"/>
              <a:t> (node)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109345" y="5461741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372100" y="4572000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etwork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87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Preprocessing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884" y="2130300"/>
            <a:ext cx="4105275" cy="1628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40466"/>
          <a:stretch/>
        </p:blipFill>
        <p:spPr>
          <a:xfrm>
            <a:off x="6183923" y="2130300"/>
            <a:ext cx="5659315" cy="1323975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 rot="16200000">
            <a:off x="5213293" y="2523114"/>
            <a:ext cx="553180" cy="843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r="40466"/>
          <a:stretch/>
        </p:blipFill>
        <p:spPr>
          <a:xfrm>
            <a:off x="549884" y="4814888"/>
            <a:ext cx="5659315" cy="13239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49884" y="1675639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log</a:t>
            </a:r>
            <a:r>
              <a:rPr lang="zh-TW" altLang="en-US" dirty="0" smtClean="0"/>
              <a:t>檔轉換成行為序列</a:t>
            </a:r>
            <a:r>
              <a:rPr lang="en-US" altLang="zh-TW" dirty="0" smtClean="0"/>
              <a:t>(sequence)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49884" y="4445556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將行為序列</a:t>
            </a:r>
            <a:r>
              <a:rPr lang="en-US" altLang="zh-TW" dirty="0" smtClean="0"/>
              <a:t>(sequence)</a:t>
            </a:r>
            <a:r>
              <a:rPr lang="zh-TW" altLang="en-US" dirty="0" smtClean="0"/>
              <a:t>轉換成對稱矩陣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6576645" y="5169144"/>
            <a:ext cx="773724" cy="615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r="27013"/>
          <a:stretch/>
        </p:blipFill>
        <p:spPr>
          <a:xfrm>
            <a:off x="7585931" y="4662486"/>
            <a:ext cx="4178178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Preprocessing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27013"/>
          <a:stretch/>
        </p:blipFill>
        <p:spPr>
          <a:xfrm>
            <a:off x="838200" y="2147886"/>
            <a:ext cx="4178178" cy="16287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177855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將對稱矩陣轉換成網路圖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5231423" y="2755653"/>
            <a:ext cx="975946" cy="41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11298" r="10791" b="13221"/>
          <a:stretch/>
        </p:blipFill>
        <p:spPr>
          <a:xfrm>
            <a:off x="6998676" y="1690688"/>
            <a:ext cx="4167554" cy="276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4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12901" r="15350" b="10802"/>
          <a:stretch>
            <a:fillRect/>
          </a:stretch>
        </p:blipFill>
        <p:spPr bwMode="auto">
          <a:xfrm>
            <a:off x="838200" y="2044335"/>
            <a:ext cx="7523067" cy="4409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38200" y="16750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施</a:t>
            </a:r>
            <a:r>
              <a:rPr lang="zh-TW" altLang="en-US" dirty="0" smtClean="0"/>
              <a:t>老師課程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34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4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3" t="14769" r="23225" b="3026"/>
          <a:stretch>
            <a:fillRect/>
          </a:stretch>
        </p:blipFill>
        <p:spPr bwMode="auto">
          <a:xfrm>
            <a:off x="838200" y="1822573"/>
            <a:ext cx="6440653" cy="490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38200" y="14532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楊老師課程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33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grpSp>
        <p:nvGrpSpPr>
          <p:cNvPr id="4" name="群組 188"/>
          <p:cNvGrpSpPr>
            <a:grpSpLocks/>
          </p:cNvGrpSpPr>
          <p:nvPr/>
        </p:nvGrpSpPr>
        <p:grpSpPr bwMode="auto">
          <a:xfrm>
            <a:off x="677334" y="2303340"/>
            <a:ext cx="4929188" cy="2257425"/>
            <a:chOff x="7854896" y="12804869"/>
            <a:chExt cx="4930088" cy="2257691"/>
          </a:xfrm>
        </p:grpSpPr>
        <p:sp>
          <p:nvSpPr>
            <p:cNvPr id="5" name="橢圓 4"/>
            <p:cNvSpPr/>
            <p:nvPr/>
          </p:nvSpPr>
          <p:spPr>
            <a:xfrm>
              <a:off x="7856484" y="12804869"/>
              <a:ext cx="1008246" cy="6477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AE</a:t>
              </a:r>
            </a:p>
          </p:txBody>
        </p:sp>
        <p:sp>
          <p:nvSpPr>
            <p:cNvPr id="6" name="橢圓 5"/>
            <p:cNvSpPr/>
            <p:nvPr/>
          </p:nvSpPr>
          <p:spPr>
            <a:xfrm>
              <a:off x="7854896" y="14125825"/>
              <a:ext cx="1008247" cy="6477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EA</a:t>
              </a:r>
            </a:p>
          </p:txBody>
        </p:sp>
        <p:sp>
          <p:nvSpPr>
            <p:cNvPr id="7" name="橢圓 6"/>
            <p:cNvSpPr/>
            <p:nvPr/>
          </p:nvSpPr>
          <p:spPr>
            <a:xfrm>
              <a:off x="10061924" y="13452645"/>
              <a:ext cx="1008247" cy="6477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AA</a:t>
              </a:r>
            </a:p>
          </p:txBody>
        </p:sp>
        <p:cxnSp>
          <p:nvCxnSpPr>
            <p:cNvPr id="8" name="直線單箭頭接點 7"/>
            <p:cNvCxnSpPr/>
            <p:nvPr/>
          </p:nvCxnSpPr>
          <p:spPr>
            <a:xfrm>
              <a:off x="8359813" y="13489163"/>
              <a:ext cx="0" cy="5763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 flipH="1" flipV="1">
              <a:off x="9021922" y="13262123"/>
              <a:ext cx="954261" cy="227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V="1">
              <a:off x="9050502" y="13973407"/>
              <a:ext cx="857407" cy="349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字方塊 142"/>
            <p:cNvSpPr txBox="1">
              <a:spLocks noChangeArrowheads="1"/>
            </p:cNvSpPr>
            <p:nvPr/>
          </p:nvSpPr>
          <p:spPr bwMode="auto">
            <a:xfrm>
              <a:off x="8906734" y="14693260"/>
              <a:ext cx="3878250" cy="36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00B050"/>
                  </a:solidFill>
                </a:rPr>
                <a:t>在畫重點</a:t>
              </a:r>
              <a:r>
                <a:rPr lang="en-US" altLang="zh-TW">
                  <a:solidFill>
                    <a:srgbClr val="00B050"/>
                  </a:solidFill>
                </a:rPr>
                <a:t>(A)</a:t>
              </a:r>
              <a:r>
                <a:rPr lang="zh-TW" altLang="en-US">
                  <a:solidFill>
                    <a:srgbClr val="00B050"/>
                  </a:solidFill>
                </a:rPr>
                <a:t>過程中</a:t>
              </a:r>
              <a:r>
                <a:rPr lang="zh-TW" altLang="en-US">
                  <a:solidFill>
                    <a:srgbClr val="FF0000"/>
                  </a:solidFill>
                </a:rPr>
                <a:t>修改筆記內容</a:t>
              </a:r>
              <a:r>
                <a:rPr lang="en-US" altLang="zh-TW">
                  <a:solidFill>
                    <a:srgbClr val="FF0000"/>
                  </a:solidFill>
                </a:rPr>
                <a:t>(E)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群組 171"/>
          <p:cNvGrpSpPr>
            <a:grpSpLocks/>
          </p:cNvGrpSpPr>
          <p:nvPr/>
        </p:nvGrpSpPr>
        <p:grpSpPr bwMode="auto">
          <a:xfrm>
            <a:off x="5044547" y="2228728"/>
            <a:ext cx="4354512" cy="2530475"/>
            <a:chOff x="11897706" y="12867757"/>
            <a:chExt cx="4355543" cy="2531517"/>
          </a:xfrm>
        </p:grpSpPr>
        <p:grpSp>
          <p:nvGrpSpPr>
            <p:cNvPr id="13" name="群組 69"/>
            <p:cNvGrpSpPr>
              <a:grpSpLocks/>
            </p:cNvGrpSpPr>
            <p:nvPr/>
          </p:nvGrpSpPr>
          <p:grpSpPr bwMode="auto">
            <a:xfrm>
              <a:off x="11897706" y="12867757"/>
              <a:ext cx="4355543" cy="2009870"/>
              <a:chOff x="5724625" y="20360036"/>
              <a:chExt cx="4355543" cy="2009870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5724625" y="21008003"/>
                <a:ext cx="1008301" cy="64796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NA</a:t>
                </a:r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7452234" y="20360036"/>
                <a:ext cx="1008301" cy="64796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AA</a:t>
                </a:r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7452234" y="21722672"/>
                <a:ext cx="1008301" cy="64796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AF</a:t>
                </a:r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9071867" y="21008003"/>
                <a:ext cx="1008301" cy="64796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FA</a:t>
                </a:r>
              </a:p>
            </p:txBody>
          </p:sp>
          <p:cxnSp>
            <p:nvCxnSpPr>
              <p:cNvPr id="19" name="直線單箭頭接點 18"/>
              <p:cNvCxnSpPr/>
              <p:nvPr/>
            </p:nvCxnSpPr>
            <p:spPr>
              <a:xfrm flipV="1">
                <a:off x="6802792" y="20898420"/>
                <a:ext cx="470011" cy="2159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>
                <a:off x="6804381" y="21655969"/>
                <a:ext cx="468423" cy="2509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>
                <a:off x="7957178" y="21114408"/>
                <a:ext cx="0" cy="541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H="1" flipV="1">
                <a:off x="8531990" y="20882538"/>
                <a:ext cx="466836" cy="2175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8531990" y="21655969"/>
                <a:ext cx="539878" cy="2509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70"/>
            <p:cNvSpPr txBox="1">
              <a:spLocks noChangeArrowheads="1"/>
            </p:cNvSpPr>
            <p:nvPr/>
          </p:nvSpPr>
          <p:spPr bwMode="auto">
            <a:xfrm>
              <a:off x="12905863" y="15030013"/>
              <a:ext cx="3096451" cy="369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/>
                <a:t>反覆</a:t>
              </a:r>
              <a:r>
                <a:rPr lang="zh-TW" altLang="en-US">
                  <a:solidFill>
                    <a:srgbClr val="00B050"/>
                  </a:solidFill>
                </a:rPr>
                <a:t>畫重點</a:t>
              </a:r>
              <a:r>
                <a:rPr lang="en-US" altLang="zh-TW">
                  <a:solidFill>
                    <a:srgbClr val="00B050"/>
                  </a:solidFill>
                </a:rPr>
                <a:t>(A)</a:t>
              </a:r>
              <a:r>
                <a:rPr lang="zh-TW" altLang="en-US"/>
                <a:t>、</a:t>
              </a:r>
              <a:r>
                <a:rPr lang="zh-TW" altLang="en-US">
                  <a:solidFill>
                    <a:srgbClr val="966F9D"/>
                  </a:solidFill>
                </a:rPr>
                <a:t>清除重點</a:t>
              </a:r>
              <a:r>
                <a:rPr lang="en-US" altLang="zh-TW">
                  <a:solidFill>
                    <a:srgbClr val="966F9D"/>
                  </a:solidFill>
                </a:rPr>
                <a:t>(F)</a:t>
              </a:r>
              <a:endParaRPr lang="zh-TW" altLang="en-US">
                <a:solidFill>
                  <a:srgbClr val="966F9D"/>
                </a:solidFill>
              </a:endParaRPr>
            </a:p>
          </p:txBody>
        </p:sp>
      </p:grpSp>
      <p:grpSp>
        <p:nvGrpSpPr>
          <p:cNvPr id="24" name="群組 173"/>
          <p:cNvGrpSpPr>
            <a:grpSpLocks/>
          </p:cNvGrpSpPr>
          <p:nvPr/>
        </p:nvGrpSpPr>
        <p:grpSpPr bwMode="auto">
          <a:xfrm>
            <a:off x="2682347" y="5187828"/>
            <a:ext cx="4605337" cy="1309687"/>
            <a:chOff x="12011419" y="15912511"/>
            <a:chExt cx="4605011" cy="1310222"/>
          </a:xfrm>
        </p:grpSpPr>
        <p:grpSp>
          <p:nvGrpSpPr>
            <p:cNvPr id="25" name="群組 39"/>
            <p:cNvGrpSpPr>
              <a:grpSpLocks/>
            </p:cNvGrpSpPr>
            <p:nvPr/>
          </p:nvGrpSpPr>
          <p:grpSpPr bwMode="auto">
            <a:xfrm>
              <a:off x="12011419" y="15912511"/>
              <a:ext cx="4605011" cy="687337"/>
              <a:chOff x="943666" y="20162291"/>
              <a:chExt cx="4605011" cy="687337"/>
            </a:xfrm>
          </p:grpSpPr>
          <p:sp>
            <p:nvSpPr>
              <p:cNvPr id="27" name="橢圓 26"/>
              <p:cNvSpPr/>
              <p:nvPr/>
            </p:nvSpPr>
            <p:spPr>
              <a:xfrm>
                <a:off x="943666" y="20162291"/>
                <a:ext cx="1007991" cy="64796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NA</a:t>
                </a:r>
              </a:p>
            </p:txBody>
          </p:sp>
          <p:cxnSp>
            <p:nvCxnSpPr>
              <p:cNvPr id="28" name="直線單箭頭接點 27"/>
              <p:cNvCxnSpPr/>
              <p:nvPr/>
            </p:nvCxnSpPr>
            <p:spPr>
              <a:xfrm>
                <a:off x="2096109" y="20525977"/>
                <a:ext cx="3952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橢圓 28"/>
              <p:cNvSpPr/>
              <p:nvPr/>
            </p:nvSpPr>
            <p:spPr>
              <a:xfrm>
                <a:off x="2672331" y="20201994"/>
                <a:ext cx="1007992" cy="64796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AB</a:t>
                </a:r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4540686" y="20187701"/>
                <a:ext cx="1007991" cy="64955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BA</a:t>
                </a:r>
              </a:p>
            </p:txBody>
          </p:sp>
          <p:cxnSp>
            <p:nvCxnSpPr>
              <p:cNvPr id="31" name="直線單箭頭接點 30"/>
              <p:cNvCxnSpPr/>
              <p:nvPr/>
            </p:nvCxnSpPr>
            <p:spPr>
              <a:xfrm>
                <a:off x="3824774" y="20486273"/>
                <a:ext cx="57146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文字方塊 172"/>
            <p:cNvSpPr txBox="1">
              <a:spLocks noChangeArrowheads="1"/>
            </p:cNvSpPr>
            <p:nvPr/>
          </p:nvSpPr>
          <p:spPr bwMode="auto">
            <a:xfrm>
              <a:off x="13049125" y="16853259"/>
              <a:ext cx="3108323" cy="369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/>
                <a:t>反覆</a:t>
              </a:r>
              <a:r>
                <a:rPr lang="zh-TW" altLang="en-US">
                  <a:solidFill>
                    <a:srgbClr val="00B050"/>
                  </a:solidFill>
                </a:rPr>
                <a:t>畫重點</a:t>
              </a:r>
              <a:r>
                <a:rPr lang="en-US" altLang="zh-TW">
                  <a:solidFill>
                    <a:srgbClr val="00B050"/>
                  </a:solidFill>
                </a:rPr>
                <a:t>(A)</a:t>
              </a:r>
              <a:r>
                <a:rPr lang="zh-TW" altLang="en-US"/>
                <a:t>、</a:t>
              </a:r>
              <a:r>
                <a:rPr lang="zh-TW" altLang="en-US">
                  <a:solidFill>
                    <a:srgbClr val="C00000"/>
                  </a:solidFill>
                </a:rPr>
                <a:t>新增筆記</a:t>
              </a:r>
              <a:r>
                <a:rPr lang="en-US" altLang="zh-TW">
                  <a:solidFill>
                    <a:srgbClr val="C00000"/>
                  </a:solidFill>
                </a:rPr>
                <a:t>(B)</a:t>
              </a:r>
              <a:endParaRPr lang="zh-TW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677334" y="16673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施</a:t>
            </a:r>
            <a:r>
              <a:rPr lang="zh-TW" altLang="en-US" dirty="0" smtClean="0"/>
              <a:t>老師相異</a:t>
            </a:r>
            <a:r>
              <a:rPr lang="zh-TW" altLang="en-US" dirty="0"/>
              <a:t>處</a:t>
            </a:r>
          </a:p>
        </p:txBody>
      </p:sp>
    </p:spTree>
    <p:extLst>
      <p:ext uri="{BB962C8B-B14F-4D97-AF65-F5344CB8AC3E}">
        <p14:creationId xmlns:p14="http://schemas.microsoft.com/office/powerpoint/2010/main" val="41999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grpSp>
        <p:nvGrpSpPr>
          <p:cNvPr id="4" name="群組 175"/>
          <p:cNvGrpSpPr>
            <a:grpSpLocks/>
          </p:cNvGrpSpPr>
          <p:nvPr/>
        </p:nvGrpSpPr>
        <p:grpSpPr bwMode="auto">
          <a:xfrm>
            <a:off x="4817534" y="4687521"/>
            <a:ext cx="5113338" cy="2028825"/>
            <a:chOff x="286876" y="19802938"/>
            <a:chExt cx="5112568" cy="2029353"/>
          </a:xfrm>
        </p:grpSpPr>
        <p:grpSp>
          <p:nvGrpSpPr>
            <p:cNvPr id="5" name="群組 110"/>
            <p:cNvGrpSpPr>
              <a:grpSpLocks/>
            </p:cNvGrpSpPr>
            <p:nvPr/>
          </p:nvGrpSpPr>
          <p:grpSpPr bwMode="auto">
            <a:xfrm>
              <a:off x="286876" y="19802938"/>
              <a:ext cx="4608512" cy="2003361"/>
              <a:chOff x="16381809" y="21512987"/>
              <a:chExt cx="4608512" cy="2003361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16381809" y="21512987"/>
                <a:ext cx="1007911" cy="647868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NP</a:t>
                </a:r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16386571" y="22869065"/>
                <a:ext cx="1007910" cy="647868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PP</a:t>
                </a:r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18123035" y="22178322"/>
                <a:ext cx="1007910" cy="647868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PE</a:t>
                </a:r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19981717" y="22178322"/>
                <a:ext cx="1007911" cy="647868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EN</a:t>
                </a:r>
              </a:p>
            </p:txBody>
          </p:sp>
          <p:cxnSp>
            <p:nvCxnSpPr>
              <p:cNvPr id="11" name="直線單箭頭接點 10"/>
              <p:cNvCxnSpPr/>
              <p:nvPr/>
            </p:nvCxnSpPr>
            <p:spPr>
              <a:xfrm>
                <a:off x="17513527" y="22035410"/>
                <a:ext cx="561890" cy="1429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/>
              <p:nvPr/>
            </p:nvCxnSpPr>
            <p:spPr>
              <a:xfrm flipV="1">
                <a:off x="17534160" y="22826191"/>
                <a:ext cx="552367" cy="228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/>
              <p:nvPr/>
            </p:nvCxnSpPr>
            <p:spPr>
              <a:xfrm>
                <a:off x="19280148" y="22502256"/>
                <a:ext cx="557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文字方塊 174"/>
            <p:cNvSpPr txBox="1">
              <a:spLocks noChangeArrowheads="1"/>
            </p:cNvSpPr>
            <p:nvPr/>
          </p:nvSpPr>
          <p:spPr bwMode="auto">
            <a:xfrm>
              <a:off x="1893356" y="21462987"/>
              <a:ext cx="3506088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chemeClr val="accent1"/>
                  </a:solidFill>
                </a:rPr>
                <a:t>前後翻頁</a:t>
              </a:r>
              <a:r>
                <a:rPr lang="en-US" altLang="zh-TW">
                  <a:solidFill>
                    <a:schemeClr val="accent1"/>
                  </a:solidFill>
                </a:rPr>
                <a:t>(N</a:t>
              </a:r>
              <a:r>
                <a:rPr lang="zh-TW" altLang="en-US">
                  <a:solidFill>
                    <a:schemeClr val="accent1"/>
                  </a:solidFill>
                </a:rPr>
                <a:t>、</a:t>
              </a:r>
              <a:r>
                <a:rPr lang="en-US" altLang="zh-TW">
                  <a:solidFill>
                    <a:schemeClr val="accent1"/>
                  </a:solidFill>
                </a:rPr>
                <a:t>P)</a:t>
              </a:r>
              <a:r>
                <a:rPr lang="zh-TW" altLang="en-US">
                  <a:solidFill>
                    <a:srgbClr val="FF0000"/>
                  </a:solidFill>
                </a:rPr>
                <a:t>修改筆記內容</a:t>
              </a:r>
              <a:r>
                <a:rPr lang="en-US" altLang="zh-TW">
                  <a:solidFill>
                    <a:srgbClr val="FF0000"/>
                  </a:solidFill>
                </a:rPr>
                <a:t>(E)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群組 177"/>
          <p:cNvGrpSpPr>
            <a:grpSpLocks/>
          </p:cNvGrpSpPr>
          <p:nvPr/>
        </p:nvGrpSpPr>
        <p:grpSpPr bwMode="auto">
          <a:xfrm>
            <a:off x="677334" y="2004646"/>
            <a:ext cx="3889375" cy="2932112"/>
            <a:chOff x="551363" y="23249165"/>
            <a:chExt cx="3888432" cy="2932415"/>
          </a:xfrm>
        </p:grpSpPr>
        <p:grpSp>
          <p:nvGrpSpPr>
            <p:cNvPr id="15" name="群組 98"/>
            <p:cNvGrpSpPr>
              <a:grpSpLocks/>
            </p:cNvGrpSpPr>
            <p:nvPr/>
          </p:nvGrpSpPr>
          <p:grpSpPr bwMode="auto">
            <a:xfrm>
              <a:off x="551363" y="23249165"/>
              <a:ext cx="3888432" cy="2413024"/>
              <a:chOff x="11629281" y="21133643"/>
              <a:chExt cx="3888432" cy="2413024"/>
            </a:xfrm>
          </p:grpSpPr>
          <p:sp>
            <p:nvSpPr>
              <p:cNvPr id="17" name="橢圓 16"/>
              <p:cNvSpPr/>
              <p:nvPr/>
            </p:nvSpPr>
            <p:spPr>
              <a:xfrm>
                <a:off x="13068795" y="21133643"/>
                <a:ext cx="1009405" cy="64776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NN</a:t>
                </a:r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11629281" y="22033848"/>
                <a:ext cx="1007819" cy="64935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NE</a:t>
                </a:r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14509895" y="22033848"/>
                <a:ext cx="1007818" cy="64935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EN</a:t>
                </a:r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13068795" y="22899125"/>
                <a:ext cx="1009405" cy="64776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EE</a:t>
                </a:r>
              </a:p>
            </p:txBody>
          </p:sp>
          <p:cxnSp>
            <p:nvCxnSpPr>
              <p:cNvPr id="21" name="直線單箭頭接點 20"/>
              <p:cNvCxnSpPr/>
              <p:nvPr/>
            </p:nvCxnSpPr>
            <p:spPr>
              <a:xfrm>
                <a:off x="12852947" y="22359319"/>
                <a:ext cx="1441101" cy="111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H="1">
                <a:off x="12637100" y="21722666"/>
                <a:ext cx="431695" cy="311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H="1" flipV="1">
                <a:off x="14078200" y="21729016"/>
                <a:ext cx="431695" cy="3048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/>
              <p:cNvCxnSpPr/>
              <p:nvPr/>
            </p:nvCxnSpPr>
            <p:spPr>
              <a:xfrm>
                <a:off x="12565679" y="22610170"/>
                <a:ext cx="431695" cy="3365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/>
              <p:nvPr/>
            </p:nvCxnSpPr>
            <p:spPr>
              <a:xfrm flipV="1">
                <a:off x="14078200" y="22683203"/>
                <a:ext cx="468198" cy="3715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文字方塊 176"/>
            <p:cNvSpPr txBox="1">
              <a:spLocks noChangeArrowheads="1"/>
            </p:cNvSpPr>
            <p:nvPr/>
          </p:nvSpPr>
          <p:spPr bwMode="auto">
            <a:xfrm>
              <a:off x="849349" y="25812222"/>
              <a:ext cx="3582161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chemeClr val="accent1"/>
                  </a:solidFill>
                </a:rPr>
                <a:t>在翻頁過程中</a:t>
              </a:r>
              <a:r>
                <a:rPr lang="en-US" altLang="zh-TW">
                  <a:solidFill>
                    <a:schemeClr val="accent1"/>
                  </a:solidFill>
                </a:rPr>
                <a:t>(N)</a:t>
              </a:r>
              <a:r>
                <a:rPr lang="zh-TW" altLang="en-US">
                  <a:solidFill>
                    <a:srgbClr val="FF0000"/>
                  </a:solidFill>
                </a:rPr>
                <a:t>修改筆記內容</a:t>
              </a:r>
              <a:r>
                <a:rPr lang="en-US" altLang="zh-TW">
                  <a:solidFill>
                    <a:srgbClr val="FF0000"/>
                  </a:solidFill>
                </a:rPr>
                <a:t>(E)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群組 179"/>
          <p:cNvGrpSpPr>
            <a:grpSpLocks/>
          </p:cNvGrpSpPr>
          <p:nvPr/>
        </p:nvGrpSpPr>
        <p:grpSpPr bwMode="auto">
          <a:xfrm>
            <a:off x="5331884" y="1979246"/>
            <a:ext cx="3889375" cy="3000375"/>
            <a:chOff x="6313021" y="21343933"/>
            <a:chExt cx="3888432" cy="3000580"/>
          </a:xfrm>
        </p:grpSpPr>
        <p:grpSp>
          <p:nvGrpSpPr>
            <p:cNvPr id="27" name="群組 115"/>
            <p:cNvGrpSpPr>
              <a:grpSpLocks/>
            </p:cNvGrpSpPr>
            <p:nvPr/>
          </p:nvGrpSpPr>
          <p:grpSpPr bwMode="auto">
            <a:xfrm>
              <a:off x="6313021" y="21343933"/>
              <a:ext cx="3888432" cy="2413024"/>
              <a:chOff x="11629281" y="21133643"/>
              <a:chExt cx="3888432" cy="2413024"/>
            </a:xfrm>
          </p:grpSpPr>
          <p:sp>
            <p:nvSpPr>
              <p:cNvPr id="29" name="橢圓 28"/>
              <p:cNvSpPr/>
              <p:nvPr/>
            </p:nvSpPr>
            <p:spPr>
              <a:xfrm>
                <a:off x="13068795" y="21133643"/>
                <a:ext cx="1009405" cy="64774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NN</a:t>
                </a:r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11629281" y="22033817"/>
                <a:ext cx="1007819" cy="64933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NJ</a:t>
                </a:r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14509895" y="22033817"/>
                <a:ext cx="1007818" cy="64933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JN</a:t>
                </a:r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13068795" y="22899064"/>
                <a:ext cx="1009405" cy="64774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/>
                  <a:t>JJ</a:t>
                </a:r>
              </a:p>
            </p:txBody>
          </p:sp>
          <p:cxnSp>
            <p:nvCxnSpPr>
              <p:cNvPr id="33" name="直線單箭頭接點 32"/>
              <p:cNvCxnSpPr/>
              <p:nvPr/>
            </p:nvCxnSpPr>
            <p:spPr>
              <a:xfrm>
                <a:off x="12852947" y="22359277"/>
                <a:ext cx="1441101" cy="111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H="1">
                <a:off x="12637100" y="21722645"/>
                <a:ext cx="431695" cy="311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H="1" flipV="1">
                <a:off x="14078200" y="21728996"/>
                <a:ext cx="431695" cy="3048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/>
              <p:cNvCxnSpPr/>
              <p:nvPr/>
            </p:nvCxnSpPr>
            <p:spPr>
              <a:xfrm>
                <a:off x="12565679" y="22610119"/>
                <a:ext cx="431695" cy="3365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6"/>
              <p:cNvCxnSpPr/>
              <p:nvPr/>
            </p:nvCxnSpPr>
            <p:spPr>
              <a:xfrm flipV="1">
                <a:off x="14078200" y="22683149"/>
                <a:ext cx="468198" cy="371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文字方塊 178"/>
            <p:cNvSpPr txBox="1">
              <a:spLocks noChangeArrowheads="1"/>
            </p:cNvSpPr>
            <p:nvPr/>
          </p:nvSpPr>
          <p:spPr bwMode="auto">
            <a:xfrm>
              <a:off x="7022852" y="23975158"/>
              <a:ext cx="3082146" cy="369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chemeClr val="accent1"/>
                  </a:solidFill>
                </a:rPr>
                <a:t>翻頁</a:t>
              </a:r>
              <a:r>
                <a:rPr lang="en-US" altLang="zh-TW">
                  <a:solidFill>
                    <a:schemeClr val="accent1"/>
                  </a:solidFill>
                </a:rPr>
                <a:t>(N)</a:t>
              </a:r>
              <a:r>
                <a:rPr lang="zh-TW" altLang="en-US">
                  <a:solidFill>
                    <a:schemeClr val="accent1"/>
                  </a:solidFill>
                </a:rPr>
                <a:t>、跳頁</a:t>
              </a:r>
              <a:r>
                <a:rPr lang="en-US" altLang="zh-TW">
                  <a:solidFill>
                    <a:schemeClr val="accent1"/>
                  </a:solidFill>
                </a:rPr>
                <a:t>(J)</a:t>
              </a:r>
              <a:r>
                <a:rPr lang="zh-TW" altLang="en-US">
                  <a:solidFill>
                    <a:schemeClr val="accent1"/>
                  </a:solidFill>
                </a:rPr>
                <a:t>的瀏覽行為</a:t>
              </a:r>
            </a:p>
          </p:txBody>
        </p:sp>
      </p:grpSp>
      <p:sp>
        <p:nvSpPr>
          <p:cNvPr id="38" name="文字方塊 37"/>
          <p:cNvSpPr txBox="1"/>
          <p:nvPr/>
        </p:nvSpPr>
        <p:spPr>
          <a:xfrm>
            <a:off x="679493" y="14945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楊老師相異處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19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519</Words>
  <Application>Microsoft Office PowerPoint</Application>
  <PresentationFormat>寬螢幕</PresentationFormat>
  <Paragraphs>87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標楷體</vt:lpstr>
      <vt:lpstr>Arial</vt:lpstr>
      <vt:lpstr>Trebuchet MS</vt:lpstr>
      <vt:lpstr>Wingdings 3</vt:lpstr>
      <vt:lpstr>多面向</vt:lpstr>
      <vt:lpstr>利用網路圖分析來萃取學生的閱讀模式 </vt:lpstr>
      <vt:lpstr>Outline</vt:lpstr>
      <vt:lpstr>abstract</vt:lpstr>
      <vt:lpstr>Data Preprocessing</vt:lpstr>
      <vt:lpstr>Data Preprocessing</vt:lpstr>
      <vt:lpstr>Result</vt:lpstr>
      <vt:lpstr>Result</vt:lpstr>
      <vt:lpstr>Result</vt:lpstr>
      <vt:lpstr>Result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利用網路圖分析來萃取學生的閱讀模式</dc:title>
  <dc:creator>蔡文修</dc:creator>
  <cp:lastModifiedBy>蔡文修</cp:lastModifiedBy>
  <cp:revision>17</cp:revision>
  <dcterms:created xsi:type="dcterms:W3CDTF">2019-05-07T13:23:01Z</dcterms:created>
  <dcterms:modified xsi:type="dcterms:W3CDTF">2019-05-08T15:50:06Z</dcterms:modified>
</cp:coreProperties>
</file>