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67" r:id="rId3"/>
    <p:sldId id="270" r:id="rId4"/>
    <p:sldId id="268" r:id="rId5"/>
    <p:sldId id="271" r:id="rId6"/>
    <p:sldId id="272" r:id="rId7"/>
    <p:sldId id="262" r:id="rId8"/>
    <p:sldId id="264" r:id="rId9"/>
    <p:sldId id="257" r:id="rId10"/>
    <p:sldId id="258" r:id="rId11"/>
    <p:sldId id="259" r:id="rId12"/>
    <p:sldId id="260" r:id="rId13"/>
    <p:sldId id="263" r:id="rId14"/>
  </p:sldIdLst>
  <p:sldSz cx="12192000" cy="6858000"/>
  <p:notesSz cx="6858000" cy="9144000"/>
  <p:defaultTextStyle>
    <a:defPPr>
      <a:defRPr lang="en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61151"/>
  </p:normalViewPr>
  <p:slideViewPr>
    <p:cSldViewPr snapToGrid="0">
      <p:cViewPr varScale="1">
        <p:scale>
          <a:sx n="71" d="100"/>
          <a:sy n="71" d="100"/>
        </p:scale>
        <p:origin x="222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TW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4B56F3-5AC1-8B4A-BF61-021341AEC362}" type="datetimeFigureOut">
              <a:rPr lang="en-TW" smtClean="0"/>
              <a:t>2023/9/22</a:t>
            </a:fld>
            <a:endParaRPr lang="en-TW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TW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8B15FA-40F8-724B-A968-BEB65C32E4D5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811329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8B15FA-40F8-724B-A968-BEB65C32E4D5}" type="slidenum">
              <a:rPr lang="en-TW" smtClean="0"/>
              <a:t>2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5048269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0" i="0" dirty="0">
                <a:effectLst/>
                <a:latin typeface="儷黑 pro"/>
              </a:rPr>
              <a:t>由於</a:t>
            </a:r>
            <a:r>
              <a:rPr lang="en-US" altLang="zh-TW" b="0" i="0" dirty="0">
                <a:effectLst/>
                <a:latin typeface="儷黑 pro"/>
              </a:rPr>
              <a:t>HTTP</a:t>
            </a:r>
            <a:r>
              <a:rPr lang="zh-TW" altLang="en-US" b="0" i="0" dirty="0">
                <a:effectLst/>
                <a:latin typeface="儷黑 pro"/>
              </a:rPr>
              <a:t>的無狀態特性</a:t>
            </a:r>
            <a:r>
              <a:rPr lang="en-US" altLang="zh-TW" b="0" i="0" dirty="0">
                <a:effectLst/>
                <a:latin typeface="儷黑 pro"/>
              </a:rPr>
              <a:t>(Stateless)</a:t>
            </a:r>
            <a:r>
              <a:rPr lang="zh-TW" altLang="en-US" b="0" i="0" dirty="0">
                <a:effectLst/>
                <a:latin typeface="儷黑 pro"/>
              </a:rPr>
              <a:t>，導致登入的過去為必須不斷打帳號密碼，來完成登錄網站上身份驗證的事情</a:t>
            </a:r>
            <a:endParaRPr lang="en-US" altLang="zh-TW" b="0" i="0" dirty="0">
              <a:effectLst/>
              <a:latin typeface="儷黑 pro"/>
            </a:endParaRPr>
          </a:p>
          <a:p>
            <a:endParaRPr lang="en-US" altLang="zh-TW" b="0" i="0" dirty="0">
              <a:effectLst/>
              <a:latin typeface="儷黑 pro"/>
            </a:endParaRPr>
          </a:p>
          <a:p>
            <a:r>
              <a:rPr lang="en-US" b="0" i="0" dirty="0" err="1">
                <a:effectLst/>
                <a:latin typeface="儷黑 pro"/>
              </a:rPr>
              <a:t>而Cookie就是用來解決HTTP的Stateless問題</a:t>
            </a:r>
            <a:r>
              <a:rPr lang="zh-TW" altLang="en-US" b="0" i="0" dirty="0">
                <a:effectLst/>
                <a:latin typeface="儷黑 pro"/>
              </a:rPr>
              <a:t>，</a:t>
            </a:r>
            <a:r>
              <a:rPr lang="en-US" altLang="zh-TW" b="0" i="0" dirty="0">
                <a:effectLst/>
                <a:latin typeface="儷黑 pro"/>
              </a:rPr>
              <a:t>Server</a:t>
            </a:r>
            <a:r>
              <a:rPr lang="zh-TW" altLang="en-US" b="0" i="0" dirty="0">
                <a:effectLst/>
                <a:latin typeface="儷黑 pro"/>
              </a:rPr>
              <a:t>可以透過設定和讀取</a:t>
            </a:r>
            <a:r>
              <a:rPr lang="en-US" altLang="zh-TW" b="0" i="0" dirty="0">
                <a:effectLst/>
                <a:latin typeface="儷黑 pro"/>
              </a:rPr>
              <a:t>Cookie</a:t>
            </a:r>
            <a:r>
              <a:rPr lang="zh-TW" altLang="en-US" b="0" i="0" dirty="0">
                <a:effectLst/>
                <a:latin typeface="儷黑 pro"/>
              </a:rPr>
              <a:t>所包含的資料，避免使用者每次輸入其帳號和密碼進行登入</a:t>
            </a:r>
            <a:endParaRPr lang="en-US" altLang="zh-TW" b="0" i="0" dirty="0">
              <a:effectLst/>
              <a:latin typeface="儷黑 pro"/>
            </a:endParaRPr>
          </a:p>
          <a:p>
            <a:endParaRPr lang="en-US" b="0" i="0" dirty="0">
              <a:effectLst/>
              <a:latin typeface="儷黑 pro"/>
            </a:endParaRPr>
          </a:p>
          <a:p>
            <a:r>
              <a:rPr lang="en-US" b="0" i="0" dirty="0">
                <a:effectLst/>
                <a:latin typeface="儷黑 pro"/>
              </a:rPr>
              <a:t>Stateless: </a:t>
            </a:r>
            <a:r>
              <a:rPr lang="en-US" b="0" i="0" dirty="0" err="1">
                <a:effectLst/>
                <a:latin typeface="儷黑 pro"/>
              </a:rPr>
              <a:t>Browser的每一次Request</a:t>
            </a:r>
            <a:r>
              <a:rPr lang="zh-TW" altLang="en-US" b="0" i="0" dirty="0">
                <a:effectLst/>
                <a:latin typeface="儷黑 pro"/>
              </a:rPr>
              <a:t>，</a:t>
            </a:r>
            <a:r>
              <a:rPr lang="en-US" altLang="zh-TW" b="0" i="0" dirty="0">
                <a:effectLst/>
                <a:latin typeface="儷黑 pro"/>
              </a:rPr>
              <a:t>Server</a:t>
            </a:r>
            <a:r>
              <a:rPr lang="zh-TW" altLang="en-US" b="0" i="0" dirty="0">
                <a:effectLst/>
                <a:latin typeface="儷黑 pro"/>
              </a:rPr>
              <a:t>會獨立處理，不會與之前和之後的</a:t>
            </a:r>
            <a:r>
              <a:rPr lang="en-US" altLang="zh-TW" b="0" i="0" dirty="0">
                <a:effectLst/>
                <a:latin typeface="儷黑 pro"/>
              </a:rPr>
              <a:t>Request</a:t>
            </a:r>
            <a:r>
              <a:rPr lang="zh-TW" altLang="en-US" b="0" i="0" dirty="0">
                <a:effectLst/>
                <a:latin typeface="儷黑 pro"/>
              </a:rPr>
              <a:t>產生聯繫</a:t>
            </a:r>
            <a:endParaRPr lang="en-TW" dirty="0"/>
          </a:p>
          <a:p>
            <a:endParaRPr lang="en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8B15FA-40F8-724B-A968-BEB65C32E4D5}" type="slidenum">
              <a:rPr lang="en-TW" smtClean="0"/>
              <a:t>4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997464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11984-07EC-E4A3-A998-EB42B9CD37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26BB44-C196-03D9-AFE5-24ADAE5679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CF0EFA-E92E-E605-2501-9E8BD0031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34B3B-F848-BA4B-842F-135D54488999}" type="datetimeFigureOut">
              <a:rPr lang="en-TW" smtClean="0"/>
              <a:t>2023/9/22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602AB5-1B4F-1280-50AF-FAFE37F53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CCABF2-341C-234B-9E4E-AD280CCCB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E40DD-DE3B-A84D-8639-B8C1174E8C5B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707282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FC2E8-8416-8DF2-659F-1A8538DF6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1DEDE4-155B-F5FD-E5AC-7DE92DDE58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3EC7E4-53EB-1ECD-BE0E-E6119D33E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34B3B-F848-BA4B-842F-135D54488999}" type="datetimeFigureOut">
              <a:rPr lang="en-TW" smtClean="0"/>
              <a:t>2023/9/22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487F9-FF85-7B68-B8EA-E02833112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4EAEAF-DE69-DFC4-7BF0-620EB73F4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E40DD-DE3B-A84D-8639-B8C1174E8C5B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294327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21C6B6-AD97-79AE-AAAF-5FCB6419A4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BB0B79-43B4-1965-731D-4CE85228D8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9B01B3-152C-911A-2552-09CB70A44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34B3B-F848-BA4B-842F-135D54488999}" type="datetimeFigureOut">
              <a:rPr lang="en-TW" smtClean="0"/>
              <a:t>2023/9/22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FB7BE-1C54-1D7B-A5F7-6B02C2304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ADB34-35AD-836E-520B-32765FF83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E40DD-DE3B-A84D-8639-B8C1174E8C5B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858404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FB8DA-9736-9F85-BD44-F52E37A2C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ECACD-C206-7258-9910-5047175DB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6D85E4-6FA2-8605-0674-0BEF17E50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34B3B-F848-BA4B-842F-135D54488999}" type="datetimeFigureOut">
              <a:rPr lang="en-TW" smtClean="0"/>
              <a:t>2023/9/22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BFFE92-99A0-2CDB-4236-21B72911D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9BF83-F28E-FE6C-9A29-A7B02D4F9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E40DD-DE3B-A84D-8639-B8C1174E8C5B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109209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C46B7-66E5-561E-90FD-E6F78DC77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E6842-DD91-DA44-AB42-CAABE5EFF3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6787F3-5258-716F-2E88-A368AF55B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34B3B-F848-BA4B-842F-135D54488999}" type="datetimeFigureOut">
              <a:rPr lang="en-TW" smtClean="0"/>
              <a:t>2023/9/22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C6E276-DC2E-02BB-AD30-E454DA61F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506C17-9EAB-811C-C5DA-B197D3BBE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E40DD-DE3B-A84D-8639-B8C1174E8C5B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005708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509A5-328A-A597-2611-F51293C2C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93C4E-1B5C-4E2B-4EC7-4619F8958D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0DFEA7-36FE-46D7-D6CA-503715304B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832729-7BB5-FF0A-3FEC-9949084E2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34B3B-F848-BA4B-842F-135D54488999}" type="datetimeFigureOut">
              <a:rPr lang="en-TW" smtClean="0"/>
              <a:t>2023/9/22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43F6B9-2711-2794-C555-06856EB9B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F75953-318C-9F24-0577-84D80AB0C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E40DD-DE3B-A84D-8639-B8C1174E8C5B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756534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0920F-271A-CAE1-24A9-D6A59018A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662231-F574-1AA6-9B19-DC9C774649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05BE77-4D3D-079D-1830-C7A072E78D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952FCF-C8EA-9437-8743-F208F9964A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585929-E8C3-D7EC-D25B-1FB0AE88FF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190D5C-95EA-ED5F-09D4-EB6014540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34B3B-F848-BA4B-842F-135D54488999}" type="datetimeFigureOut">
              <a:rPr lang="en-TW" smtClean="0"/>
              <a:t>2023/9/22</a:t>
            </a:fld>
            <a:endParaRPr lang="en-TW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23D9FC-150C-59EF-6327-3E5E8F054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9AA1FC-E7B8-8B0B-FB2C-1209C574E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E40DD-DE3B-A84D-8639-B8C1174E8C5B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1825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63B00-2EF6-7CF9-E9F3-9E5880284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D3A0B8-B520-56C0-FAE9-78A764D4B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34B3B-F848-BA4B-842F-135D54488999}" type="datetimeFigureOut">
              <a:rPr lang="en-TW" smtClean="0"/>
              <a:t>2023/9/22</a:t>
            </a:fld>
            <a:endParaRPr lang="en-TW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60B2C3-8062-4EDC-3495-B1E630288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C4303D-7C75-5839-BE1B-CF56E5C25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E40DD-DE3B-A84D-8639-B8C1174E8C5B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105576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2B3BDE-2460-6338-250A-8F9312E4D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34B3B-F848-BA4B-842F-135D54488999}" type="datetimeFigureOut">
              <a:rPr lang="en-TW" smtClean="0"/>
              <a:t>2023/9/22</a:t>
            </a:fld>
            <a:endParaRPr lang="en-TW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49F8DB-4A08-71D1-BE48-2F61DC11C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88AEC0-3DFA-0801-3140-B5875C6A6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E40DD-DE3B-A84D-8639-B8C1174E8C5B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59316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12527-87F9-3972-083B-861023D82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C5AE9-AD44-34F6-58C7-7BE5FE0492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A5694A-41FB-300B-53A6-302E51CBAD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E659B4-14AD-9BCE-7D01-48F6BD326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34B3B-F848-BA4B-842F-135D54488999}" type="datetimeFigureOut">
              <a:rPr lang="en-TW" smtClean="0"/>
              <a:t>2023/9/22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75B63B-8F49-BF48-EA4F-A175AA1B9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37E4BE-6CAC-EF86-A2D4-7D1293DC2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E40DD-DE3B-A84D-8639-B8C1174E8C5B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003044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AD30C-9295-E68D-483D-89DE7B5F3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7CAAE5-0E38-C44E-C960-43A86D3F9D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D94322-3054-AB67-9195-094EA6EEB2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1B3377-8A8A-E09F-3FF4-F7CD46D47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34B3B-F848-BA4B-842F-135D54488999}" type="datetimeFigureOut">
              <a:rPr lang="en-TW" smtClean="0"/>
              <a:t>2023/9/22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826F0B-AFB4-79EF-2F5D-B3F2CAD31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A96AC5-47D7-ED8E-91EC-6D33A8B98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E40DD-DE3B-A84D-8639-B8C1174E8C5B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822619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FB5502-2592-D471-252C-6B46468B3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9A3974-C301-CC52-6657-D0EE9EFB27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0EA46B-4818-5FCA-A208-562FC48F62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34B3B-F848-BA4B-842F-135D54488999}" type="datetimeFigureOut">
              <a:rPr lang="en-TW" smtClean="0"/>
              <a:t>2023/9/22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318201-A78D-6CAC-8CB2-4BF62396F4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CF01D2-4C1C-FCBA-2B98-A69DFE8B58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E40DD-DE3B-A84D-8639-B8C1174E8C5B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714184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hackmd.io/@MaxYang/rkEbXXAP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92141-E556-9CC4-5937-699F9CB2E2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 Boot</a:t>
            </a:r>
            <a:r>
              <a:rPr lang="zh-TW" altLang="en-US" dirty="0"/>
              <a:t> 用戶註冊登入</a:t>
            </a:r>
            <a:endParaRPr lang="en-TW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D67F10-CE72-BDEE-7628-C0EDDECB1B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629336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64DC4-2576-2A16-89D2-816D83865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判斷目前是否已登入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en-US" altLang="zh-TW" dirty="0" err="1"/>
              <a:t>isLogin</a:t>
            </a:r>
            <a:r>
              <a:rPr lang="en-US" altLang="zh-TW" dirty="0"/>
              <a:t>)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7AD25-4058-FC79-2102-B6382A79ED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TW" dirty="0"/>
              <a:t>/api/user/is-login (GET)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3FA69E-7DAD-073F-30FD-BA3804122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2756" y="2372848"/>
            <a:ext cx="536034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5981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558CF-3196-5931-B668-E61F2006E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登入 </a:t>
            </a:r>
            <a:r>
              <a:rPr lang="en-US" dirty="0"/>
              <a:t>(Login)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528A0-558E-8BBF-C5A8-5FE99EFE8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/</a:t>
            </a:r>
            <a:r>
              <a:rPr lang="en-US" dirty="0" err="1"/>
              <a:t>api</a:t>
            </a:r>
            <a:r>
              <a:rPr lang="en-US" dirty="0"/>
              <a:t>/user/login (POST)</a:t>
            </a:r>
            <a:endParaRPr lang="en-TW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058872-596E-2A36-2223-7FD92C5BFC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8526" y="2434334"/>
            <a:ext cx="5346957" cy="4214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5174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C85CD-6AC2-787D-9852-522E2E670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登入後再判斷是否已經登入 (isLogin)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5BA0A-0F1C-6F88-D4F2-8957F3BAB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TW" dirty="0"/>
              <a:t>/api/user/is-login (GET)</a:t>
            </a:r>
          </a:p>
          <a:p>
            <a:endParaRPr lang="en-TW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FF1DF2-BABF-BB92-39E5-2A86037A2C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5862" y="2554899"/>
            <a:ext cx="5109117" cy="4027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5141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96A15-9336-5662-7283-0E0B6A1A6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B2331-2516-2D87-0291-1DC8668E93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TW" dirty="0"/>
              <a:t>MYSQL build on docker (MAC)</a:t>
            </a:r>
          </a:p>
          <a:p>
            <a:pPr lvl="1"/>
            <a:r>
              <a:rPr lang="en-US" dirty="0">
                <a:hlinkClick r:id="rId2"/>
              </a:rPr>
              <a:t>https://hackmd.io/@MaxYang/rkEbXXAPt</a:t>
            </a:r>
            <a:endParaRPr lang="en-TW" dirty="0"/>
          </a:p>
          <a:p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60553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09E4B-873A-38C5-3A63-4A6F6E389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B926E-78D0-05FD-D59C-F5E026007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958471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00312-7AA6-44F0-D76E-1CA865C3C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Cookie </a:t>
            </a:r>
            <a:r>
              <a:rPr lang="en-TW" dirty="0">
                <a:latin typeface="PMingLiU" panose="02020500000000000000" pitchFamily="18" charset="-120"/>
                <a:ea typeface="PMingLiU" panose="02020500000000000000" pitchFamily="18" charset="-120"/>
                <a:cs typeface="Times New Roman" panose="02020603050405020304" pitchFamily="18" charset="0"/>
              </a:rPr>
              <a:t>介紹</a:t>
            </a:r>
            <a:endParaRPr lang="en-TW" dirty="0">
              <a:latin typeface="PMingLiU" panose="02020500000000000000" pitchFamily="18" charset="-120"/>
              <a:ea typeface="PMingLiU" panose="02020500000000000000" pitchFamily="18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3AD36-872B-45E2-C3C5-E5A1293913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Cookie</a:t>
            </a:r>
            <a:r>
              <a:rPr lang="en-TW" dirty="0">
                <a:latin typeface="+mn-ea"/>
              </a:rPr>
              <a:t> 為</a:t>
            </a:r>
            <a:r>
              <a:rPr lang="zh-TW" altLang="en-US" dirty="0">
                <a:latin typeface="+mn-ea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r>
              <a:rPr lang="en-US" altLang="zh-TW" dirty="0">
                <a:latin typeface="+mn-ea"/>
              </a:rPr>
              <a:t> </a:t>
            </a:r>
            <a:r>
              <a:rPr lang="zh-TW" altLang="en-US" dirty="0">
                <a:latin typeface="+mn-ea"/>
              </a:rPr>
              <a:t>通過</a:t>
            </a:r>
            <a:r>
              <a:rPr lang="en-US" altLang="zh-TW" dirty="0">
                <a:latin typeface="+mn-ea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  <a:r>
              <a:rPr lang="zh-TW" altLang="en-US" dirty="0">
                <a:latin typeface="+mn-ea"/>
              </a:rPr>
              <a:t>，傳送給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r>
              <a:rPr lang="en-US" altLang="zh-TW" dirty="0">
                <a:latin typeface="+mn-ea"/>
              </a:rPr>
              <a:t> </a:t>
            </a:r>
            <a:r>
              <a:rPr lang="zh-TW" altLang="en-US" dirty="0">
                <a:latin typeface="+mn-ea"/>
              </a:rPr>
              <a:t>的小段資料，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r>
              <a:rPr lang="zh-TW" altLang="en-US" dirty="0">
                <a:latin typeface="+mn-ea"/>
              </a:rPr>
              <a:t> 需儲存</a:t>
            </a:r>
            <a:r>
              <a:rPr lang="en-US" altLang="zh-TW" dirty="0">
                <a:latin typeface="+mn-ea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Cookie</a:t>
            </a:r>
            <a:r>
              <a:rPr lang="zh-TW" altLang="en-US" dirty="0">
                <a:latin typeface="+mn-ea"/>
              </a:rPr>
              <a:t>，並在往後向相同的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r>
              <a:rPr lang="zh-TW" altLang="en-US" dirty="0">
                <a:latin typeface="+mn-ea"/>
              </a:rPr>
              <a:t> 傳送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Request</a:t>
            </a:r>
            <a:r>
              <a:rPr lang="zh-TW" altLang="en-US" dirty="0">
                <a:latin typeface="+mn-ea"/>
              </a:rPr>
              <a:t> 時，附上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Cookie</a:t>
            </a:r>
            <a:r>
              <a:rPr lang="zh-TW" altLang="en-US" dirty="0">
                <a:latin typeface="+mn-ea"/>
              </a:rPr>
              <a:t> 內容，以便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r>
              <a:rPr lang="zh-TW" altLang="en-US" dirty="0">
                <a:latin typeface="+mn-ea"/>
              </a:rPr>
              <a:t> 得知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dirty="0">
                <a:latin typeface="+mn-ea"/>
              </a:rPr>
              <a:t>上次執行狀態</a:t>
            </a:r>
            <a:endParaRPr lang="en-US" altLang="zh-TW" dirty="0">
              <a:latin typeface="+mn-ea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Cookie </a:t>
            </a:r>
            <a:r>
              <a:rPr lang="zh-TW" altLang="en-US" dirty="0">
                <a:latin typeface="+mn-ea"/>
              </a:rPr>
              <a:t>內容大小不超過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MB (4096 kb)</a:t>
            </a:r>
          </a:p>
          <a:p>
            <a:pPr marL="0" indent="0">
              <a:buNone/>
            </a:pPr>
            <a:endParaRPr lang="en-US" altLang="zh-TW" dirty="0">
              <a:latin typeface="+mn-ea"/>
            </a:endParaRPr>
          </a:p>
          <a:p>
            <a:r>
              <a:rPr lang="zh-TW" altLang="en-US" dirty="0">
                <a:latin typeface="+mn-ea"/>
              </a:rPr>
              <a:t>常見用途</a:t>
            </a:r>
            <a:endParaRPr lang="en-US" altLang="zh-TW" dirty="0">
              <a:latin typeface="+mn-ea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TW" altLang="en-TW" dirty="0">
                <a:latin typeface="+mn-ea"/>
              </a:rPr>
              <a:t>儲存</a:t>
            </a:r>
            <a:r>
              <a:rPr lang="zh-TW" altLang="en-US" dirty="0">
                <a:latin typeface="+mn-ea"/>
              </a:rPr>
              <a:t>與</a:t>
            </a:r>
            <a:r>
              <a:rPr lang="zh-TW" altLang="en-US" b="0" i="0" dirty="0">
                <a:solidFill>
                  <a:srgbClr val="242424"/>
                </a:solidFill>
                <a:effectLst/>
                <a:latin typeface="+mn-ea"/>
              </a:rPr>
              <a:t>追蹤使用者行為，設定及偏好</a:t>
            </a:r>
            <a:endParaRPr lang="en-US" altLang="zh-TW" b="0" i="0" dirty="0">
              <a:solidFill>
                <a:srgbClr val="242424"/>
              </a:solidFill>
              <a:effectLst/>
              <a:latin typeface="+mn-ea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>
                <a:solidFill>
                  <a:srgbClr val="242424"/>
                </a:solidFill>
                <a:latin typeface="+mn-ea"/>
              </a:rPr>
              <a:t>儲存用戶的登入帳號與密碼，是否已登入，購物車目前狀態等 </a:t>
            </a:r>
            <a:r>
              <a:rPr lang="en-US" altLang="zh-TW" dirty="0">
                <a:solidFill>
                  <a:srgbClr val="2424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r>
              <a:rPr lang="zh-TW" altLang="en-US" dirty="0">
                <a:solidFill>
                  <a:srgbClr val="2424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dirty="0">
                <a:solidFill>
                  <a:srgbClr val="242424"/>
                </a:solidFill>
                <a:latin typeface="+mn-ea"/>
              </a:rPr>
              <a:t>所需之資料</a:t>
            </a:r>
            <a:endParaRPr lang="en-US" altLang="zh-TW" dirty="0">
              <a:solidFill>
                <a:srgbClr val="242424"/>
              </a:solidFill>
              <a:latin typeface="+mn-ea"/>
            </a:endParaRPr>
          </a:p>
          <a:p>
            <a:pPr marL="914400" lvl="1" indent="-457200">
              <a:buFont typeface="+mj-lt"/>
              <a:buAutoNum type="arabicPeriod"/>
            </a:pPr>
            <a:endParaRPr lang="en-TW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96702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4F139-1E55-F156-1F3E-F3FEFDF83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>
                <a:latin typeface="PMingLiU" panose="02020500000000000000" pitchFamily="18" charset="-120"/>
                <a:ea typeface="PMingLiU" panose="02020500000000000000" pitchFamily="18" charset="-120"/>
              </a:rPr>
              <a:t>用戶登入流程</a:t>
            </a:r>
            <a:r>
              <a:rPr lang="zh-TW" altLang="en-US" dirty="0"/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(Cookie)</a:t>
            </a:r>
            <a:endParaRPr lang="en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94999-CF2F-EA86-BA87-0064F9DFA1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912659" cy="4351338"/>
          </a:xfrm>
        </p:spPr>
        <p:txBody>
          <a:bodyPr>
            <a:normAutofit lnSpcReduction="10000"/>
          </a:bodyPr>
          <a:lstStyle/>
          <a:p>
            <a:endParaRPr lang="en-TW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BCA29E-C2EC-565E-B867-A87198A73E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52565" y="1825625"/>
            <a:ext cx="6077443" cy="4667250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Client </a:t>
            </a:r>
            <a:r>
              <a:rPr lang="zh-TW" altLang="en-US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對</a:t>
            </a:r>
            <a:r>
              <a:rPr lang="en-US" altLang="zh-TW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 Server </a:t>
            </a:r>
            <a:r>
              <a:rPr lang="zh-TW" altLang="en-US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發起登入的</a:t>
            </a:r>
            <a:r>
              <a:rPr lang="en-US" altLang="zh-TW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 Request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Server </a:t>
            </a:r>
            <a:r>
              <a:rPr lang="zh-TW" altLang="en-US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允許</a:t>
            </a:r>
            <a:r>
              <a:rPr lang="en-US" altLang="zh-TW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 Client </a:t>
            </a:r>
            <a:r>
              <a:rPr lang="zh-TW" altLang="en-US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登入，並將用戶信息放在</a:t>
            </a:r>
            <a:r>
              <a:rPr lang="en-US" altLang="zh-TW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 Cookie</a:t>
            </a:r>
            <a:r>
              <a:rPr lang="zh-TW" altLang="en-US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，將</a:t>
            </a:r>
            <a:r>
              <a:rPr lang="en-US" altLang="zh-TW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Response </a:t>
            </a:r>
            <a:r>
              <a:rPr lang="zh-TW" altLang="en-US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與</a:t>
            </a:r>
            <a:r>
              <a:rPr lang="en-US" altLang="zh-TW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 Cookie </a:t>
            </a:r>
            <a:r>
              <a:rPr lang="zh-TW" altLang="en-US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傳送給</a:t>
            </a:r>
            <a:r>
              <a:rPr lang="en-US" altLang="zh-TW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 Client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當</a:t>
            </a:r>
            <a:r>
              <a:rPr lang="en-US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 Client </a:t>
            </a:r>
            <a:r>
              <a:rPr lang="en-US" dirty="0" err="1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下次再登入相同的網站時</a:t>
            </a:r>
            <a:r>
              <a:rPr lang="en-US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 (</a:t>
            </a:r>
            <a:r>
              <a:rPr lang="en-US" dirty="0" err="1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且Cookie尚未過期</a:t>
            </a:r>
            <a:r>
              <a:rPr lang="en-US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)</a:t>
            </a:r>
            <a:r>
              <a:rPr lang="zh-TW" altLang="en-US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，</a:t>
            </a:r>
            <a:r>
              <a:rPr lang="en-US" altLang="zh-TW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Client</a:t>
            </a:r>
            <a:r>
              <a:rPr lang="zh-TW" altLang="en-US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將 </a:t>
            </a:r>
            <a:r>
              <a:rPr lang="en-US" altLang="zh-TW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Cookie</a:t>
            </a:r>
            <a:r>
              <a:rPr lang="zh-TW" altLang="en-US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 和 </a:t>
            </a:r>
            <a:r>
              <a:rPr lang="en-US" altLang="zh-TW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Request </a:t>
            </a:r>
            <a:r>
              <a:rPr lang="zh-TW" altLang="en-US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同時傳送給</a:t>
            </a:r>
            <a:r>
              <a:rPr lang="en-US" altLang="zh-TW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Server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Server </a:t>
            </a:r>
            <a:r>
              <a:rPr lang="zh-TW" altLang="en-US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透過</a:t>
            </a:r>
            <a:r>
              <a:rPr lang="en-US" altLang="zh-TW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 Cookie</a:t>
            </a:r>
            <a:r>
              <a:rPr lang="zh-TW" altLang="en-US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 驗證用戶是否通過驗證</a:t>
            </a:r>
            <a:endParaRPr lang="en-TW" dirty="0">
              <a:latin typeface="Times New Roman" panose="02020603050405020304" pitchFamily="18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540D65-8AA9-B87F-B4CF-F54EE29B70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92" y="3166479"/>
            <a:ext cx="5588867" cy="1669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003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244AC-3919-C367-BF32-BF42BB667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使用</a:t>
            </a:r>
            <a:r>
              <a:rPr lang="zh-TW" altLang="en-US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TW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Cookie</a:t>
            </a:r>
            <a:r>
              <a:rPr lang="zh-TW" altLang="en-US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TW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的缺點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2976C-3F07-AF53-4C59-45879C196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TW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安全性低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Cookie</a:t>
            </a:r>
            <a:r>
              <a:rPr lang="zh-TW" altLang="en-US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 由於包含用戶帳密，有可能被盜用或偽造。若攻擊者獲取了有效的</a:t>
            </a:r>
            <a:r>
              <a:rPr lang="en-US" altLang="zh-TW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Cookie</a:t>
            </a:r>
            <a:r>
              <a:rPr lang="zh-TW" altLang="en-US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，則可以冒充用戶身分，進行不法行為</a:t>
            </a:r>
            <a:endParaRPr lang="en-US" altLang="zh-TW" dirty="0">
              <a:latin typeface="Times New Roman" panose="02020603050405020304" pitchFamily="18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TW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用戶體驗差</a:t>
            </a:r>
          </a:p>
          <a:p>
            <a:pPr lvl="1"/>
            <a:r>
              <a:rPr lang="en-TW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用戶須在第一次</a:t>
            </a:r>
            <a:r>
              <a:rPr lang="zh-TW" altLang="en-US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TW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Login</a:t>
            </a:r>
            <a:r>
              <a:rPr lang="zh-TW" altLang="en-US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TW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時輸入帳密</a:t>
            </a:r>
            <a:r>
              <a:rPr lang="zh-TW" altLang="en-US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，並得到 </a:t>
            </a:r>
            <a:r>
              <a:rPr lang="en-US" altLang="zh-TW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Cookie</a:t>
            </a:r>
            <a:r>
              <a:rPr lang="zh-TW" altLang="en-US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，增加其負擔</a:t>
            </a:r>
            <a:endParaRPr lang="en-US" altLang="zh-TW" dirty="0">
              <a:latin typeface="Times New Roman" panose="02020603050405020304" pitchFamily="18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若 </a:t>
            </a:r>
            <a:r>
              <a:rPr lang="en-US" altLang="zh-TW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Cookie</a:t>
            </a:r>
            <a:r>
              <a:rPr lang="zh-TW" altLang="en-US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 被清除時或者使用多個 </a:t>
            </a:r>
            <a:r>
              <a:rPr lang="en-US" altLang="zh-TW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Browser</a:t>
            </a:r>
            <a:r>
              <a:rPr lang="zh-TW" altLang="en-US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 登錄相同網站時，也要再次輸入帳密</a:t>
            </a:r>
            <a:endParaRPr lang="en-US" dirty="0">
              <a:latin typeface="Times New Roman" panose="02020603050405020304" pitchFamily="18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2050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F94E-F030-2954-DF22-109FE255D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>
                <a:latin typeface="PMingLiU" panose="02020500000000000000" pitchFamily="18" charset="-120"/>
                <a:ea typeface="PMingLiU" panose="02020500000000000000" pitchFamily="18" charset="-120"/>
              </a:rPr>
              <a:t>用戶登入原理 </a:t>
            </a:r>
            <a:r>
              <a:rPr lang="en-TW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(Session)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962B0-88B9-A1F0-6492-BC6F7823AFB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en-TW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4BF6A1-BC69-3943-A5B2-D892D27D12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863871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 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對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Server 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發起登入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Request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 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檢查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輸入之帳號密碼是否正確。若正確，為其生成一個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Session ID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，並將用戶當前狀態存在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，透過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Cookie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將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Session ID 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傳送給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 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在下次再訪問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 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時，將帶有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Session ID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的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Cookie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與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Request 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傳給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 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根據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Session ID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進行驗證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TW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21AC42-A7C4-BB30-0B09-EA91B78383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29" y="3206447"/>
            <a:ext cx="5863871" cy="1589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284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4B508-DD8F-451B-868F-5EAE75C65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前置準備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59EDA-14BE-6160-3D09-01A2698D4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TW" dirty="0"/>
              <a:t>MySQL Database Preparation (Docker)</a:t>
            </a:r>
          </a:p>
          <a:p>
            <a:pPr marL="514350" indent="-514350">
              <a:buFont typeface="+mj-lt"/>
              <a:buAutoNum type="arabicPeriod"/>
            </a:pPr>
            <a:r>
              <a:rPr lang="en-TW" dirty="0"/>
              <a:t>SpringBoot</a:t>
            </a:r>
          </a:p>
          <a:p>
            <a:pPr marL="514350" indent="-514350">
              <a:buFont typeface="+mj-lt"/>
              <a:buAutoNum type="arabicPeriod"/>
            </a:pPr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303343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86DE9-E1C3-F399-BB71-FBA6F98AA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File Directories (最基本功能實現)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BBD788-A270-B82C-DC40-E66B642FF6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93941" y="1511648"/>
            <a:ext cx="6859859" cy="4981227"/>
          </a:xfrm>
        </p:spPr>
        <p:txBody>
          <a:bodyPr/>
          <a:lstStyle/>
          <a:p>
            <a:r>
              <a:rPr lang="en-US" dirty="0" err="1"/>
              <a:t>api</a:t>
            </a:r>
            <a:r>
              <a:rPr lang="en-US" dirty="0"/>
              <a:t> </a:t>
            </a:r>
          </a:p>
          <a:p>
            <a:r>
              <a:rPr lang="en-US" dirty="0" err="1"/>
              <a:t>dao</a:t>
            </a:r>
            <a:endParaRPr lang="en-US" dirty="0"/>
          </a:p>
          <a:p>
            <a:r>
              <a:rPr lang="en-US" dirty="0"/>
              <a:t>E</a:t>
            </a:r>
            <a:r>
              <a:rPr lang="en-TW" dirty="0"/>
              <a:t>ntity (as known as dataobject)</a:t>
            </a:r>
          </a:p>
          <a:p>
            <a:r>
              <a:rPr lang="en-US" dirty="0"/>
              <a:t>m</a:t>
            </a:r>
            <a:r>
              <a:rPr lang="en-TW" dirty="0"/>
              <a:t>odel</a:t>
            </a:r>
          </a:p>
          <a:p>
            <a:r>
              <a:rPr lang="en-US" dirty="0"/>
              <a:t>s</a:t>
            </a:r>
            <a:r>
              <a:rPr lang="en-TW" dirty="0"/>
              <a:t>ervice</a:t>
            </a:r>
          </a:p>
          <a:p>
            <a:r>
              <a:rPr lang="en-US" dirty="0"/>
              <a:t>u</a:t>
            </a:r>
            <a:r>
              <a:rPr lang="en-TW" dirty="0"/>
              <a:t>til</a:t>
            </a:r>
          </a:p>
          <a:p>
            <a:endParaRPr lang="en-TW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A6B66E-0354-A34C-DFCF-7753A16F08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11648"/>
            <a:ext cx="3349954" cy="503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778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DD094-E9D8-5AD3-B20D-857B681A6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註冊用戶</a:t>
            </a:r>
            <a:r>
              <a:rPr lang="zh-TW" altLang="en-US" dirty="0"/>
              <a:t> </a:t>
            </a:r>
            <a:r>
              <a:rPr lang="en-US" altLang="zh-TW" dirty="0"/>
              <a:t>(Register)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AB5B1-4437-6791-477C-82D08DB65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TW" dirty="0"/>
              <a:t>/api/user/register (POST)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D6AEB3-18E1-5BB0-5E7F-585E7C84FD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402" y="2520801"/>
            <a:ext cx="4949100" cy="39720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2AD1ACC-4467-59F2-4BCB-A2E34F1570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7300" y="2862263"/>
            <a:ext cx="6043652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499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12912</TotalTime>
  <Words>475</Words>
  <Application>Microsoft Macintosh PowerPoint</Application>
  <PresentationFormat>Widescreen</PresentationFormat>
  <Paragraphs>53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新細明體</vt:lpstr>
      <vt:lpstr>新細明體</vt:lpstr>
      <vt:lpstr>儷黑 pro</vt:lpstr>
      <vt:lpstr>Arial</vt:lpstr>
      <vt:lpstr>Calibri</vt:lpstr>
      <vt:lpstr>Calibri Light</vt:lpstr>
      <vt:lpstr>Times New Roman</vt:lpstr>
      <vt:lpstr>Office Theme</vt:lpstr>
      <vt:lpstr>Spring Boot 用戶註冊登入</vt:lpstr>
      <vt:lpstr>Outline</vt:lpstr>
      <vt:lpstr>Cookie 介紹</vt:lpstr>
      <vt:lpstr>用戶登入流程 (Cookie)</vt:lpstr>
      <vt:lpstr>使用 Cookie 的缺點</vt:lpstr>
      <vt:lpstr>用戶登入原理 (Session)</vt:lpstr>
      <vt:lpstr>前置準備</vt:lpstr>
      <vt:lpstr>File Directories (最基本功能實現)</vt:lpstr>
      <vt:lpstr>註冊用戶 (Register)</vt:lpstr>
      <vt:lpstr>判斷目前是否已登入 (isLogin)</vt:lpstr>
      <vt:lpstr>登入 (Login)</vt:lpstr>
      <vt:lpstr>登入後再判斷是否已經登入 (isLogin)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Adrian Li</dc:creator>
  <cp:lastModifiedBy>Adrian Li</cp:lastModifiedBy>
  <cp:revision>42</cp:revision>
  <dcterms:created xsi:type="dcterms:W3CDTF">2023-09-10T15:14:45Z</dcterms:created>
  <dcterms:modified xsi:type="dcterms:W3CDTF">2023-09-26T15:21:40Z</dcterms:modified>
</cp:coreProperties>
</file>