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7" r:id="rId3"/>
    <p:sldId id="270" r:id="rId4"/>
    <p:sldId id="268" r:id="rId5"/>
    <p:sldId id="271" r:id="rId6"/>
    <p:sldId id="272" r:id="rId7"/>
    <p:sldId id="273" r:id="rId8"/>
    <p:sldId id="262" r:id="rId9"/>
    <p:sldId id="264" r:id="rId10"/>
    <p:sldId id="257" r:id="rId11"/>
    <p:sldId id="258" r:id="rId12"/>
    <p:sldId id="259" r:id="rId13"/>
    <p:sldId id="260" r:id="rId14"/>
    <p:sldId id="263" r:id="rId1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61151"/>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B56F3-5AC1-8B4A-BF61-021341AEC362}" type="datetimeFigureOut">
              <a:rPr lang="en-TW" smtClean="0"/>
              <a:t>2023/9/26</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B15FA-40F8-724B-A968-BEB65C32E4D5}" type="slidenum">
              <a:rPr lang="en-TW" smtClean="0"/>
              <a:t>‹#›</a:t>
            </a:fld>
            <a:endParaRPr lang="en-TW"/>
          </a:p>
        </p:txBody>
      </p:sp>
    </p:spTree>
    <p:extLst>
      <p:ext uri="{BB962C8B-B14F-4D97-AF65-F5344CB8AC3E}">
        <p14:creationId xmlns:p14="http://schemas.microsoft.com/office/powerpoint/2010/main" val="81132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158B15FA-40F8-724B-A968-BEB65C32E4D5}" type="slidenum">
              <a:rPr lang="en-TW" smtClean="0"/>
              <a:t>2</a:t>
            </a:fld>
            <a:endParaRPr lang="en-TW"/>
          </a:p>
        </p:txBody>
      </p:sp>
    </p:spTree>
    <p:extLst>
      <p:ext uri="{BB962C8B-B14F-4D97-AF65-F5344CB8AC3E}">
        <p14:creationId xmlns:p14="http://schemas.microsoft.com/office/powerpoint/2010/main" val="50482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Cookie Definition from MDN</a:t>
            </a:r>
          </a:p>
          <a:p>
            <a:r>
              <a:rPr lang="en-US" b="0" i="0" dirty="0">
                <a:effectLst/>
                <a:latin typeface="儷黑 pro"/>
              </a:rPr>
              <a:t>An </a:t>
            </a:r>
            <a:r>
              <a:rPr lang="en-US" b="0" i="1" dirty="0">
                <a:effectLst/>
                <a:latin typeface="儷黑 pro"/>
              </a:rPr>
              <a:t>HTTP cookie</a:t>
            </a:r>
            <a:r>
              <a:rPr lang="en-US" b="0" i="0" dirty="0">
                <a:effectLst/>
                <a:latin typeface="儷黑 pro"/>
              </a:rPr>
              <a:t> (web cookie, browser cookie) is a small piece of data that a server sends to the user's web browser. The browser may store it and send it back with the next request to the same server. Typically, it's used to tell if two requests came from the same browser — keeping a user logged-in, for example. It remembers stateful information for the </a:t>
            </a:r>
            <a:r>
              <a:rPr lang="en-US" b="0" i="0" u="none" strike="noStrike" dirty="0">
                <a:solidFill>
                  <a:srgbClr val="8A2BE2"/>
                </a:solidFill>
                <a:effectLst/>
                <a:latin typeface="儷黑 pro"/>
              </a:rPr>
              <a:t>stateless </a:t>
            </a:r>
            <a:r>
              <a:rPr lang="en-US" b="0" i="0" dirty="0">
                <a:effectLst/>
                <a:latin typeface="儷黑 pro"/>
              </a:rPr>
              <a:t>HTTP protocol.</a:t>
            </a:r>
            <a:endParaRPr lang="en-TW" dirty="0"/>
          </a:p>
        </p:txBody>
      </p:sp>
      <p:sp>
        <p:nvSpPr>
          <p:cNvPr id="4" name="Slide Number Placeholder 3"/>
          <p:cNvSpPr>
            <a:spLocks noGrp="1"/>
          </p:cNvSpPr>
          <p:nvPr>
            <p:ph type="sldNum" sz="quarter" idx="5"/>
          </p:nvPr>
        </p:nvSpPr>
        <p:spPr/>
        <p:txBody>
          <a:bodyPr/>
          <a:lstStyle/>
          <a:p>
            <a:fld id="{158B15FA-40F8-724B-A968-BEB65C32E4D5}" type="slidenum">
              <a:rPr lang="en-TW" smtClean="0"/>
              <a:t>3</a:t>
            </a:fld>
            <a:endParaRPr lang="en-TW"/>
          </a:p>
        </p:txBody>
      </p:sp>
    </p:spTree>
    <p:extLst>
      <p:ext uri="{BB962C8B-B14F-4D97-AF65-F5344CB8AC3E}">
        <p14:creationId xmlns:p14="http://schemas.microsoft.com/office/powerpoint/2010/main" val="360043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effectLst/>
                <a:latin typeface="儷黑 pro"/>
              </a:rPr>
              <a:t>由於</a:t>
            </a:r>
            <a:r>
              <a:rPr lang="en-US" altLang="zh-TW" b="0" i="0" dirty="0">
                <a:effectLst/>
                <a:latin typeface="儷黑 pro"/>
              </a:rPr>
              <a:t>HTTP</a:t>
            </a:r>
            <a:r>
              <a:rPr lang="zh-TW" altLang="en-US" b="0" i="0" dirty="0">
                <a:effectLst/>
                <a:latin typeface="儷黑 pro"/>
              </a:rPr>
              <a:t>的無狀態特性</a:t>
            </a:r>
            <a:r>
              <a:rPr lang="en-US" altLang="zh-TW" b="0" i="0" dirty="0">
                <a:effectLst/>
                <a:latin typeface="儷黑 pro"/>
              </a:rPr>
              <a:t>(Stateless)</a:t>
            </a:r>
            <a:r>
              <a:rPr lang="zh-TW" altLang="en-US" b="0" i="0" dirty="0">
                <a:effectLst/>
                <a:latin typeface="儷黑 pro"/>
              </a:rPr>
              <a:t>，導致登入的過去為必須不斷打帳號密碼，來完成登錄網站上身份驗證的事情</a:t>
            </a:r>
            <a:endParaRPr lang="en-US" altLang="zh-TW" b="0" i="0" dirty="0">
              <a:effectLst/>
              <a:latin typeface="儷黑 pro"/>
            </a:endParaRPr>
          </a:p>
          <a:p>
            <a:endParaRPr lang="en-US" altLang="zh-TW" b="0" i="0" dirty="0">
              <a:effectLst/>
              <a:latin typeface="儷黑 pro"/>
            </a:endParaRPr>
          </a:p>
          <a:p>
            <a:r>
              <a:rPr lang="en-US" b="0" i="0" dirty="0" err="1">
                <a:effectLst/>
                <a:latin typeface="儷黑 pro"/>
              </a:rPr>
              <a:t>而Cookie就是用來解決HTTP的Stateless問題</a:t>
            </a:r>
            <a:r>
              <a:rPr lang="zh-TW" altLang="en-US" b="0" i="0" dirty="0">
                <a:effectLst/>
                <a:latin typeface="儷黑 pro"/>
              </a:rPr>
              <a:t>，</a:t>
            </a:r>
            <a:r>
              <a:rPr lang="en-US" altLang="zh-TW" b="0" i="0" dirty="0">
                <a:effectLst/>
                <a:latin typeface="儷黑 pro"/>
              </a:rPr>
              <a:t>Server</a:t>
            </a:r>
            <a:r>
              <a:rPr lang="zh-TW" altLang="en-US" b="0" i="0" dirty="0">
                <a:effectLst/>
                <a:latin typeface="儷黑 pro"/>
              </a:rPr>
              <a:t>可以透過設定和讀取</a:t>
            </a:r>
            <a:r>
              <a:rPr lang="en-US" altLang="zh-TW" b="0" i="0" dirty="0">
                <a:effectLst/>
                <a:latin typeface="儷黑 pro"/>
              </a:rPr>
              <a:t>Cookie</a:t>
            </a:r>
            <a:r>
              <a:rPr lang="zh-TW" altLang="en-US" b="0" i="0" dirty="0">
                <a:effectLst/>
                <a:latin typeface="儷黑 pro"/>
              </a:rPr>
              <a:t>所包含的資料，避免使用者每次輸入其帳號和密碼進行登入</a:t>
            </a:r>
            <a:endParaRPr lang="en-US" altLang="zh-TW" b="0" i="0" dirty="0">
              <a:effectLst/>
              <a:latin typeface="儷黑 pro"/>
            </a:endParaRPr>
          </a:p>
          <a:p>
            <a:endParaRPr lang="en-US" b="0" i="0" dirty="0">
              <a:effectLst/>
              <a:latin typeface="儷黑 pro"/>
            </a:endParaRPr>
          </a:p>
          <a:p>
            <a:r>
              <a:rPr lang="en-US" b="0" i="0" dirty="0">
                <a:effectLst/>
                <a:latin typeface="儷黑 pro"/>
              </a:rPr>
              <a:t>Stateless: </a:t>
            </a:r>
            <a:r>
              <a:rPr lang="en-US" b="0" i="0" dirty="0" err="1">
                <a:effectLst/>
                <a:latin typeface="儷黑 pro"/>
              </a:rPr>
              <a:t>Browser的每一次Request</a:t>
            </a:r>
            <a:r>
              <a:rPr lang="zh-TW" altLang="en-US" b="0" i="0" dirty="0">
                <a:effectLst/>
                <a:latin typeface="儷黑 pro"/>
              </a:rPr>
              <a:t>，</a:t>
            </a:r>
            <a:r>
              <a:rPr lang="en-US" altLang="zh-TW" b="0" i="0" dirty="0">
                <a:effectLst/>
                <a:latin typeface="儷黑 pro"/>
              </a:rPr>
              <a:t>Server</a:t>
            </a:r>
            <a:r>
              <a:rPr lang="zh-TW" altLang="en-US" b="0" i="0" dirty="0">
                <a:effectLst/>
                <a:latin typeface="儷黑 pro"/>
              </a:rPr>
              <a:t>會獨立處理，不會與之前和之後的</a:t>
            </a:r>
            <a:r>
              <a:rPr lang="en-US" altLang="zh-TW" b="0" i="0" dirty="0">
                <a:effectLst/>
                <a:latin typeface="儷黑 pro"/>
              </a:rPr>
              <a:t>Request</a:t>
            </a:r>
            <a:r>
              <a:rPr lang="zh-TW" altLang="en-US" b="0" i="0" dirty="0">
                <a:effectLst/>
                <a:latin typeface="儷黑 pro"/>
              </a:rPr>
              <a:t>產生聯繫</a:t>
            </a:r>
            <a:endParaRPr lang="en-TW" dirty="0"/>
          </a:p>
          <a:p>
            <a:endParaRPr lang="en-TW" dirty="0"/>
          </a:p>
        </p:txBody>
      </p:sp>
      <p:sp>
        <p:nvSpPr>
          <p:cNvPr id="4" name="Slide Number Placeholder 3"/>
          <p:cNvSpPr>
            <a:spLocks noGrp="1"/>
          </p:cNvSpPr>
          <p:nvPr>
            <p:ph type="sldNum" sz="quarter" idx="5"/>
          </p:nvPr>
        </p:nvSpPr>
        <p:spPr/>
        <p:txBody>
          <a:bodyPr/>
          <a:lstStyle/>
          <a:p>
            <a:fld id="{158B15FA-40F8-724B-A968-BEB65C32E4D5}" type="slidenum">
              <a:rPr lang="en-TW" smtClean="0"/>
              <a:t>4</a:t>
            </a:fld>
            <a:endParaRPr lang="en-TW"/>
          </a:p>
        </p:txBody>
      </p:sp>
    </p:spTree>
    <p:extLst>
      <p:ext uri="{BB962C8B-B14F-4D97-AF65-F5344CB8AC3E}">
        <p14:creationId xmlns:p14="http://schemas.microsoft.com/office/powerpoint/2010/main" val="399746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儷黑 pro"/>
              </a:rPr>
              <a:t>Session</a:t>
            </a:r>
            <a:r>
              <a:rPr lang="zh-TW" altLang="en-US" b="0" i="0" dirty="0">
                <a:effectLst/>
                <a:latin typeface="儷黑 pro"/>
              </a:rPr>
              <a:t>機制是一種服務器端的機制，使用一種類似於散列表的結構（也可能就是使用散列表）來保存信息。</a:t>
            </a:r>
            <a:endParaRPr lang="en-US" altLang="zh-TW" b="0" i="0" dirty="0">
              <a:effectLst/>
              <a:latin typeface="儷黑 pro"/>
            </a:endParaRPr>
          </a:p>
          <a:p>
            <a:endParaRPr lang="en-US" b="0" i="0" dirty="0">
              <a:effectLst/>
              <a:latin typeface="儷黑 pro"/>
            </a:endParaRPr>
          </a:p>
          <a:p>
            <a:r>
              <a:rPr lang="zh-TW" altLang="en-US" b="0" i="0" dirty="0">
                <a:effectLst/>
                <a:latin typeface="儷黑 pro"/>
              </a:rPr>
              <a:t>從網路通訊協議角度來解釋時，它表示了「面向、連接」和</a:t>
            </a:r>
            <a:r>
              <a:rPr lang="en-US" altLang="zh-TW" b="0" i="0" dirty="0">
                <a:effectLst/>
                <a:latin typeface="儷黑 pro"/>
              </a:rPr>
              <a:t>/</a:t>
            </a:r>
            <a:r>
              <a:rPr lang="zh-TW" altLang="en-US" b="0" i="0" dirty="0">
                <a:effectLst/>
                <a:latin typeface="儷黑 pro"/>
              </a:rPr>
              <a:t>或「保持狀態」這樣兩個異議， </a:t>
            </a:r>
            <a:endParaRPr lang="en-US" altLang="zh-TW" b="0" i="0" dirty="0">
              <a:effectLst/>
              <a:latin typeface="儷黑 pro"/>
            </a:endParaRPr>
          </a:p>
          <a:p>
            <a:endParaRPr lang="en-US" altLang="zh-TW" b="0" i="0" dirty="0">
              <a:effectLst/>
              <a:latin typeface="儷黑 pro"/>
            </a:endParaRPr>
          </a:p>
          <a:p>
            <a:r>
              <a:rPr lang="zh-TW" altLang="en-US" b="0" i="0" dirty="0">
                <a:effectLst/>
                <a:latin typeface="儷黑 pro"/>
              </a:rPr>
              <a:t>「面向、連接」表是客戶端和</a:t>
            </a:r>
            <a:r>
              <a:rPr lang="en-US" b="0" i="0" dirty="0">
                <a:effectLst/>
                <a:latin typeface="儷黑 pro"/>
              </a:rPr>
              <a:t>Server</a:t>
            </a:r>
            <a:r>
              <a:rPr lang="zh-TW" altLang="en-US" b="0" i="0" dirty="0">
                <a:effectLst/>
                <a:latin typeface="儷黑 pro"/>
              </a:rPr>
              <a:t>端通信前要先建立一個通信的渠道，比如電話，當然是指對方接了電話，開始交談後通信才開始，若只是寫寫信或是傳訊息，你把資訊發出之後並不能確認這樣的通信渠道有成功被建立，例如連已讀都沒有，接收方當然沒有開始通訊，但對發信人來說，通話已經開始了</a:t>
            </a:r>
            <a:endParaRPr lang="en-US" altLang="zh-TW" b="0" i="0" dirty="0">
              <a:effectLst/>
              <a:latin typeface="儷黑 pro"/>
            </a:endParaRPr>
          </a:p>
          <a:p>
            <a:endParaRPr lang="en-US" b="0" i="0" dirty="0">
              <a:effectLst/>
              <a:latin typeface="儷黑 pro"/>
            </a:endParaRPr>
          </a:p>
          <a:p>
            <a:r>
              <a:rPr lang="zh-TW" altLang="en-US" b="0" i="0" dirty="0">
                <a:effectLst/>
                <a:latin typeface="儷黑 pro"/>
              </a:rPr>
              <a:t>「保持狀態」，則是指通信交談的其中一方，可以所有的消息作關聯，使得消息之間可互相連結，並且依賴</a:t>
            </a:r>
            <a:endParaRPr lang="en-US" b="0" i="0" dirty="0">
              <a:effectLst/>
              <a:latin typeface="儷黑 pro"/>
            </a:endParaRPr>
          </a:p>
          <a:p>
            <a:endParaRPr lang="en-TW" dirty="0"/>
          </a:p>
          <a:p>
            <a:r>
              <a:rPr lang="en-US" b="0" i="0" dirty="0">
                <a:effectLst/>
                <a:latin typeface="儷黑 pro"/>
              </a:rPr>
              <a:t>Session</a:t>
            </a:r>
            <a:r>
              <a:rPr lang="zh-TW" altLang="en-US" b="0" i="0" dirty="0">
                <a:effectLst/>
                <a:latin typeface="儷黑 pro"/>
              </a:rPr>
              <a:t>則是一種持久網路協定，讓</a:t>
            </a:r>
            <a:r>
              <a:rPr lang="en-US" b="0" i="0" dirty="0">
                <a:effectLst/>
                <a:latin typeface="儷黑 pro"/>
              </a:rPr>
              <a:t>Client</a:t>
            </a:r>
            <a:r>
              <a:rPr lang="zh-TW" altLang="en-US" b="0" i="0" dirty="0">
                <a:effectLst/>
                <a:latin typeface="儷黑 pro"/>
              </a:rPr>
              <a:t>端與</a:t>
            </a:r>
            <a:r>
              <a:rPr lang="en-US" b="0" i="0" dirty="0">
                <a:effectLst/>
                <a:latin typeface="儷黑 pro"/>
              </a:rPr>
              <a:t>Server</a:t>
            </a:r>
            <a:r>
              <a:rPr lang="zh-TW" altLang="en-US" b="0" i="0" dirty="0">
                <a:effectLst/>
                <a:latin typeface="儷黑 pro"/>
              </a:rPr>
              <a:t>端可以作一種對話，並將兩端建立關連，保持伺服器與</a:t>
            </a:r>
            <a:r>
              <a:rPr lang="en-US" b="0" i="0" dirty="0">
                <a:effectLst/>
                <a:latin typeface="儷黑 pro"/>
              </a:rPr>
              <a:t>Client</a:t>
            </a:r>
            <a:r>
              <a:rPr lang="zh-TW" altLang="en-US" b="0" i="0" dirty="0">
                <a:effectLst/>
                <a:latin typeface="儷黑 pro"/>
              </a:rPr>
              <a:t>可以持續的與</a:t>
            </a:r>
            <a:r>
              <a:rPr lang="en-US" b="0" i="0" dirty="0">
                <a:effectLst/>
                <a:latin typeface="儷黑 pro"/>
              </a:rPr>
              <a:t>Server</a:t>
            </a:r>
            <a:r>
              <a:rPr lang="zh-TW" altLang="en-US" b="0" i="0" dirty="0">
                <a:effectLst/>
                <a:latin typeface="儷黑 pro"/>
              </a:rPr>
              <a:t>作交談。</a:t>
            </a:r>
            <a:endParaRPr lang="en-TW" dirty="0"/>
          </a:p>
        </p:txBody>
      </p:sp>
      <p:sp>
        <p:nvSpPr>
          <p:cNvPr id="4" name="Slide Number Placeholder 3"/>
          <p:cNvSpPr>
            <a:spLocks noGrp="1"/>
          </p:cNvSpPr>
          <p:nvPr>
            <p:ph type="sldNum" sz="quarter" idx="5"/>
          </p:nvPr>
        </p:nvSpPr>
        <p:spPr/>
        <p:txBody>
          <a:bodyPr/>
          <a:lstStyle/>
          <a:p>
            <a:fld id="{158B15FA-40F8-724B-A968-BEB65C32E4D5}" type="slidenum">
              <a:rPr lang="en-TW" smtClean="0"/>
              <a:t>6</a:t>
            </a:fld>
            <a:endParaRPr lang="en-TW"/>
          </a:p>
        </p:txBody>
      </p:sp>
    </p:spTree>
    <p:extLst>
      <p:ext uri="{BB962C8B-B14F-4D97-AF65-F5344CB8AC3E}">
        <p14:creationId xmlns:p14="http://schemas.microsoft.com/office/powerpoint/2010/main" val="290273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1984-07EC-E4A3-A998-EB42B9CD3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F926BB44-C196-03D9-AFE5-24ADAE567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6FCF0EFA-E92E-E605-2501-9E8BD0031F43}"/>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53602AB5-1B4F-1280-50AF-FAFE37F5301C}"/>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1FCCABF2-341C-234B-9E4E-AD280CCCBB22}"/>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170728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2E8-8416-8DF2-659F-1A8538DF6B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C01DEDE4-155B-F5FD-E5AC-7DE92DDE5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043EC7E4-53EB-1ECD-BE0E-E6119D33E82C}"/>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5A0487F9-FF85-7B68-B8EA-E0283311272F}"/>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0C4EAEAF-DE69-DFC4-7BF0-620EB73F480C}"/>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429432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1C6B6-AD97-79AE-AAAF-5FCB6419A4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22BB0B79-43B4-1965-731D-4CE85228D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B9B01B3-152C-911A-2552-09CB70A4440E}"/>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4ADFB7BE-1C54-1D7B-A5F7-6B02C23048F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9FADB34-35AD-836E-520B-32765FF830DE}"/>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85840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B8DA-9736-9F85-BD44-F52E37A2C7D9}"/>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FE9ECACD-C206-7258-9910-5047175DB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786D85E4-6FA2-8605-0674-0BEF17E50300}"/>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31BFFE92-99A0-2CDB-4236-21B72911D453}"/>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E089BF83-F28E-FE6C-9A29-A7B02D4F9768}"/>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210920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46B7-66E5-561E-90FD-E6F78DC77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77E6842-DD91-DA44-AB42-CAABE5EFF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787F3-5258-716F-2E88-A368AF55BBD1}"/>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5DC6E276-DC2E-02BB-AD30-E454DA61F83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07506C17-9EAB-811C-C5DA-B197D3BBEA59}"/>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100570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09A5-328A-A597-2611-F51293C2C65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25493C4E-1B5C-4E2B-4EC7-4619F8958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5A0DFEA7-36FE-46D7-D6CA-503715304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84832729-7BB5-FF0A-3FEC-9949084E26B2}"/>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6" name="Footer Placeholder 5">
            <a:extLst>
              <a:ext uri="{FF2B5EF4-FFF2-40B4-BE49-F238E27FC236}">
                <a16:creationId xmlns:a16="http://schemas.microsoft.com/office/drawing/2014/main" id="{AC43F6B9-2711-2794-C555-06856EB9B3B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68F75953-318C-9F24-0577-84D80AB0C3F4}"/>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7565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20F-271A-CAE1-24A9-D6A59018A646}"/>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D662231-F574-1AA6-9B19-DC9C77464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5BE77-4D3D-079D-1830-C7A072E78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B8952FCF-C8EA-9437-8743-F208F9964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85929-E8C3-D7EC-D25B-1FB0AE88F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98190D5C-95EA-ED5F-09D4-EB60145407AC}"/>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8" name="Footer Placeholder 7">
            <a:extLst>
              <a:ext uri="{FF2B5EF4-FFF2-40B4-BE49-F238E27FC236}">
                <a16:creationId xmlns:a16="http://schemas.microsoft.com/office/drawing/2014/main" id="{B023D9FC-150C-59EF-6327-3E5E8F054A76}"/>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509AA1FC-E7B8-8B0B-FB2C-1209C574E5B6}"/>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4182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3B00-2EF6-7CF9-E9F3-9E58802844DA}"/>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E2D3A0B8-B520-56C0-FAE9-78A764D4B93A}"/>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4" name="Footer Placeholder 3">
            <a:extLst>
              <a:ext uri="{FF2B5EF4-FFF2-40B4-BE49-F238E27FC236}">
                <a16:creationId xmlns:a16="http://schemas.microsoft.com/office/drawing/2014/main" id="{0C60B2C3-8062-4EDC-3495-B1E630288EB1}"/>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2BC4303D-7C75-5839-BE1B-CF56E5C25BC0}"/>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410557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B3BDE-2460-6338-250A-8F9312E4D302}"/>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3" name="Footer Placeholder 2">
            <a:extLst>
              <a:ext uri="{FF2B5EF4-FFF2-40B4-BE49-F238E27FC236}">
                <a16:creationId xmlns:a16="http://schemas.microsoft.com/office/drawing/2014/main" id="{7F49F8DB-4A08-71D1-BE48-2F61DC11C4C7}"/>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D088AEC0-3DFA-0801-3140-B5875C6A647D}"/>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25931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2527-87F9-3972-083B-861023D82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223C5AE9-AD44-34F6-58C7-7BE5FE049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8FA5694A-41FB-300B-53A6-302E51CBA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659B4-14AD-9BCE-7D01-48F6BD326F25}"/>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6" name="Footer Placeholder 5">
            <a:extLst>
              <a:ext uri="{FF2B5EF4-FFF2-40B4-BE49-F238E27FC236}">
                <a16:creationId xmlns:a16="http://schemas.microsoft.com/office/drawing/2014/main" id="{AE75B63B-8F49-BF48-EA4F-A175AA1B96A7}"/>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937E4BE-6CAC-EF86-A2D4-7D1293DC26AF}"/>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200304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D30C-9295-E68D-483D-89DE7B5F3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257CAAE5-0E38-C44E-C960-43A86D3F9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B5D94322-3054-AB67-9195-094EA6EEB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B3377-8A8A-E09F-3FF4-F7CD46D4754D}"/>
              </a:ext>
            </a:extLst>
          </p:cNvPr>
          <p:cNvSpPr>
            <a:spLocks noGrp="1"/>
          </p:cNvSpPr>
          <p:nvPr>
            <p:ph type="dt" sz="half" idx="10"/>
          </p:nvPr>
        </p:nvSpPr>
        <p:spPr/>
        <p:txBody>
          <a:bodyPr/>
          <a:lstStyle/>
          <a:p>
            <a:fld id="{B0534B3B-F848-BA4B-842F-135D54488999}" type="datetimeFigureOut">
              <a:rPr lang="en-TW" smtClean="0"/>
              <a:t>2023/9/26</a:t>
            </a:fld>
            <a:endParaRPr lang="en-TW"/>
          </a:p>
        </p:txBody>
      </p:sp>
      <p:sp>
        <p:nvSpPr>
          <p:cNvPr id="6" name="Footer Placeholder 5">
            <a:extLst>
              <a:ext uri="{FF2B5EF4-FFF2-40B4-BE49-F238E27FC236}">
                <a16:creationId xmlns:a16="http://schemas.microsoft.com/office/drawing/2014/main" id="{A9826F0B-AFB4-79EF-2F5D-B3F2CAD3190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BA96AC5-47D7-ED8E-91EC-6D33A8B9832E}"/>
              </a:ext>
            </a:extLst>
          </p:cNvPr>
          <p:cNvSpPr>
            <a:spLocks noGrp="1"/>
          </p:cNvSpPr>
          <p:nvPr>
            <p:ph type="sldNum" sz="quarter" idx="12"/>
          </p:nvPr>
        </p:nvSpPr>
        <p:spPr/>
        <p:txBody>
          <a:bodyPr/>
          <a:lstStyle/>
          <a:p>
            <a:fld id="{82FE40DD-DE3B-A84D-8639-B8C1174E8C5B}" type="slidenum">
              <a:rPr lang="en-TW" smtClean="0"/>
              <a:t>‹#›</a:t>
            </a:fld>
            <a:endParaRPr lang="en-TW"/>
          </a:p>
        </p:txBody>
      </p:sp>
    </p:spTree>
    <p:extLst>
      <p:ext uri="{BB962C8B-B14F-4D97-AF65-F5344CB8AC3E}">
        <p14:creationId xmlns:p14="http://schemas.microsoft.com/office/powerpoint/2010/main" val="82261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B5502-2592-D471-252C-6B46468B3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1D9A3974-C301-CC52-6657-D0EE9EFB2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910EA46B-4818-5FCA-A208-562FC48F6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4B3B-F848-BA4B-842F-135D54488999}" type="datetimeFigureOut">
              <a:rPr lang="en-TW" smtClean="0"/>
              <a:t>2023/9/26</a:t>
            </a:fld>
            <a:endParaRPr lang="en-TW"/>
          </a:p>
        </p:txBody>
      </p:sp>
      <p:sp>
        <p:nvSpPr>
          <p:cNvPr id="5" name="Footer Placeholder 4">
            <a:extLst>
              <a:ext uri="{FF2B5EF4-FFF2-40B4-BE49-F238E27FC236}">
                <a16:creationId xmlns:a16="http://schemas.microsoft.com/office/drawing/2014/main" id="{54318201-A78D-6CAC-8CB2-4BF62396F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65CF01D2-4C1C-FCBA-2B98-A69DFE8B5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40DD-DE3B-A84D-8639-B8C1174E8C5B}" type="slidenum">
              <a:rPr lang="en-TW" smtClean="0"/>
              <a:t>‹#›</a:t>
            </a:fld>
            <a:endParaRPr lang="en-TW"/>
          </a:p>
        </p:txBody>
      </p:sp>
    </p:spTree>
    <p:extLst>
      <p:ext uri="{BB962C8B-B14F-4D97-AF65-F5344CB8AC3E}">
        <p14:creationId xmlns:p14="http://schemas.microsoft.com/office/powerpoint/2010/main" val="271418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Cookies" TargetMode="External"/><Relationship Id="rId2" Type="http://schemas.openxmlformats.org/officeDocument/2006/relationships/hyperlink" Target="https://hackmd.io/@MaxYang/rkEbXXA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2141-E556-9CC4-5937-699F9CB2E28A}"/>
              </a:ext>
            </a:extLst>
          </p:cNvPr>
          <p:cNvSpPr>
            <a:spLocks noGrp="1"/>
          </p:cNvSpPr>
          <p:nvPr>
            <p:ph type="ctrTitle"/>
          </p:nvPr>
        </p:nvSpPr>
        <p:spPr/>
        <p:txBody>
          <a:bodyPr/>
          <a:lstStyle/>
          <a:p>
            <a:r>
              <a:rPr lang="en-TW" dirty="0">
                <a:latin typeface="Times New Roman" panose="02020603050405020304" pitchFamily="18" charset="0"/>
                <a:cs typeface="Times New Roman" panose="02020603050405020304" pitchFamily="18" charset="0"/>
              </a:rPr>
              <a:t>Spring Boot</a:t>
            </a:r>
            <a:r>
              <a:rPr lang="zh-TW" altLang="en-US" dirty="0"/>
              <a:t> 用戶註冊登入</a:t>
            </a:r>
            <a:endParaRPr lang="en-TW" dirty="0"/>
          </a:p>
        </p:txBody>
      </p:sp>
      <p:sp>
        <p:nvSpPr>
          <p:cNvPr id="3" name="Subtitle 2">
            <a:extLst>
              <a:ext uri="{FF2B5EF4-FFF2-40B4-BE49-F238E27FC236}">
                <a16:creationId xmlns:a16="http://schemas.microsoft.com/office/drawing/2014/main" id="{DBD67F10-CE72-BDEE-7628-C0EDDECB1B51}"/>
              </a:ext>
            </a:extLst>
          </p:cNvPr>
          <p:cNvSpPr>
            <a:spLocks noGrp="1"/>
          </p:cNvSpPr>
          <p:nvPr>
            <p:ph type="subTitle" idx="1"/>
          </p:nvPr>
        </p:nvSpPr>
        <p:spPr/>
        <p:txBody>
          <a:bodyPr/>
          <a:lstStyle/>
          <a:p>
            <a:endParaRPr lang="en-TW"/>
          </a:p>
        </p:txBody>
      </p:sp>
    </p:spTree>
    <p:extLst>
      <p:ext uri="{BB962C8B-B14F-4D97-AF65-F5344CB8AC3E}">
        <p14:creationId xmlns:p14="http://schemas.microsoft.com/office/powerpoint/2010/main" val="262933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D094-E9D8-5AD3-B20D-857B681A6F9A}"/>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註冊用戶</a:t>
            </a:r>
            <a:r>
              <a:rPr lang="zh-TW" altLang="en-US" dirty="0">
                <a:latin typeface="PMingLiU" panose="02020500000000000000" pitchFamily="18" charset="-120"/>
                <a:ea typeface="PMingLiU" panose="02020500000000000000" pitchFamily="18" charset="-120"/>
              </a:rPr>
              <a:t>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(Register)</a:t>
            </a:r>
            <a:endParaRPr lang="en-TW" dirty="0">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2C4AB5B1-4437-6791-477C-82D08DB65548}"/>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/api/user/register (POST)</a:t>
            </a:r>
          </a:p>
        </p:txBody>
      </p:sp>
      <p:pic>
        <p:nvPicPr>
          <p:cNvPr id="4" name="Picture 3">
            <a:extLst>
              <a:ext uri="{FF2B5EF4-FFF2-40B4-BE49-F238E27FC236}">
                <a16:creationId xmlns:a16="http://schemas.microsoft.com/office/drawing/2014/main" id="{6DD6AEB3-18E1-5BB0-5E7F-585E7C84FD39}"/>
              </a:ext>
            </a:extLst>
          </p:cNvPr>
          <p:cNvPicPr>
            <a:picLocks noChangeAspect="1"/>
          </p:cNvPicPr>
          <p:nvPr/>
        </p:nvPicPr>
        <p:blipFill>
          <a:blip r:embed="rId2"/>
          <a:stretch>
            <a:fillRect/>
          </a:stretch>
        </p:blipFill>
        <p:spPr>
          <a:xfrm>
            <a:off x="483402" y="2520801"/>
            <a:ext cx="4949100" cy="3972074"/>
          </a:xfrm>
          <a:prstGeom prst="rect">
            <a:avLst/>
          </a:prstGeom>
        </p:spPr>
      </p:pic>
      <p:pic>
        <p:nvPicPr>
          <p:cNvPr id="5" name="Picture 4">
            <a:extLst>
              <a:ext uri="{FF2B5EF4-FFF2-40B4-BE49-F238E27FC236}">
                <a16:creationId xmlns:a16="http://schemas.microsoft.com/office/drawing/2014/main" id="{C2AD1ACC-4467-59F2-4BCB-A2E34F157066}"/>
              </a:ext>
            </a:extLst>
          </p:cNvPr>
          <p:cNvPicPr>
            <a:picLocks noChangeAspect="1"/>
          </p:cNvPicPr>
          <p:nvPr/>
        </p:nvPicPr>
        <p:blipFill>
          <a:blip r:embed="rId3"/>
          <a:stretch>
            <a:fillRect/>
          </a:stretch>
        </p:blipFill>
        <p:spPr>
          <a:xfrm>
            <a:off x="5787300" y="2862263"/>
            <a:ext cx="6043652" cy="3314700"/>
          </a:xfrm>
          <a:prstGeom prst="rect">
            <a:avLst/>
          </a:prstGeom>
        </p:spPr>
      </p:pic>
    </p:spTree>
    <p:extLst>
      <p:ext uri="{BB962C8B-B14F-4D97-AF65-F5344CB8AC3E}">
        <p14:creationId xmlns:p14="http://schemas.microsoft.com/office/powerpoint/2010/main" val="69249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4DC4-2576-2A16-89D2-816D83865C6C}"/>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判斷目前是否已登入</a:t>
            </a:r>
            <a:r>
              <a:rPr lang="zh-TW" altLang="en-US" dirty="0">
                <a:latin typeface="PMingLiU" panose="02020500000000000000" pitchFamily="18" charset="-120"/>
                <a:ea typeface="PMingLiU" panose="02020500000000000000" pitchFamily="18" charset="-120"/>
              </a:rPr>
              <a:t>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a:t>
            </a:r>
            <a:r>
              <a:rPr lang="en-US" altLang="zh-TW" dirty="0" err="1">
                <a:latin typeface="Times New Roman" panose="02020603050405020304" pitchFamily="18" charset="0"/>
                <a:ea typeface="PMingLiU" panose="02020500000000000000" pitchFamily="18" charset="-120"/>
                <a:cs typeface="Times New Roman" panose="02020603050405020304" pitchFamily="18" charset="0"/>
              </a:rPr>
              <a:t>isLogin</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a:t>
            </a:r>
            <a:endParaRPr lang="en-TW" dirty="0">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3" name="Content Placeholder 2">
            <a:extLst>
              <a:ext uri="{FF2B5EF4-FFF2-40B4-BE49-F238E27FC236}">
                <a16:creationId xmlns:a16="http://schemas.microsoft.com/office/drawing/2014/main" id="{F1B7AD25-4058-FC79-2102-B6382A79ED67}"/>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/api/user/is-login (GET)</a:t>
            </a:r>
          </a:p>
        </p:txBody>
      </p:sp>
      <p:pic>
        <p:nvPicPr>
          <p:cNvPr id="4" name="Picture 3">
            <a:extLst>
              <a:ext uri="{FF2B5EF4-FFF2-40B4-BE49-F238E27FC236}">
                <a16:creationId xmlns:a16="http://schemas.microsoft.com/office/drawing/2014/main" id="{FE3FA69E-7DAD-073F-30FD-BA38041220AA}"/>
              </a:ext>
            </a:extLst>
          </p:cNvPr>
          <p:cNvPicPr>
            <a:picLocks noChangeAspect="1"/>
          </p:cNvPicPr>
          <p:nvPr/>
        </p:nvPicPr>
        <p:blipFill>
          <a:blip r:embed="rId2"/>
          <a:stretch>
            <a:fillRect/>
          </a:stretch>
        </p:blipFill>
        <p:spPr>
          <a:xfrm>
            <a:off x="2722756" y="2372848"/>
            <a:ext cx="5360345" cy="4351338"/>
          </a:xfrm>
          <a:prstGeom prst="rect">
            <a:avLst/>
          </a:prstGeom>
        </p:spPr>
      </p:pic>
    </p:spTree>
    <p:extLst>
      <p:ext uri="{BB962C8B-B14F-4D97-AF65-F5344CB8AC3E}">
        <p14:creationId xmlns:p14="http://schemas.microsoft.com/office/powerpoint/2010/main" val="163159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58CF-3196-5931-B668-E61F2006E1FA}"/>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登入</a:t>
            </a:r>
            <a:r>
              <a:rPr lang="en-TW" dirty="0"/>
              <a:t> </a:t>
            </a:r>
            <a:r>
              <a:rPr lang="en-US" dirty="0">
                <a:latin typeface="Times New Roman" panose="02020603050405020304" pitchFamily="18" charset="0"/>
                <a:cs typeface="Times New Roman" panose="02020603050405020304" pitchFamily="18" charset="0"/>
              </a:rPr>
              <a:t>(Login)</a:t>
            </a:r>
            <a:endParaRPr lang="en-TW"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0528A0-558E-8BBF-C5A8-5FE99EFE8C5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/user/login (POST)</a:t>
            </a:r>
            <a:endParaRPr lang="en-TW"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058872-596E-2A36-2223-7FD92C5BFCF1}"/>
              </a:ext>
            </a:extLst>
          </p:cNvPr>
          <p:cNvPicPr>
            <a:picLocks noChangeAspect="1"/>
          </p:cNvPicPr>
          <p:nvPr/>
        </p:nvPicPr>
        <p:blipFill>
          <a:blip r:embed="rId2"/>
          <a:stretch>
            <a:fillRect/>
          </a:stretch>
        </p:blipFill>
        <p:spPr>
          <a:xfrm>
            <a:off x="2988526" y="2434334"/>
            <a:ext cx="5346957" cy="4214660"/>
          </a:xfrm>
          <a:prstGeom prst="rect">
            <a:avLst/>
          </a:prstGeom>
        </p:spPr>
      </p:pic>
    </p:spTree>
    <p:extLst>
      <p:ext uri="{BB962C8B-B14F-4D97-AF65-F5344CB8AC3E}">
        <p14:creationId xmlns:p14="http://schemas.microsoft.com/office/powerpoint/2010/main" val="52851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85CD-6AC2-787D-9852-522E2E6708C2}"/>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登入後再判斷是否已經登入</a:t>
            </a:r>
            <a:r>
              <a:rPr lang="en-TW" dirty="0"/>
              <a:t> </a:t>
            </a:r>
            <a:r>
              <a:rPr lang="en-TW" dirty="0">
                <a:latin typeface="Times New Roman" panose="02020603050405020304" pitchFamily="18" charset="0"/>
                <a:cs typeface="Times New Roman" panose="02020603050405020304" pitchFamily="18" charset="0"/>
              </a:rPr>
              <a:t>(isLogin)</a:t>
            </a:r>
          </a:p>
        </p:txBody>
      </p:sp>
      <p:sp>
        <p:nvSpPr>
          <p:cNvPr id="3" name="Content Placeholder 2">
            <a:extLst>
              <a:ext uri="{FF2B5EF4-FFF2-40B4-BE49-F238E27FC236}">
                <a16:creationId xmlns:a16="http://schemas.microsoft.com/office/drawing/2014/main" id="{6F75BA0A-0F1C-6F88-D4F2-8957F3BAB055}"/>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/api/user/is-login (GET)</a:t>
            </a:r>
          </a:p>
          <a:p>
            <a:endParaRPr lang="en-TW" dirty="0"/>
          </a:p>
        </p:txBody>
      </p:sp>
      <p:pic>
        <p:nvPicPr>
          <p:cNvPr id="4" name="Picture 3">
            <a:extLst>
              <a:ext uri="{FF2B5EF4-FFF2-40B4-BE49-F238E27FC236}">
                <a16:creationId xmlns:a16="http://schemas.microsoft.com/office/drawing/2014/main" id="{C7FF1DF2-BABF-BB92-39E5-2A86037A2C22}"/>
              </a:ext>
            </a:extLst>
          </p:cNvPr>
          <p:cNvPicPr>
            <a:picLocks noChangeAspect="1"/>
          </p:cNvPicPr>
          <p:nvPr/>
        </p:nvPicPr>
        <p:blipFill>
          <a:blip r:embed="rId2"/>
          <a:stretch>
            <a:fillRect/>
          </a:stretch>
        </p:blipFill>
        <p:spPr>
          <a:xfrm>
            <a:off x="2865862" y="2554899"/>
            <a:ext cx="5109117" cy="4027186"/>
          </a:xfrm>
          <a:prstGeom prst="rect">
            <a:avLst/>
          </a:prstGeom>
        </p:spPr>
      </p:pic>
    </p:spTree>
    <p:extLst>
      <p:ext uri="{BB962C8B-B14F-4D97-AF65-F5344CB8AC3E}">
        <p14:creationId xmlns:p14="http://schemas.microsoft.com/office/powerpoint/2010/main" val="318351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6A15-9336-5662-7283-0E0B6A1A6196}"/>
              </a:ext>
            </a:extLst>
          </p:cNvPr>
          <p:cNvSpPr>
            <a:spLocks noGrp="1"/>
          </p:cNvSpPr>
          <p:nvPr>
            <p:ph type="title"/>
          </p:nvPr>
        </p:nvSpPr>
        <p:spPr/>
        <p:txBody>
          <a:bodyPr/>
          <a:lstStyle/>
          <a:p>
            <a:r>
              <a:rPr lang="en-TW" dirty="0"/>
              <a:t>Reference</a:t>
            </a:r>
          </a:p>
        </p:txBody>
      </p:sp>
      <p:sp>
        <p:nvSpPr>
          <p:cNvPr id="3" name="Content Placeholder 2">
            <a:extLst>
              <a:ext uri="{FF2B5EF4-FFF2-40B4-BE49-F238E27FC236}">
                <a16:creationId xmlns:a16="http://schemas.microsoft.com/office/drawing/2014/main" id="{14FB2331-2516-2D87-0291-1DC8668E93B5}"/>
              </a:ext>
            </a:extLst>
          </p:cNvPr>
          <p:cNvSpPr>
            <a:spLocks noGrp="1"/>
          </p:cNvSpPr>
          <p:nvPr>
            <p:ph idx="1"/>
          </p:nvPr>
        </p:nvSpPr>
        <p:spPr/>
        <p:txBody>
          <a:bodyPr/>
          <a:lstStyle/>
          <a:p>
            <a:r>
              <a:rPr lang="en-TW" dirty="0"/>
              <a:t>MYSQL build on docker with MAC</a:t>
            </a:r>
          </a:p>
          <a:p>
            <a:pPr lvl="1"/>
            <a:r>
              <a:rPr lang="en-US" dirty="0">
                <a:hlinkClick r:id="rId2"/>
              </a:rPr>
              <a:t>https://hackmd.io/@MaxYang/rkEbXXAPt</a:t>
            </a:r>
            <a:endParaRPr lang="en-US" dirty="0"/>
          </a:p>
          <a:p>
            <a:r>
              <a:rPr lang="en-US" dirty="0"/>
              <a:t>Cookie Definition from MDN</a:t>
            </a:r>
          </a:p>
          <a:p>
            <a:pPr lvl="1"/>
            <a:r>
              <a:rPr lang="en-US" dirty="0">
                <a:hlinkClick r:id="rId3"/>
              </a:rPr>
              <a:t>https://developer.mozilla.org/en-US/docs/Web/HTTP/Cookies</a:t>
            </a:r>
            <a:endParaRPr lang="en-US" dirty="0"/>
          </a:p>
          <a:p>
            <a:endParaRPr lang="en-TW" dirty="0"/>
          </a:p>
          <a:p>
            <a:endParaRPr lang="en-TW" dirty="0"/>
          </a:p>
        </p:txBody>
      </p:sp>
    </p:spTree>
    <p:extLst>
      <p:ext uri="{BB962C8B-B14F-4D97-AF65-F5344CB8AC3E}">
        <p14:creationId xmlns:p14="http://schemas.microsoft.com/office/powerpoint/2010/main" val="6055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9E4B-873A-38C5-3A63-4A6F6E38921A}"/>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893B926E-78D0-05FD-D59C-F5E02600769D}"/>
              </a:ext>
            </a:extLst>
          </p:cNvPr>
          <p:cNvSpPr>
            <a:spLocks noGrp="1"/>
          </p:cNvSpPr>
          <p:nvPr>
            <p:ph idx="1"/>
          </p:nvPr>
        </p:nvSpPr>
        <p:spPr/>
        <p:txBody>
          <a:bodyPr/>
          <a:lstStyle/>
          <a:p>
            <a:endParaRPr lang="en-TW" dirty="0"/>
          </a:p>
        </p:txBody>
      </p:sp>
    </p:spTree>
    <p:extLst>
      <p:ext uri="{BB962C8B-B14F-4D97-AF65-F5344CB8AC3E}">
        <p14:creationId xmlns:p14="http://schemas.microsoft.com/office/powerpoint/2010/main" val="9584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0312-7AA6-44F0-D76E-1CA865C3C12C}"/>
              </a:ext>
            </a:extLst>
          </p:cNvPr>
          <p:cNvSpPr>
            <a:spLocks noGrp="1"/>
          </p:cNvSpPr>
          <p:nvPr>
            <p:ph type="title"/>
          </p:nvPr>
        </p:nvSpPr>
        <p:spPr/>
        <p:txBody>
          <a:bodyPr/>
          <a:lstStyle/>
          <a:p>
            <a:r>
              <a:rPr lang="en-TW" dirty="0">
                <a:latin typeface="Times New Roman" panose="02020603050405020304" pitchFamily="18" charset="0"/>
                <a:cs typeface="Times New Roman" panose="02020603050405020304" pitchFamily="18" charset="0"/>
              </a:rPr>
              <a:t>Cookie </a:t>
            </a:r>
            <a:r>
              <a:rPr lang="en-TW" dirty="0">
                <a:latin typeface="PMingLiU" panose="02020500000000000000" pitchFamily="18" charset="-120"/>
                <a:ea typeface="PMingLiU" panose="02020500000000000000" pitchFamily="18" charset="-120"/>
                <a:cs typeface="Times New Roman" panose="02020603050405020304" pitchFamily="18" charset="0"/>
              </a:rPr>
              <a:t>介紹</a:t>
            </a:r>
            <a:endParaRPr lang="en-TW" dirty="0">
              <a:latin typeface="PMingLiU" panose="02020500000000000000" pitchFamily="18" charset="-120"/>
              <a:ea typeface="PMingLiU" panose="02020500000000000000" pitchFamily="18" charset="-120"/>
            </a:endParaRPr>
          </a:p>
        </p:txBody>
      </p:sp>
      <p:sp>
        <p:nvSpPr>
          <p:cNvPr id="3" name="Content Placeholder 2">
            <a:extLst>
              <a:ext uri="{FF2B5EF4-FFF2-40B4-BE49-F238E27FC236}">
                <a16:creationId xmlns:a16="http://schemas.microsoft.com/office/drawing/2014/main" id="{8FF3AD36-872B-45E2-C3C5-E5A12939131E}"/>
              </a:ext>
            </a:extLst>
          </p:cNvPr>
          <p:cNvSpPr>
            <a:spLocks noGrp="1"/>
          </p:cNvSpPr>
          <p:nvPr>
            <p:ph idx="1"/>
          </p:nvPr>
        </p:nvSpPr>
        <p:spPr/>
        <p:txBody>
          <a:bodyPr/>
          <a:lstStyle/>
          <a:p>
            <a:r>
              <a:rPr lang="en-TW" dirty="0">
                <a:latin typeface="Times New Roman" panose="02020603050405020304" pitchFamily="18" charset="0"/>
                <a:cs typeface="Times New Roman" panose="02020603050405020304" pitchFamily="18" charset="0"/>
              </a:rPr>
              <a:t>Cookie</a:t>
            </a:r>
            <a:r>
              <a:rPr lang="en-TW" dirty="0">
                <a:latin typeface="+mn-ea"/>
              </a:rPr>
              <a:t> 為</a:t>
            </a:r>
            <a:r>
              <a:rPr lang="zh-TW" altLang="en-US" dirty="0">
                <a:latin typeface="+mn-ea"/>
              </a:rPr>
              <a:t> </a:t>
            </a:r>
            <a:r>
              <a:rPr lang="en-US" altLang="zh-TW" dirty="0">
                <a:latin typeface="Times New Roman" panose="02020603050405020304" pitchFamily="18" charset="0"/>
                <a:cs typeface="Times New Roman" panose="02020603050405020304" pitchFamily="18" charset="0"/>
              </a:rPr>
              <a:t>Server</a:t>
            </a:r>
            <a:r>
              <a:rPr lang="en-US" altLang="zh-TW" dirty="0">
                <a:latin typeface="+mn-ea"/>
              </a:rPr>
              <a:t> </a:t>
            </a:r>
            <a:r>
              <a:rPr lang="zh-TW" altLang="en-US" dirty="0">
                <a:latin typeface="+mn-ea"/>
              </a:rPr>
              <a:t>通過</a:t>
            </a:r>
            <a:r>
              <a:rPr lang="en-US" altLang="zh-TW" dirty="0">
                <a:latin typeface="+mn-ea"/>
              </a:rPr>
              <a:t> </a:t>
            </a:r>
            <a:r>
              <a:rPr lang="en-US" altLang="zh-TW" dirty="0">
                <a:latin typeface="Times New Roman" panose="02020603050405020304" pitchFamily="18" charset="0"/>
                <a:cs typeface="Times New Roman" panose="02020603050405020304" pitchFamily="18" charset="0"/>
              </a:rPr>
              <a:t>Response</a:t>
            </a:r>
            <a:r>
              <a:rPr lang="zh-TW" altLang="en-US" dirty="0">
                <a:latin typeface="+mn-ea"/>
              </a:rPr>
              <a:t>，傳送給 </a:t>
            </a:r>
            <a:r>
              <a:rPr lang="en-US" altLang="zh-TW" dirty="0">
                <a:latin typeface="Times New Roman" panose="02020603050405020304" pitchFamily="18" charset="0"/>
                <a:cs typeface="Times New Roman" panose="02020603050405020304" pitchFamily="18" charset="0"/>
              </a:rPr>
              <a:t>Client</a:t>
            </a:r>
            <a:r>
              <a:rPr lang="en-US" altLang="zh-TW" dirty="0">
                <a:latin typeface="+mn-ea"/>
              </a:rPr>
              <a:t> </a:t>
            </a:r>
            <a:r>
              <a:rPr lang="zh-TW" altLang="en-US" dirty="0">
                <a:latin typeface="+mn-ea"/>
              </a:rPr>
              <a:t>的小段資料，</a:t>
            </a:r>
            <a:r>
              <a:rPr lang="en-US" altLang="zh-TW" dirty="0">
                <a:latin typeface="Times New Roman" panose="02020603050405020304" pitchFamily="18" charset="0"/>
                <a:cs typeface="Times New Roman" panose="02020603050405020304" pitchFamily="18" charset="0"/>
              </a:rPr>
              <a:t>Client</a:t>
            </a:r>
            <a:r>
              <a:rPr lang="zh-TW" altLang="en-US" dirty="0">
                <a:latin typeface="+mn-ea"/>
              </a:rPr>
              <a:t> 需儲存</a:t>
            </a:r>
            <a:r>
              <a:rPr lang="en-US" altLang="zh-TW" dirty="0">
                <a:latin typeface="+mn-ea"/>
              </a:rPr>
              <a:t> </a:t>
            </a:r>
            <a:r>
              <a:rPr lang="en-US" altLang="zh-TW" dirty="0">
                <a:latin typeface="Times New Roman" panose="02020603050405020304" pitchFamily="18" charset="0"/>
                <a:cs typeface="Times New Roman" panose="02020603050405020304" pitchFamily="18" charset="0"/>
              </a:rPr>
              <a:t>Cookie</a:t>
            </a:r>
            <a:r>
              <a:rPr lang="zh-TW" altLang="en-US" dirty="0">
                <a:latin typeface="+mn-ea"/>
              </a:rPr>
              <a:t>，並在往後向相同的 </a:t>
            </a:r>
            <a:r>
              <a:rPr lang="en-US" altLang="zh-TW" dirty="0">
                <a:latin typeface="Times New Roman" panose="02020603050405020304" pitchFamily="18" charset="0"/>
                <a:cs typeface="Times New Roman" panose="02020603050405020304" pitchFamily="18" charset="0"/>
              </a:rPr>
              <a:t>Server</a:t>
            </a:r>
            <a:r>
              <a:rPr lang="zh-TW" altLang="en-US" dirty="0">
                <a:latin typeface="+mn-ea"/>
              </a:rPr>
              <a:t> 傳送 </a:t>
            </a:r>
            <a:r>
              <a:rPr lang="en-US" altLang="zh-TW" dirty="0">
                <a:latin typeface="Times New Roman" panose="02020603050405020304" pitchFamily="18" charset="0"/>
                <a:cs typeface="Times New Roman" panose="02020603050405020304" pitchFamily="18" charset="0"/>
              </a:rPr>
              <a:t>Request</a:t>
            </a:r>
            <a:r>
              <a:rPr lang="zh-TW" altLang="en-US" dirty="0">
                <a:latin typeface="+mn-ea"/>
              </a:rPr>
              <a:t> 時，附上 </a:t>
            </a:r>
            <a:r>
              <a:rPr lang="en-US" altLang="zh-TW" dirty="0">
                <a:latin typeface="Times New Roman" panose="02020603050405020304" pitchFamily="18" charset="0"/>
                <a:cs typeface="Times New Roman" panose="02020603050405020304" pitchFamily="18" charset="0"/>
              </a:rPr>
              <a:t>Cookie</a:t>
            </a:r>
            <a:r>
              <a:rPr lang="zh-TW" altLang="en-US" dirty="0">
                <a:latin typeface="+mn-ea"/>
              </a:rPr>
              <a:t> 內容，以便 </a:t>
            </a:r>
            <a:r>
              <a:rPr lang="en-US" altLang="zh-TW" dirty="0">
                <a:latin typeface="Times New Roman" panose="02020603050405020304" pitchFamily="18" charset="0"/>
                <a:cs typeface="Times New Roman" panose="02020603050405020304" pitchFamily="18" charset="0"/>
              </a:rPr>
              <a:t>Server</a:t>
            </a:r>
            <a:r>
              <a:rPr lang="zh-TW" altLang="en-US" dirty="0">
                <a:latin typeface="+mn-ea"/>
              </a:rPr>
              <a:t> 得知 </a:t>
            </a:r>
            <a:r>
              <a:rPr lang="en-US" altLang="zh-TW" dirty="0">
                <a:latin typeface="Times New Roman" panose="02020603050405020304" pitchFamily="18" charset="0"/>
                <a:cs typeface="Times New Roman" panose="02020603050405020304" pitchFamily="18" charset="0"/>
              </a:rPr>
              <a:t>Client</a:t>
            </a:r>
            <a:r>
              <a:rPr lang="zh-TW" altLang="en-US" dirty="0">
                <a:latin typeface="Times New Roman" panose="02020603050405020304" pitchFamily="18" charset="0"/>
                <a:cs typeface="Times New Roman" panose="02020603050405020304" pitchFamily="18" charset="0"/>
              </a:rPr>
              <a:t> </a:t>
            </a:r>
            <a:r>
              <a:rPr lang="zh-TW" altLang="en-US" dirty="0">
                <a:latin typeface="+mn-ea"/>
              </a:rPr>
              <a:t>上次執行狀態</a:t>
            </a:r>
            <a:endParaRPr lang="en-US" altLang="zh-TW" dirty="0">
              <a:latin typeface="+mn-ea"/>
            </a:endParaRPr>
          </a:p>
          <a:p>
            <a:r>
              <a:rPr lang="en-US" altLang="zh-TW" dirty="0">
                <a:latin typeface="Times New Roman" panose="02020603050405020304" pitchFamily="18" charset="0"/>
                <a:cs typeface="Times New Roman" panose="02020603050405020304" pitchFamily="18" charset="0"/>
              </a:rPr>
              <a:t>Cookie </a:t>
            </a:r>
            <a:r>
              <a:rPr lang="zh-TW" altLang="en-US" dirty="0">
                <a:latin typeface="+mn-ea"/>
              </a:rPr>
              <a:t>內容大小不超過 </a:t>
            </a:r>
            <a:r>
              <a:rPr lang="en-US" altLang="zh-TW" dirty="0">
                <a:latin typeface="Times New Roman" panose="02020603050405020304" pitchFamily="18" charset="0"/>
                <a:cs typeface="Times New Roman" panose="02020603050405020304" pitchFamily="18" charset="0"/>
              </a:rPr>
              <a:t>4</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MB (4096 kb)</a:t>
            </a:r>
          </a:p>
          <a:p>
            <a:pPr marL="0" indent="0">
              <a:buNone/>
            </a:pPr>
            <a:endParaRPr lang="en-US" altLang="zh-TW" dirty="0">
              <a:latin typeface="+mn-ea"/>
            </a:endParaRPr>
          </a:p>
          <a:p>
            <a:r>
              <a:rPr lang="zh-TW" altLang="en-US" dirty="0">
                <a:latin typeface="+mn-ea"/>
              </a:rPr>
              <a:t>常見用途</a:t>
            </a:r>
            <a:endParaRPr lang="en-US" altLang="zh-TW" dirty="0">
              <a:latin typeface="+mn-ea"/>
            </a:endParaRPr>
          </a:p>
          <a:p>
            <a:pPr marL="914400" lvl="1" indent="-457200">
              <a:buFont typeface="+mj-lt"/>
              <a:buAutoNum type="arabicPeriod"/>
            </a:pPr>
            <a:r>
              <a:rPr lang="zh-TW" altLang="en-TW" dirty="0">
                <a:latin typeface="+mn-ea"/>
              </a:rPr>
              <a:t>儲存</a:t>
            </a:r>
            <a:r>
              <a:rPr lang="zh-TW" altLang="en-US" dirty="0">
                <a:latin typeface="+mn-ea"/>
              </a:rPr>
              <a:t>與</a:t>
            </a:r>
            <a:r>
              <a:rPr lang="zh-TW" altLang="en-US" b="0" i="0" dirty="0">
                <a:solidFill>
                  <a:srgbClr val="242424"/>
                </a:solidFill>
                <a:effectLst/>
                <a:latin typeface="+mn-ea"/>
              </a:rPr>
              <a:t>追蹤使用者行為，設定及偏好</a:t>
            </a:r>
            <a:endParaRPr lang="en-US" altLang="zh-TW" b="0" i="0" dirty="0">
              <a:solidFill>
                <a:srgbClr val="242424"/>
              </a:solidFill>
              <a:effectLst/>
              <a:latin typeface="+mn-ea"/>
            </a:endParaRPr>
          </a:p>
          <a:p>
            <a:pPr marL="914400" lvl="1" indent="-457200">
              <a:buFont typeface="+mj-lt"/>
              <a:buAutoNum type="arabicPeriod"/>
            </a:pPr>
            <a:r>
              <a:rPr lang="zh-TW" altLang="en-US" dirty="0">
                <a:solidFill>
                  <a:srgbClr val="242424"/>
                </a:solidFill>
                <a:latin typeface="+mn-ea"/>
              </a:rPr>
              <a:t>儲存用戶的登入帳號與密碼，是否已登入，購物車目前狀態等 </a:t>
            </a:r>
            <a:r>
              <a:rPr lang="en-US" altLang="zh-TW" dirty="0">
                <a:solidFill>
                  <a:srgbClr val="242424"/>
                </a:solidFill>
                <a:latin typeface="Times New Roman" panose="02020603050405020304" pitchFamily="18" charset="0"/>
                <a:cs typeface="Times New Roman" panose="02020603050405020304" pitchFamily="18" charset="0"/>
              </a:rPr>
              <a:t>Server</a:t>
            </a:r>
            <a:r>
              <a:rPr lang="zh-TW" altLang="en-US" dirty="0">
                <a:solidFill>
                  <a:srgbClr val="242424"/>
                </a:solidFill>
                <a:latin typeface="Times New Roman" panose="02020603050405020304" pitchFamily="18" charset="0"/>
                <a:cs typeface="Times New Roman" panose="02020603050405020304" pitchFamily="18" charset="0"/>
              </a:rPr>
              <a:t> </a:t>
            </a:r>
            <a:r>
              <a:rPr lang="zh-TW" altLang="en-US" dirty="0">
                <a:solidFill>
                  <a:srgbClr val="242424"/>
                </a:solidFill>
                <a:latin typeface="+mn-ea"/>
              </a:rPr>
              <a:t>所需之資料</a:t>
            </a:r>
            <a:endParaRPr lang="en-US" altLang="zh-TW" dirty="0">
              <a:solidFill>
                <a:srgbClr val="242424"/>
              </a:solidFill>
              <a:latin typeface="+mn-ea"/>
            </a:endParaRPr>
          </a:p>
          <a:p>
            <a:pPr marL="914400" lvl="1" indent="-457200">
              <a:buFont typeface="+mj-lt"/>
              <a:buAutoNum type="arabicPeriod"/>
            </a:pPr>
            <a:endParaRPr lang="en-TW" dirty="0">
              <a:latin typeface="+mn-ea"/>
            </a:endParaRPr>
          </a:p>
        </p:txBody>
      </p:sp>
    </p:spTree>
    <p:extLst>
      <p:ext uri="{BB962C8B-B14F-4D97-AF65-F5344CB8AC3E}">
        <p14:creationId xmlns:p14="http://schemas.microsoft.com/office/powerpoint/2010/main" val="389670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F139-1E55-F156-1F3E-F3FEFDF83742}"/>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用戶登入流程</a:t>
            </a:r>
            <a:r>
              <a:rPr lang="zh-TW" altLang="en-US" dirty="0"/>
              <a:t> </a:t>
            </a:r>
            <a:r>
              <a:rPr lang="en-US" altLang="zh-TW" dirty="0">
                <a:latin typeface="Times New Roman" panose="02020603050405020304" pitchFamily="18" charset="0"/>
                <a:cs typeface="Times New Roman" panose="02020603050405020304" pitchFamily="18" charset="0"/>
              </a:rPr>
              <a:t>(Cookie)</a:t>
            </a:r>
            <a:endParaRPr lang="en-TW"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94999-CF2F-EA86-BA87-0064F9DFA1FD}"/>
              </a:ext>
            </a:extLst>
          </p:cNvPr>
          <p:cNvSpPr>
            <a:spLocks noGrp="1"/>
          </p:cNvSpPr>
          <p:nvPr>
            <p:ph sz="half" idx="1"/>
          </p:nvPr>
        </p:nvSpPr>
        <p:spPr>
          <a:xfrm>
            <a:off x="838200" y="1825625"/>
            <a:ext cx="4912659" cy="4351338"/>
          </a:xfrm>
        </p:spPr>
        <p:txBody>
          <a:bodyPr>
            <a:normAutofit/>
          </a:bodyPr>
          <a:lstStyle/>
          <a:p>
            <a:endParaRPr lang="en-TW" dirty="0"/>
          </a:p>
        </p:txBody>
      </p:sp>
      <p:sp>
        <p:nvSpPr>
          <p:cNvPr id="4" name="Content Placeholder 3">
            <a:extLst>
              <a:ext uri="{FF2B5EF4-FFF2-40B4-BE49-F238E27FC236}">
                <a16:creationId xmlns:a16="http://schemas.microsoft.com/office/drawing/2014/main" id="{C1BCA29E-C2EC-565E-B867-A87198A73EA1}"/>
              </a:ext>
            </a:extLst>
          </p:cNvPr>
          <p:cNvSpPr>
            <a:spLocks noGrp="1"/>
          </p:cNvSpPr>
          <p:nvPr>
            <p:ph sz="half" idx="2"/>
          </p:nvPr>
        </p:nvSpPr>
        <p:spPr>
          <a:xfrm>
            <a:off x="5952565" y="1825625"/>
            <a:ext cx="6077443" cy="4667250"/>
          </a:xfrm>
        </p:spPr>
        <p:txBody>
          <a:bodyPr>
            <a:normAutofit/>
          </a:bodyPr>
          <a:lstStyle/>
          <a:p>
            <a:pPr marL="514350" indent="-514350">
              <a:buFont typeface="+mj-lt"/>
              <a:buAutoNum type="arabicPeriod"/>
            </a:pPr>
            <a:r>
              <a:rPr lang="en-US" dirty="0">
                <a:latin typeface="Times New Roman" panose="02020603050405020304" pitchFamily="18" charset="0"/>
                <a:ea typeface="PMingLiU" panose="02020500000000000000" pitchFamily="18" charset="-120"/>
                <a:cs typeface="Times New Roman" panose="02020603050405020304" pitchFamily="18" charset="0"/>
              </a:rPr>
              <a:t>Client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對</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Server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發起登入</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Request</a:t>
            </a:r>
          </a:p>
          <a:p>
            <a:pPr marL="514350" indent="-514350">
              <a:buFont typeface="+mj-lt"/>
              <a:buAutoNum type="arabicPeriod"/>
            </a:pPr>
            <a:r>
              <a:rPr lang="en-US" altLang="zh-TW" dirty="0">
                <a:latin typeface="Times New Roman" panose="02020603050405020304" pitchFamily="18" charset="0"/>
                <a:ea typeface="PMingLiU" panose="02020500000000000000" pitchFamily="18" charset="-120"/>
                <a:cs typeface="Times New Roman" panose="02020603050405020304" pitchFamily="18" charset="0"/>
              </a:rPr>
              <a:t>Server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允許</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Client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登入，並將用戶信息放在</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，將</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Response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與</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Cookie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傳送給</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Client</a:t>
            </a:r>
          </a:p>
          <a:p>
            <a:pPr marL="514350" indent="-514350">
              <a:buFont typeface="+mj-lt"/>
              <a:buAutoNum type="arabicPeriod"/>
            </a:pPr>
            <a:r>
              <a:rPr lang="en-US" dirty="0" err="1">
                <a:latin typeface="Times New Roman" panose="02020603050405020304" pitchFamily="18" charset="0"/>
                <a:ea typeface="PMingLiU" panose="02020500000000000000" pitchFamily="18" charset="-120"/>
                <a:cs typeface="Times New Roman" panose="02020603050405020304" pitchFamily="18" charset="0"/>
              </a:rPr>
              <a:t>當</a:t>
            </a:r>
            <a:r>
              <a:rPr lang="en-US" dirty="0">
                <a:latin typeface="Times New Roman" panose="02020603050405020304" pitchFamily="18" charset="0"/>
                <a:ea typeface="PMingLiU" panose="02020500000000000000" pitchFamily="18" charset="-120"/>
                <a:cs typeface="Times New Roman" panose="02020603050405020304" pitchFamily="18" charset="0"/>
              </a:rPr>
              <a:t> Client </a:t>
            </a:r>
            <a:r>
              <a:rPr lang="en-US" dirty="0" err="1">
                <a:latin typeface="Times New Roman" panose="02020603050405020304" pitchFamily="18" charset="0"/>
                <a:ea typeface="PMingLiU" panose="02020500000000000000" pitchFamily="18" charset="-120"/>
                <a:cs typeface="Times New Roman" panose="02020603050405020304" pitchFamily="18" charset="0"/>
              </a:rPr>
              <a:t>下次再登入相同的網站時</a:t>
            </a:r>
            <a:r>
              <a:rPr lang="en-US" dirty="0">
                <a:latin typeface="Times New Roman" panose="02020603050405020304" pitchFamily="18" charset="0"/>
                <a:ea typeface="PMingLiU" panose="02020500000000000000" pitchFamily="18" charset="-120"/>
                <a:cs typeface="Times New Roman" panose="02020603050405020304" pitchFamily="18" charset="0"/>
              </a:rPr>
              <a:t> (</a:t>
            </a:r>
            <a:r>
              <a:rPr lang="en-US" dirty="0" err="1">
                <a:latin typeface="Times New Roman" panose="02020603050405020304" pitchFamily="18" charset="0"/>
                <a:ea typeface="PMingLiU" panose="02020500000000000000" pitchFamily="18" charset="-120"/>
                <a:cs typeface="Times New Roman" panose="02020603050405020304" pitchFamily="18" charset="0"/>
              </a:rPr>
              <a:t>且</a:t>
            </a:r>
            <a:r>
              <a:rPr lang="en-US" dirty="0">
                <a:latin typeface="Times New Roman" panose="02020603050405020304" pitchFamily="18" charset="0"/>
                <a:ea typeface="PMingLiU" panose="02020500000000000000" pitchFamily="18" charset="-120"/>
                <a:cs typeface="Times New Roman" panose="02020603050405020304" pitchFamily="18" charset="0"/>
              </a:rPr>
              <a:t> Cookie </a:t>
            </a:r>
            <a:r>
              <a:rPr lang="en-US" dirty="0" err="1">
                <a:latin typeface="Times New Roman" panose="02020603050405020304" pitchFamily="18" charset="0"/>
                <a:ea typeface="PMingLiU" panose="02020500000000000000" pitchFamily="18" charset="-120"/>
                <a:cs typeface="Times New Roman" panose="02020603050405020304" pitchFamily="18" charset="0"/>
              </a:rPr>
              <a:t>尚未過期</a:t>
            </a:r>
            <a:r>
              <a:rPr lang="en-US" dirty="0">
                <a:latin typeface="Times New Roman" panose="02020603050405020304" pitchFamily="18" charset="0"/>
                <a:ea typeface="PMingLiU" panose="02020500000000000000" pitchFamily="18" charset="-120"/>
                <a:cs typeface="Times New Roman" panose="02020603050405020304" pitchFamily="18" charset="0"/>
              </a:rPr>
              <a:t>)</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Client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將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和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Request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同時傳送給</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Server</a:t>
            </a:r>
          </a:p>
          <a:p>
            <a:pPr marL="514350" indent="-514350">
              <a:buFont typeface="+mj-lt"/>
              <a:buAutoNum type="arabicPeriod"/>
            </a:pPr>
            <a:r>
              <a:rPr lang="en-US" altLang="zh-TW" dirty="0">
                <a:latin typeface="Times New Roman" panose="02020603050405020304" pitchFamily="18" charset="0"/>
                <a:ea typeface="PMingLiU" panose="02020500000000000000" pitchFamily="18" charset="-120"/>
                <a:cs typeface="Times New Roman" panose="02020603050405020304" pitchFamily="18" charset="0"/>
              </a:rPr>
              <a:t>Server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透過</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驗證用戶是否通過驗證</a:t>
            </a:r>
            <a:endParaRPr lang="en-TW" dirty="0">
              <a:latin typeface="Times New Roman" panose="02020603050405020304" pitchFamily="18" charset="0"/>
              <a:ea typeface="PMingLiU" panose="02020500000000000000" pitchFamily="18" charset="-120"/>
              <a:cs typeface="Times New Roman" panose="02020603050405020304" pitchFamily="18" charset="0"/>
            </a:endParaRPr>
          </a:p>
        </p:txBody>
      </p:sp>
      <p:pic>
        <p:nvPicPr>
          <p:cNvPr id="5" name="Picture 4">
            <a:extLst>
              <a:ext uri="{FF2B5EF4-FFF2-40B4-BE49-F238E27FC236}">
                <a16:creationId xmlns:a16="http://schemas.microsoft.com/office/drawing/2014/main" id="{69540D65-8AA9-B87F-B4CF-F54EE29B7021}"/>
              </a:ext>
            </a:extLst>
          </p:cNvPr>
          <p:cNvPicPr>
            <a:picLocks noChangeAspect="1"/>
          </p:cNvPicPr>
          <p:nvPr/>
        </p:nvPicPr>
        <p:blipFill>
          <a:blip r:embed="rId3"/>
          <a:stretch>
            <a:fillRect/>
          </a:stretch>
        </p:blipFill>
        <p:spPr>
          <a:xfrm>
            <a:off x="161992" y="3166479"/>
            <a:ext cx="5588867" cy="1669630"/>
          </a:xfrm>
          <a:prstGeom prst="rect">
            <a:avLst/>
          </a:prstGeom>
        </p:spPr>
      </p:pic>
    </p:spTree>
    <p:extLst>
      <p:ext uri="{BB962C8B-B14F-4D97-AF65-F5344CB8AC3E}">
        <p14:creationId xmlns:p14="http://schemas.microsoft.com/office/powerpoint/2010/main" val="19560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4AC-3919-C367-BF32-BF42BB667331}"/>
              </a:ext>
            </a:extLst>
          </p:cNvPr>
          <p:cNvSpPr>
            <a:spLocks noGrp="1"/>
          </p:cNvSpPr>
          <p:nvPr>
            <p:ph type="title"/>
          </p:nvPr>
        </p:nvSpPr>
        <p:spPr/>
        <p:txBody>
          <a:bodyPr/>
          <a:lstStyle/>
          <a:p>
            <a:r>
              <a:rPr lang="en-TW" dirty="0">
                <a:latin typeface="Times New Roman" panose="02020603050405020304" pitchFamily="18" charset="0"/>
                <a:ea typeface="PMingLiU" panose="02020500000000000000" pitchFamily="18" charset="-120"/>
                <a:cs typeface="Times New Roman" panose="02020603050405020304" pitchFamily="18" charset="0"/>
              </a:rPr>
              <a:t>使用</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的缺點</a:t>
            </a:r>
          </a:p>
        </p:txBody>
      </p:sp>
      <p:sp>
        <p:nvSpPr>
          <p:cNvPr id="3" name="Content Placeholder 2">
            <a:extLst>
              <a:ext uri="{FF2B5EF4-FFF2-40B4-BE49-F238E27FC236}">
                <a16:creationId xmlns:a16="http://schemas.microsoft.com/office/drawing/2014/main" id="{D4E2976C-3F07-AF53-4C59-45879C196B72}"/>
              </a:ext>
            </a:extLst>
          </p:cNvPr>
          <p:cNvSpPr>
            <a:spLocks noGrp="1"/>
          </p:cNvSpPr>
          <p:nvPr>
            <p:ph idx="1"/>
          </p:nvPr>
        </p:nvSpPr>
        <p:spPr/>
        <p:txBody>
          <a:bodyPr/>
          <a:lstStyle/>
          <a:p>
            <a:pPr marL="514350" indent="-514350">
              <a:buFont typeface="+mj-lt"/>
              <a:buAutoNum type="arabicPeriod"/>
            </a:pPr>
            <a:r>
              <a:rPr lang="en-TW" dirty="0">
                <a:latin typeface="Times New Roman" panose="02020603050405020304" pitchFamily="18" charset="0"/>
                <a:ea typeface="PMingLiU" panose="02020500000000000000" pitchFamily="18" charset="-120"/>
                <a:cs typeface="Times New Roman" panose="02020603050405020304" pitchFamily="18" charset="0"/>
              </a:rPr>
              <a:t>安全性低</a:t>
            </a:r>
          </a:p>
          <a:p>
            <a:pPr lvl="1"/>
            <a:r>
              <a:rPr lang="en-US" altLang="zh-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由於包含用戶帳密，有可能被盜用或偽造。</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lvl="1"/>
            <a:r>
              <a:rPr lang="zh-TW" altLang="en-US" dirty="0">
                <a:latin typeface="Times New Roman" panose="02020603050405020304" pitchFamily="18" charset="0"/>
                <a:ea typeface="PMingLiU" panose="02020500000000000000" pitchFamily="18" charset="-120"/>
                <a:cs typeface="Times New Roman" panose="02020603050405020304" pitchFamily="18" charset="0"/>
              </a:rPr>
              <a:t>若攻擊者獲取了有效的</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，則可以冒充用戶身分，進行不法行為</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marL="514350" indent="-514350">
              <a:buFont typeface="+mj-lt"/>
              <a:buAutoNum type="arabicPeriod"/>
            </a:pPr>
            <a:r>
              <a:rPr lang="en-TW" dirty="0">
                <a:latin typeface="Times New Roman" panose="02020603050405020304" pitchFamily="18" charset="0"/>
                <a:ea typeface="PMingLiU" panose="02020500000000000000" pitchFamily="18" charset="-120"/>
                <a:cs typeface="Times New Roman" panose="02020603050405020304" pitchFamily="18" charset="0"/>
              </a:rPr>
              <a:t>用戶體驗不佳</a:t>
            </a:r>
          </a:p>
          <a:p>
            <a:pPr lvl="1"/>
            <a:r>
              <a:rPr lang="en-TW" dirty="0">
                <a:latin typeface="Times New Roman" panose="02020603050405020304" pitchFamily="18" charset="0"/>
                <a:ea typeface="PMingLiU" panose="02020500000000000000" pitchFamily="18" charset="-120"/>
                <a:cs typeface="Times New Roman" panose="02020603050405020304" pitchFamily="18" charset="0"/>
              </a:rPr>
              <a:t>用戶均須在第一次</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Login</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時輸入帳密</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，並得到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，增加其負擔</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lvl="1"/>
            <a:r>
              <a:rPr lang="zh-TW" altLang="en-US" dirty="0">
                <a:latin typeface="Times New Roman" panose="02020603050405020304" pitchFamily="18" charset="0"/>
                <a:ea typeface="PMingLiU" panose="02020500000000000000" pitchFamily="18" charset="-120"/>
                <a:cs typeface="Times New Roman" panose="02020603050405020304" pitchFamily="18" charset="0"/>
              </a:rPr>
              <a:t>若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Cookie</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被清除時或者使用多個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Browser</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登錄相同網站時，也要再次輸入帳密</a:t>
            </a:r>
            <a:endParaRPr lang="en-US" dirty="0">
              <a:latin typeface="Times New Roman" panose="02020603050405020304" pitchFamily="18"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2205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F94E-F030-2954-DF22-109FE255DF25}"/>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用戶登入原理 </a:t>
            </a:r>
            <a:r>
              <a:rPr lang="en-TW" dirty="0">
                <a:latin typeface="Times New Roman" panose="02020603050405020304" pitchFamily="18" charset="0"/>
                <a:ea typeface="PMingLiU" panose="02020500000000000000" pitchFamily="18" charset="-120"/>
                <a:cs typeface="Times New Roman" panose="02020603050405020304" pitchFamily="18" charset="0"/>
              </a:rPr>
              <a:t>(Session)</a:t>
            </a:r>
          </a:p>
        </p:txBody>
      </p:sp>
      <p:sp>
        <p:nvSpPr>
          <p:cNvPr id="3" name="Content Placeholder 2">
            <a:extLst>
              <a:ext uri="{FF2B5EF4-FFF2-40B4-BE49-F238E27FC236}">
                <a16:creationId xmlns:a16="http://schemas.microsoft.com/office/drawing/2014/main" id="{87F962B0-88B9-A1F0-6492-BC6F7823AFBE}"/>
              </a:ext>
            </a:extLst>
          </p:cNvPr>
          <p:cNvSpPr>
            <a:spLocks noGrp="1"/>
          </p:cNvSpPr>
          <p:nvPr>
            <p:ph sz="half" idx="1"/>
          </p:nvPr>
        </p:nvSpPr>
        <p:spPr/>
        <p:txBody>
          <a:bodyPr>
            <a:normAutofit/>
          </a:bodyPr>
          <a:lstStyle/>
          <a:p>
            <a:endParaRPr lang="en-TW"/>
          </a:p>
        </p:txBody>
      </p:sp>
      <p:sp>
        <p:nvSpPr>
          <p:cNvPr id="4" name="Content Placeholder 3">
            <a:extLst>
              <a:ext uri="{FF2B5EF4-FFF2-40B4-BE49-F238E27FC236}">
                <a16:creationId xmlns:a16="http://schemas.microsoft.com/office/drawing/2014/main" id="{754BF6A1-BC69-3943-A5B2-D892D27D1207}"/>
              </a:ext>
            </a:extLst>
          </p:cNvPr>
          <p:cNvSpPr>
            <a:spLocks noGrp="1"/>
          </p:cNvSpPr>
          <p:nvPr>
            <p:ph sz="half" idx="2"/>
          </p:nvPr>
        </p:nvSpPr>
        <p:spPr>
          <a:xfrm>
            <a:off x="6172199" y="1825625"/>
            <a:ext cx="5863871" cy="4351338"/>
          </a:xfrm>
        </p:spPr>
        <p:txBody>
          <a:bodyPr>
            <a:normAutofit/>
          </a:bodyPr>
          <a:lstStyle/>
          <a:p>
            <a:pPr marL="514350" indent="-514350">
              <a:buFont typeface="+mj-lt"/>
              <a:buAutoNum type="arabicPeriod"/>
            </a:pPr>
            <a:r>
              <a:rPr lang="en-US" altLang="zh-TW" dirty="0">
                <a:latin typeface="Times New Roman" panose="02020603050405020304" pitchFamily="18" charset="0"/>
                <a:cs typeface="Times New Roman" panose="02020603050405020304" pitchFamily="18" charset="0"/>
              </a:rPr>
              <a:t>Client </a:t>
            </a:r>
            <a:r>
              <a:rPr lang="zh-TW" altLang="en-US" dirty="0">
                <a:latin typeface="Times New Roman" panose="02020603050405020304" pitchFamily="18" charset="0"/>
                <a:cs typeface="Times New Roman" panose="02020603050405020304" pitchFamily="18" charset="0"/>
              </a:rPr>
              <a:t>對</a:t>
            </a:r>
            <a:r>
              <a:rPr lang="en-US" altLang="zh-TW" dirty="0">
                <a:latin typeface="Times New Roman" panose="02020603050405020304" pitchFamily="18" charset="0"/>
                <a:cs typeface="Times New Roman" panose="02020603050405020304" pitchFamily="18" charset="0"/>
              </a:rPr>
              <a:t> Server </a:t>
            </a:r>
            <a:r>
              <a:rPr lang="zh-TW" altLang="en-US" dirty="0">
                <a:latin typeface="Times New Roman" panose="02020603050405020304" pitchFamily="18" charset="0"/>
                <a:cs typeface="Times New Roman" panose="02020603050405020304" pitchFamily="18" charset="0"/>
              </a:rPr>
              <a:t>發起登入</a:t>
            </a:r>
            <a:r>
              <a:rPr lang="en-US" altLang="zh-TW" dirty="0">
                <a:latin typeface="Times New Roman" panose="02020603050405020304" pitchFamily="18" charset="0"/>
                <a:cs typeface="Times New Roman" panose="02020603050405020304" pitchFamily="18" charset="0"/>
              </a:rPr>
              <a:t> Request</a:t>
            </a:r>
          </a:p>
          <a:p>
            <a:pPr marL="514350" indent="-514350">
              <a:buFont typeface="+mj-lt"/>
              <a:buAutoNum type="arabicPeriod"/>
            </a:pPr>
            <a:r>
              <a:rPr lang="en-US" altLang="zh-TW" dirty="0">
                <a:latin typeface="Times New Roman" panose="02020603050405020304" pitchFamily="18" charset="0"/>
                <a:cs typeface="Times New Roman" panose="02020603050405020304" pitchFamily="18" charset="0"/>
              </a:rPr>
              <a:t>Server </a:t>
            </a:r>
            <a:r>
              <a:rPr lang="zh-TW" altLang="en-US" dirty="0">
                <a:latin typeface="Times New Roman" panose="02020603050405020304" pitchFamily="18" charset="0"/>
                <a:cs typeface="Times New Roman" panose="02020603050405020304" pitchFamily="18" charset="0"/>
              </a:rPr>
              <a:t>檢查 </a:t>
            </a:r>
            <a:r>
              <a:rPr lang="en-US" altLang="zh-TW" dirty="0">
                <a:latin typeface="Times New Roman" panose="02020603050405020304" pitchFamily="18" charset="0"/>
                <a:cs typeface="Times New Roman" panose="02020603050405020304" pitchFamily="18" charset="0"/>
              </a:rPr>
              <a:t>Client</a:t>
            </a:r>
            <a:r>
              <a:rPr lang="zh-TW" altLang="en-US" dirty="0">
                <a:latin typeface="Times New Roman" panose="02020603050405020304" pitchFamily="18" charset="0"/>
                <a:cs typeface="Times New Roman" panose="02020603050405020304" pitchFamily="18" charset="0"/>
              </a:rPr>
              <a:t> 輸入之帳號密碼是否正確。若正確，為其生成一個</a:t>
            </a:r>
            <a:r>
              <a:rPr lang="en-US" altLang="zh-TW" dirty="0">
                <a:latin typeface="Times New Roman" panose="02020603050405020304" pitchFamily="18" charset="0"/>
                <a:cs typeface="Times New Roman" panose="02020603050405020304" pitchFamily="18" charset="0"/>
              </a:rPr>
              <a:t> Session ID</a:t>
            </a:r>
            <a:r>
              <a:rPr lang="zh-TW" altLang="en-US" dirty="0">
                <a:latin typeface="Times New Roman" panose="02020603050405020304" pitchFamily="18" charset="0"/>
                <a:cs typeface="Times New Roman" panose="02020603050405020304" pitchFamily="18" charset="0"/>
              </a:rPr>
              <a:t>，並將用戶當前狀態存在 </a:t>
            </a:r>
            <a:r>
              <a:rPr lang="en-US" altLang="zh-TW" dirty="0">
                <a:latin typeface="Times New Roman" panose="02020603050405020304" pitchFamily="18" charset="0"/>
                <a:cs typeface="Times New Roman" panose="02020603050405020304" pitchFamily="18" charset="0"/>
              </a:rPr>
              <a:t>Server</a:t>
            </a:r>
            <a:r>
              <a:rPr lang="zh-TW" altLang="en-US" dirty="0">
                <a:latin typeface="Times New Roman" panose="02020603050405020304" pitchFamily="18" charset="0"/>
                <a:cs typeface="Times New Roman" panose="02020603050405020304" pitchFamily="18" charset="0"/>
              </a:rPr>
              <a:t>，透過 </a:t>
            </a:r>
            <a:r>
              <a:rPr lang="en-US" altLang="zh-TW" dirty="0">
                <a:latin typeface="Times New Roman" panose="02020603050405020304" pitchFamily="18" charset="0"/>
                <a:cs typeface="Times New Roman" panose="02020603050405020304" pitchFamily="18" charset="0"/>
              </a:rPr>
              <a:t>Cookie</a:t>
            </a:r>
            <a:r>
              <a:rPr lang="zh-TW" altLang="en-US" dirty="0">
                <a:latin typeface="Times New Roman" panose="02020603050405020304" pitchFamily="18" charset="0"/>
                <a:cs typeface="Times New Roman" panose="02020603050405020304" pitchFamily="18" charset="0"/>
              </a:rPr>
              <a:t> 將 </a:t>
            </a:r>
            <a:r>
              <a:rPr lang="en-US" altLang="zh-TW" dirty="0">
                <a:latin typeface="Times New Roman" panose="02020603050405020304" pitchFamily="18" charset="0"/>
                <a:cs typeface="Times New Roman" panose="02020603050405020304" pitchFamily="18" charset="0"/>
              </a:rPr>
              <a:t>Session ID </a:t>
            </a:r>
            <a:r>
              <a:rPr lang="zh-TW" altLang="en-US" dirty="0">
                <a:latin typeface="Times New Roman" panose="02020603050405020304" pitchFamily="18" charset="0"/>
                <a:cs typeface="Times New Roman" panose="02020603050405020304" pitchFamily="18" charset="0"/>
              </a:rPr>
              <a:t>傳送給 </a:t>
            </a:r>
            <a:r>
              <a:rPr lang="en-US" altLang="zh-TW" dirty="0">
                <a:latin typeface="Times New Roman" panose="02020603050405020304" pitchFamily="18" charset="0"/>
                <a:cs typeface="Times New Roman" panose="02020603050405020304" pitchFamily="18" charset="0"/>
              </a:rPr>
              <a:t>Client</a:t>
            </a:r>
          </a:p>
          <a:p>
            <a:pPr marL="514350" indent="-514350">
              <a:buFont typeface="+mj-lt"/>
              <a:buAutoNum type="arabicPeriod"/>
            </a:pPr>
            <a:r>
              <a:rPr lang="en-US" altLang="zh-TW" dirty="0">
                <a:latin typeface="Times New Roman" panose="02020603050405020304" pitchFamily="18" charset="0"/>
                <a:cs typeface="Times New Roman" panose="02020603050405020304" pitchFamily="18" charset="0"/>
              </a:rPr>
              <a:t>Client </a:t>
            </a:r>
            <a:r>
              <a:rPr lang="zh-TW" altLang="en-US" dirty="0">
                <a:latin typeface="Times New Roman" panose="02020603050405020304" pitchFamily="18" charset="0"/>
                <a:cs typeface="Times New Roman" panose="02020603050405020304" pitchFamily="18" charset="0"/>
              </a:rPr>
              <a:t>在下次再訪問 </a:t>
            </a:r>
            <a:r>
              <a:rPr lang="en-US" altLang="zh-TW" dirty="0">
                <a:latin typeface="Times New Roman" panose="02020603050405020304" pitchFamily="18" charset="0"/>
                <a:cs typeface="Times New Roman" panose="02020603050405020304" pitchFamily="18" charset="0"/>
              </a:rPr>
              <a:t>Server </a:t>
            </a:r>
            <a:r>
              <a:rPr lang="zh-TW" altLang="en-US" dirty="0">
                <a:latin typeface="Times New Roman" panose="02020603050405020304" pitchFamily="18" charset="0"/>
                <a:cs typeface="Times New Roman" panose="02020603050405020304" pitchFamily="18" charset="0"/>
              </a:rPr>
              <a:t>時，將帶有 </a:t>
            </a:r>
            <a:r>
              <a:rPr lang="en-US" altLang="zh-TW" dirty="0">
                <a:latin typeface="Times New Roman" panose="02020603050405020304" pitchFamily="18" charset="0"/>
                <a:cs typeface="Times New Roman" panose="02020603050405020304" pitchFamily="18" charset="0"/>
              </a:rPr>
              <a:t>Session ID</a:t>
            </a:r>
            <a:r>
              <a:rPr lang="zh-TW" altLang="en-US" dirty="0">
                <a:latin typeface="Times New Roman" panose="02020603050405020304" pitchFamily="18" charset="0"/>
                <a:cs typeface="Times New Roman" panose="02020603050405020304" pitchFamily="18" charset="0"/>
              </a:rPr>
              <a:t> 的 </a:t>
            </a:r>
            <a:r>
              <a:rPr lang="en-US" altLang="zh-TW" dirty="0">
                <a:latin typeface="Times New Roman" panose="02020603050405020304" pitchFamily="18" charset="0"/>
                <a:cs typeface="Times New Roman" panose="02020603050405020304" pitchFamily="18" charset="0"/>
              </a:rPr>
              <a:t>Cookie</a:t>
            </a:r>
            <a:r>
              <a:rPr lang="zh-TW" altLang="en-US" dirty="0">
                <a:latin typeface="Times New Roman" panose="02020603050405020304" pitchFamily="18" charset="0"/>
                <a:cs typeface="Times New Roman" panose="02020603050405020304" pitchFamily="18" charset="0"/>
              </a:rPr>
              <a:t> 與 </a:t>
            </a:r>
            <a:r>
              <a:rPr lang="en-US" altLang="zh-TW" dirty="0">
                <a:latin typeface="Times New Roman" panose="02020603050405020304" pitchFamily="18" charset="0"/>
                <a:cs typeface="Times New Roman" panose="02020603050405020304" pitchFamily="18" charset="0"/>
              </a:rPr>
              <a:t>Request </a:t>
            </a:r>
            <a:r>
              <a:rPr lang="zh-TW" altLang="en-US" dirty="0">
                <a:latin typeface="Times New Roman" panose="02020603050405020304" pitchFamily="18" charset="0"/>
                <a:cs typeface="Times New Roman" panose="02020603050405020304" pitchFamily="18" charset="0"/>
              </a:rPr>
              <a:t>傳給 </a:t>
            </a:r>
            <a:r>
              <a:rPr lang="en-US" altLang="zh-TW" dirty="0">
                <a:latin typeface="Times New Roman" panose="02020603050405020304" pitchFamily="18" charset="0"/>
                <a:cs typeface="Times New Roman" panose="02020603050405020304" pitchFamily="18" charset="0"/>
              </a:rPr>
              <a:t>Server</a:t>
            </a:r>
          </a:p>
          <a:p>
            <a:pPr marL="514350" indent="-514350">
              <a:buFont typeface="+mj-lt"/>
              <a:buAutoNum type="arabicPeriod"/>
            </a:pPr>
            <a:r>
              <a:rPr lang="en-US" altLang="zh-TW" dirty="0">
                <a:latin typeface="Times New Roman" panose="02020603050405020304" pitchFamily="18" charset="0"/>
                <a:cs typeface="Times New Roman" panose="02020603050405020304" pitchFamily="18" charset="0"/>
              </a:rPr>
              <a:t>Server </a:t>
            </a:r>
            <a:r>
              <a:rPr lang="zh-TW" altLang="en-US" dirty="0">
                <a:latin typeface="Times New Roman" panose="02020603050405020304" pitchFamily="18" charset="0"/>
                <a:cs typeface="Times New Roman" panose="02020603050405020304" pitchFamily="18" charset="0"/>
              </a:rPr>
              <a:t>根據 </a:t>
            </a:r>
            <a:r>
              <a:rPr lang="en-US" altLang="zh-TW" dirty="0">
                <a:latin typeface="Times New Roman" panose="02020603050405020304" pitchFamily="18" charset="0"/>
                <a:cs typeface="Times New Roman" panose="02020603050405020304" pitchFamily="18" charset="0"/>
              </a:rPr>
              <a:t>Session ID</a:t>
            </a:r>
            <a:r>
              <a:rPr lang="zh-TW" altLang="en-US" dirty="0">
                <a:latin typeface="Times New Roman" panose="02020603050405020304" pitchFamily="18" charset="0"/>
                <a:cs typeface="Times New Roman" panose="02020603050405020304" pitchFamily="18" charset="0"/>
              </a:rPr>
              <a:t> 進行驗證</a:t>
            </a:r>
            <a:endParaRPr lang="en-US" altLang="zh-TW"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TW" dirty="0"/>
          </a:p>
        </p:txBody>
      </p:sp>
      <p:pic>
        <p:nvPicPr>
          <p:cNvPr id="5" name="Picture 4">
            <a:extLst>
              <a:ext uri="{FF2B5EF4-FFF2-40B4-BE49-F238E27FC236}">
                <a16:creationId xmlns:a16="http://schemas.microsoft.com/office/drawing/2014/main" id="{E421AC42-A7C4-BB30-0B09-EA91B78383EF}"/>
              </a:ext>
            </a:extLst>
          </p:cNvPr>
          <p:cNvPicPr>
            <a:picLocks noChangeAspect="1"/>
          </p:cNvPicPr>
          <p:nvPr/>
        </p:nvPicPr>
        <p:blipFill>
          <a:blip r:embed="rId3"/>
          <a:stretch>
            <a:fillRect/>
          </a:stretch>
        </p:blipFill>
        <p:spPr>
          <a:xfrm>
            <a:off x="155929" y="3206447"/>
            <a:ext cx="5863871" cy="1589694"/>
          </a:xfrm>
          <a:prstGeom prst="rect">
            <a:avLst/>
          </a:prstGeom>
        </p:spPr>
      </p:pic>
    </p:spTree>
    <p:extLst>
      <p:ext uri="{BB962C8B-B14F-4D97-AF65-F5344CB8AC3E}">
        <p14:creationId xmlns:p14="http://schemas.microsoft.com/office/powerpoint/2010/main" val="411028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6FA7-7A55-E952-7655-60104E9EDEDE}"/>
              </a:ext>
            </a:extLst>
          </p:cNvPr>
          <p:cNvSpPr>
            <a:spLocks noGrp="1"/>
          </p:cNvSpPr>
          <p:nvPr>
            <p:ph type="title"/>
          </p:nvPr>
        </p:nvSpPr>
        <p:spPr/>
        <p:txBody>
          <a:bodyPr/>
          <a:lstStyle/>
          <a:p>
            <a:r>
              <a:rPr lang="en-TW" dirty="0">
                <a:latin typeface="Times New Roman" panose="02020603050405020304" pitchFamily="18" charset="0"/>
                <a:ea typeface="PMingLiU" panose="02020500000000000000" pitchFamily="18" charset="-120"/>
                <a:cs typeface="Times New Roman" panose="02020603050405020304" pitchFamily="18" charset="0"/>
              </a:rPr>
              <a:t>使用</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Session</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TW" dirty="0">
                <a:latin typeface="Times New Roman" panose="02020603050405020304" pitchFamily="18" charset="0"/>
                <a:ea typeface="PMingLiU" panose="02020500000000000000" pitchFamily="18" charset="-120"/>
                <a:cs typeface="Times New Roman" panose="02020603050405020304" pitchFamily="18" charset="0"/>
              </a:rPr>
              <a:t>的缺點與 Solution</a:t>
            </a:r>
            <a:endParaRPr lang="en-TW" dirty="0"/>
          </a:p>
        </p:txBody>
      </p:sp>
      <p:sp>
        <p:nvSpPr>
          <p:cNvPr id="3" name="Content Placeholder 2">
            <a:extLst>
              <a:ext uri="{FF2B5EF4-FFF2-40B4-BE49-F238E27FC236}">
                <a16:creationId xmlns:a16="http://schemas.microsoft.com/office/drawing/2014/main" id="{FD6D9C89-FC5E-BE94-44D4-DC7AC4170896}"/>
              </a:ext>
            </a:extLst>
          </p:cNvPr>
          <p:cNvSpPr>
            <a:spLocks noGrp="1"/>
          </p:cNvSpPr>
          <p:nvPr>
            <p:ph idx="1"/>
          </p:nvPr>
        </p:nvSpPr>
        <p:spPr/>
        <p:txBody>
          <a:bodyPr/>
          <a:lstStyle/>
          <a:p>
            <a:r>
              <a:rPr lang="en-TW" dirty="0">
                <a:latin typeface="Times New Roman" panose="02020603050405020304" pitchFamily="18" charset="0"/>
                <a:ea typeface="PMingLiU" panose="02020500000000000000" pitchFamily="18" charset="-120"/>
                <a:cs typeface="Times New Roman" panose="02020603050405020304" pitchFamily="18" charset="0"/>
              </a:rPr>
              <a:t>為了保障 Reliablity 和</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Load-Balancing</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，最少會部署</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2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台</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Server</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(A, B)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進行服務，會引發以下問題</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marL="971550" lvl="1" indent="-514350">
              <a:buFont typeface="+mj-lt"/>
              <a:buAutoNum type="arabicPeriod"/>
            </a:pPr>
            <a:r>
              <a:rPr lang="en-TW" dirty="0">
                <a:latin typeface="Times New Roman" panose="02020603050405020304" pitchFamily="18" charset="0"/>
                <a:ea typeface="PMingLiU" panose="02020500000000000000" pitchFamily="18" charset="-120"/>
                <a:cs typeface="Times New Roman" panose="02020603050405020304" pitchFamily="18" charset="0"/>
              </a:rPr>
              <a:t>假如用戶登錄的 Request</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被分配到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Server A</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，但用戶使用其他功能時有可能會分配到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Server B</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，代表</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 Server B </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無法得知用戶是否已經登入，從而無法提供相關服務</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lvl="1"/>
            <a:r>
              <a:rPr lang="zh-TW" altLang="en-US" dirty="0">
                <a:latin typeface="Times New Roman" panose="02020603050405020304" pitchFamily="18" charset="0"/>
                <a:ea typeface="PMingLiU" panose="02020500000000000000" pitchFamily="18" charset="-120"/>
                <a:cs typeface="Times New Roman" panose="02020603050405020304" pitchFamily="18" charset="0"/>
              </a:rPr>
              <a:t>將</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Session</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 集中管理 </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(EX: Redis)</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，所有的服務統一從集中管理處獲取</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marL="971550" lvl="1" indent="-514350">
              <a:buFont typeface="+mj-lt"/>
              <a:buAutoNum type="arabicPeriod"/>
            </a:pPr>
            <a:endParaRPr lang="en-TW" dirty="0"/>
          </a:p>
        </p:txBody>
      </p:sp>
    </p:spTree>
    <p:extLst>
      <p:ext uri="{BB962C8B-B14F-4D97-AF65-F5344CB8AC3E}">
        <p14:creationId xmlns:p14="http://schemas.microsoft.com/office/powerpoint/2010/main" val="92968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B508-DD8F-451B-868F-5EAE75C65316}"/>
              </a:ext>
            </a:extLst>
          </p:cNvPr>
          <p:cNvSpPr>
            <a:spLocks noGrp="1"/>
          </p:cNvSpPr>
          <p:nvPr>
            <p:ph type="title"/>
          </p:nvPr>
        </p:nvSpPr>
        <p:spPr/>
        <p:txBody>
          <a:bodyPr/>
          <a:lstStyle/>
          <a:p>
            <a:r>
              <a:rPr lang="en-TW" dirty="0">
                <a:latin typeface="PMingLiU" panose="02020500000000000000" pitchFamily="18" charset="-120"/>
                <a:ea typeface="PMingLiU" panose="02020500000000000000" pitchFamily="18" charset="-120"/>
              </a:rPr>
              <a:t>前置準備</a:t>
            </a:r>
          </a:p>
        </p:txBody>
      </p:sp>
      <p:sp>
        <p:nvSpPr>
          <p:cNvPr id="3" name="Content Placeholder 2">
            <a:extLst>
              <a:ext uri="{FF2B5EF4-FFF2-40B4-BE49-F238E27FC236}">
                <a16:creationId xmlns:a16="http://schemas.microsoft.com/office/drawing/2014/main" id="{39A59EDA-14BE-6160-3D09-01A2698D4BB7}"/>
              </a:ext>
            </a:extLst>
          </p:cNvPr>
          <p:cNvSpPr>
            <a:spLocks noGrp="1"/>
          </p:cNvSpPr>
          <p:nvPr>
            <p:ph idx="1"/>
          </p:nvPr>
        </p:nvSpPr>
        <p:spPr/>
        <p:txBody>
          <a:bodyPr/>
          <a:lstStyle/>
          <a:p>
            <a:pPr marL="514350" indent="-514350">
              <a:buFont typeface="+mj-lt"/>
              <a:buAutoNum type="arabicPeriod"/>
            </a:pPr>
            <a:r>
              <a:rPr lang="en-TW" dirty="0">
                <a:latin typeface="Times New Roman" panose="02020603050405020304" pitchFamily="18" charset="0"/>
                <a:cs typeface="Times New Roman" panose="02020603050405020304" pitchFamily="18" charset="0"/>
              </a:rPr>
              <a:t>MySQL Database Preparation (Docker)</a:t>
            </a:r>
          </a:p>
          <a:p>
            <a:pPr marL="514350" indent="-514350">
              <a:buFont typeface="+mj-lt"/>
              <a:buAutoNum type="arabicPeriod"/>
            </a:pPr>
            <a:r>
              <a:rPr lang="en-TW" dirty="0">
                <a:latin typeface="Times New Roman" panose="02020603050405020304" pitchFamily="18" charset="0"/>
                <a:cs typeface="Times New Roman" panose="02020603050405020304" pitchFamily="18" charset="0"/>
              </a:rPr>
              <a:t>SpringBoot</a:t>
            </a:r>
          </a:p>
          <a:p>
            <a:pPr marL="514350" indent="-514350">
              <a:buFont typeface="+mj-lt"/>
              <a:buAutoNum type="arabicPeriod"/>
            </a:pPr>
            <a:endParaRPr lang="en-TW" dirty="0"/>
          </a:p>
        </p:txBody>
      </p:sp>
    </p:spTree>
    <p:extLst>
      <p:ext uri="{BB962C8B-B14F-4D97-AF65-F5344CB8AC3E}">
        <p14:creationId xmlns:p14="http://schemas.microsoft.com/office/powerpoint/2010/main" val="30334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6DE9-E1C3-F399-BB71-FBA6F98AA1A2}"/>
              </a:ext>
            </a:extLst>
          </p:cNvPr>
          <p:cNvSpPr>
            <a:spLocks noGrp="1"/>
          </p:cNvSpPr>
          <p:nvPr>
            <p:ph type="title"/>
          </p:nvPr>
        </p:nvSpPr>
        <p:spPr/>
        <p:txBody>
          <a:bodyPr/>
          <a:lstStyle/>
          <a:p>
            <a:r>
              <a:rPr lang="en-TW" dirty="0">
                <a:latin typeface="Times New Roman" panose="02020603050405020304" pitchFamily="18" charset="0"/>
                <a:ea typeface="PMingLiU" panose="02020500000000000000" pitchFamily="18" charset="-120"/>
                <a:cs typeface="Times New Roman" panose="02020603050405020304" pitchFamily="18" charset="0"/>
              </a:rPr>
              <a:t>File Directories </a:t>
            </a:r>
            <a:r>
              <a:rPr lang="en-TW" dirty="0">
                <a:latin typeface="PMingLiU" panose="02020500000000000000" pitchFamily="18" charset="-120"/>
                <a:ea typeface="PMingLiU" panose="02020500000000000000" pitchFamily="18" charset="-120"/>
              </a:rPr>
              <a:t>(最基本功能實現)</a:t>
            </a:r>
          </a:p>
        </p:txBody>
      </p:sp>
      <p:sp>
        <p:nvSpPr>
          <p:cNvPr id="4" name="Content Placeholder 3">
            <a:extLst>
              <a:ext uri="{FF2B5EF4-FFF2-40B4-BE49-F238E27FC236}">
                <a16:creationId xmlns:a16="http://schemas.microsoft.com/office/drawing/2014/main" id="{F3BBD788-A270-B82C-DC40-E66B642FF66A}"/>
              </a:ext>
            </a:extLst>
          </p:cNvPr>
          <p:cNvSpPr>
            <a:spLocks noGrp="1"/>
          </p:cNvSpPr>
          <p:nvPr>
            <p:ph sz="half" idx="2"/>
          </p:nvPr>
        </p:nvSpPr>
        <p:spPr>
          <a:xfrm>
            <a:off x="4493941" y="1511648"/>
            <a:ext cx="6859859" cy="4981227"/>
          </a:xfrm>
        </p:spPr>
        <p:txBody>
          <a:bodyPr/>
          <a:lstStyle/>
          <a:p>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dao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t>
            </a:r>
            <a:r>
              <a:rPr lang="en-TW" dirty="0">
                <a:latin typeface="Times New Roman" panose="02020603050405020304" pitchFamily="18" charset="0"/>
                <a:cs typeface="Times New Roman" panose="02020603050405020304" pitchFamily="18" charset="0"/>
              </a:rPr>
              <a:t>ntity (aka dataobject)</a:t>
            </a:r>
          </a:p>
          <a:p>
            <a:r>
              <a:rPr lang="en-US" dirty="0">
                <a:latin typeface="Times New Roman" panose="02020603050405020304" pitchFamily="18" charset="0"/>
                <a:cs typeface="Times New Roman" panose="02020603050405020304" pitchFamily="18" charset="0"/>
              </a:rPr>
              <a:t>m</a:t>
            </a:r>
            <a:r>
              <a:rPr lang="en-TW" dirty="0">
                <a:latin typeface="Times New Roman" panose="02020603050405020304" pitchFamily="18" charset="0"/>
                <a:cs typeface="Times New Roman" panose="02020603050405020304" pitchFamily="18" charset="0"/>
              </a:rPr>
              <a:t>odel</a:t>
            </a:r>
          </a:p>
          <a:p>
            <a:r>
              <a:rPr lang="en-US" dirty="0">
                <a:latin typeface="Times New Roman" panose="02020603050405020304" pitchFamily="18" charset="0"/>
                <a:cs typeface="Times New Roman" panose="02020603050405020304" pitchFamily="18" charset="0"/>
              </a:rPr>
              <a:t>s</a:t>
            </a:r>
            <a:r>
              <a:rPr lang="en-TW" dirty="0">
                <a:latin typeface="Times New Roman" panose="02020603050405020304" pitchFamily="18" charset="0"/>
                <a:cs typeface="Times New Roman" panose="02020603050405020304" pitchFamily="18" charset="0"/>
              </a:rPr>
              <a:t>ervice</a:t>
            </a:r>
          </a:p>
          <a:p>
            <a:r>
              <a:rPr lang="en-US" dirty="0">
                <a:latin typeface="Times New Roman" panose="02020603050405020304" pitchFamily="18" charset="0"/>
                <a:cs typeface="Times New Roman" panose="02020603050405020304" pitchFamily="18" charset="0"/>
              </a:rPr>
              <a:t>u</a:t>
            </a:r>
            <a:r>
              <a:rPr lang="en-TW" dirty="0">
                <a:latin typeface="Times New Roman" panose="02020603050405020304" pitchFamily="18" charset="0"/>
                <a:cs typeface="Times New Roman" panose="02020603050405020304" pitchFamily="18" charset="0"/>
              </a:rPr>
              <a:t>til</a:t>
            </a:r>
          </a:p>
          <a:p>
            <a:endParaRPr lang="en-TW" dirty="0"/>
          </a:p>
        </p:txBody>
      </p:sp>
      <p:pic>
        <p:nvPicPr>
          <p:cNvPr id="5" name="Picture 4">
            <a:extLst>
              <a:ext uri="{FF2B5EF4-FFF2-40B4-BE49-F238E27FC236}">
                <a16:creationId xmlns:a16="http://schemas.microsoft.com/office/drawing/2014/main" id="{4CA6B66E-0354-A34C-DFCF-7753A16F0894}"/>
              </a:ext>
            </a:extLst>
          </p:cNvPr>
          <p:cNvPicPr>
            <a:picLocks noChangeAspect="1"/>
          </p:cNvPicPr>
          <p:nvPr/>
        </p:nvPicPr>
        <p:blipFill>
          <a:blip r:embed="rId2"/>
          <a:stretch>
            <a:fillRect/>
          </a:stretch>
        </p:blipFill>
        <p:spPr>
          <a:xfrm>
            <a:off x="838200" y="1511648"/>
            <a:ext cx="3349954" cy="5032375"/>
          </a:xfrm>
          <a:prstGeom prst="rect">
            <a:avLst/>
          </a:prstGeom>
        </p:spPr>
      </p:pic>
    </p:spTree>
    <p:extLst>
      <p:ext uri="{BB962C8B-B14F-4D97-AF65-F5344CB8AC3E}">
        <p14:creationId xmlns:p14="http://schemas.microsoft.com/office/powerpoint/2010/main" val="26157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12930</TotalTime>
  <Words>876</Words>
  <Application>Microsoft Macintosh PowerPoint</Application>
  <PresentationFormat>Widescreen</PresentationFormat>
  <Paragraphs>73</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新細明體</vt:lpstr>
      <vt:lpstr>新細明體</vt:lpstr>
      <vt:lpstr>儷黑 pro</vt:lpstr>
      <vt:lpstr>Arial</vt:lpstr>
      <vt:lpstr>Calibri</vt:lpstr>
      <vt:lpstr>Calibri Light</vt:lpstr>
      <vt:lpstr>Times New Roman</vt:lpstr>
      <vt:lpstr>Office Theme</vt:lpstr>
      <vt:lpstr>Spring Boot 用戶註冊登入</vt:lpstr>
      <vt:lpstr>Outline</vt:lpstr>
      <vt:lpstr>Cookie 介紹</vt:lpstr>
      <vt:lpstr>用戶登入流程 (Cookie)</vt:lpstr>
      <vt:lpstr>使用 Cookie 的缺點</vt:lpstr>
      <vt:lpstr>用戶登入原理 (Session)</vt:lpstr>
      <vt:lpstr>使用 Session 的缺點與 Solution</vt:lpstr>
      <vt:lpstr>前置準備</vt:lpstr>
      <vt:lpstr>File Directories (最基本功能實現)</vt:lpstr>
      <vt:lpstr>註冊用戶 (Register)</vt:lpstr>
      <vt:lpstr>判斷目前是否已登入 (isLogin)</vt:lpstr>
      <vt:lpstr>登入 (Login)</vt:lpstr>
      <vt:lpstr>登入後再判斷是否已經登入 (isLogin)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Li</dc:creator>
  <cp:lastModifiedBy>Adrian Li</cp:lastModifiedBy>
  <cp:revision>53</cp:revision>
  <dcterms:created xsi:type="dcterms:W3CDTF">2023-09-10T15:14:45Z</dcterms:created>
  <dcterms:modified xsi:type="dcterms:W3CDTF">2023-09-26T15:44:29Z</dcterms:modified>
</cp:coreProperties>
</file>