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4" r:id="rId1"/>
  </p:sldMasterIdLst>
  <p:sldIdLst>
    <p:sldId id="256" r:id="rId2"/>
    <p:sldId id="275" r:id="rId3"/>
    <p:sldId id="258" r:id="rId4"/>
    <p:sldId id="265" r:id="rId5"/>
    <p:sldId id="266" r:id="rId6"/>
    <p:sldId id="267" r:id="rId7"/>
    <p:sldId id="262" r:id="rId8"/>
    <p:sldId id="273" r:id="rId9"/>
    <p:sldId id="268" r:id="rId10"/>
    <p:sldId id="270" r:id="rId11"/>
    <p:sldId id="27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2" r:id="rId20"/>
    <p:sldId id="263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6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3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34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97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95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9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5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06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35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3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4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2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3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9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2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33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F16AB-0410-4A64-89E9-92CA1E243F92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0625-B57B-4135-B0FA-08F2C2A67D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63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A038EA-A7E5-4D7D-8087-323582BB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Shelter Animals Outcomes</a:t>
            </a:r>
            <a:endParaRPr lang="he-IL" sz="4800" dirty="0">
              <a:solidFill>
                <a:srgbClr val="EBEBEB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FF348E-9CC9-435C-81E7-997862E7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pPr fontAlgn="base"/>
            <a:r>
              <a:rPr lang="en-US" sz="1800" b="1">
                <a:solidFill>
                  <a:schemeClr val="tx2">
                    <a:lumMod val="40000"/>
                    <a:lumOff val="60000"/>
                  </a:schemeClr>
                </a:solidFill>
                <a:latin typeface="inherit"/>
              </a:rPr>
              <a:t>I</a:t>
            </a:r>
            <a:r>
              <a:rPr lang="en-US" sz="1800" b="1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</a:rPr>
              <a:t>mprove outcomes for shelter animals</a:t>
            </a:r>
          </a:p>
          <a:p>
            <a:br>
              <a:rPr lang="en-US" sz="1800" b="0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</a:rPr>
            </a:br>
            <a:endParaRPr lang="he-I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AD89A-9DCA-46F3-A4E8-59388E1D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6" r="1817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3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70E0FDF-9E86-4237-92DB-0ADA7A2CB8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r="1042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4483CAC7-878A-4CBE-8B76-A546C8BAD5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10922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A37D842-3252-4082-BA02-8E526D83CC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r="7782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8C63FAE-136D-46B1-9A81-880ACE3AFA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r="11248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81820D-09E2-4D91-8F3B-A477B48DBF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 r="9483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EC96E40-339C-44AF-8186-FBC65E5D9F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r="10710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0A62D4-0E74-4A8E-A724-E242F86829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r="9353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F13692E-A1B6-4E20-8480-30AE1E421D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r="12228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55787F6-6C78-4E36-AB4D-C4DD4F7852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0344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C4AD02B-6C11-49F1-AE08-17DF9625D8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6" r="8962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7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AACFC7D-F561-49D4-AC5C-2F5CFE107C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r="10267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48C1565-33BB-4A9D-8217-00FFCC584A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r="11751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DEB8331-9FCD-42BC-AF60-D0BA93508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0" r="1086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4D3BD75-DAF0-4C4E-A948-C9E602D359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r="10556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04D826-0EDA-4022-9446-CB12DC1EAC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r="12188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2998C6C-4E4A-4B1E-B5A1-BEF4A81076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r="12066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4D9EAE-8EE0-4CB7-90C8-1A69BEB1A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r="10823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D37C650-C50B-4A25-8F86-58ECBFA198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10926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77047AE-572B-4575-ADC3-763F6315D3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8" r="11801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A518729-6A5C-4FEF-892E-56FB909248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r="11217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9B93C8B-864A-48EB-92B2-4CFFF9AA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>
                <a:solidFill>
                  <a:srgbClr val="EBEBEB"/>
                </a:solidFill>
              </a:rPr>
              <a:t>A quick look at the data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04742-F03A-46F3-8269-A96B7245F3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07" r="20273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30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05B5394-9586-4466-83DF-052E2D0F8A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r="1075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A8C2598-691C-417C-965C-4395691655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r="12000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08BAF1-B829-4AAD-B43D-43CE94B037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9" r="11320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702D6A3-5EE5-4973-AD25-63A98D79B3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r="10604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EAEBC2-555C-42F8-BF24-E9ACEDFA5F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1" r="1044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4FE7374-76D6-483C-914E-7479DEE9CC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 r="11209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56C7B69-40C8-4720-8420-99B30126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5429CFC-1EA3-4E05-AD34-445184A2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3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D816B53-0AF9-474C-A95C-F9E184B251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r="1018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EF60D8F-CE35-410E-B7BF-286AA68799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7" r="9631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A16C87C-1281-431C-B692-AE3E41C5AF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11358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E5A66E6-93DF-4E7C-AB61-84B3D543E90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r="10316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6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FB7388-CD2C-4F6B-AD1F-C0C26BFC12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r="1176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2EDD6F9F-1094-4548-8483-49B2FA60A0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r="11622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26FA72A-1F68-4DC7-A897-9B155FB7E5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9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2F81184-5CEE-41E7-815F-44BDFC6288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9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7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65ADE16-AB67-4B2C-9B5F-06263E8C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 dirty="0">
                <a:solidFill>
                  <a:srgbClr val="EBEBEB"/>
                </a:solidFill>
              </a:rPr>
              <a:t>Feature’s importance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366BF-EB58-4EDB-985A-D6AA0F61D7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 r="1815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7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5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5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6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6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6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6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1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897333-4ACC-4C2B-9EB9-FE445C0F55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0" r="1" b="11242"/>
          <a:stretch/>
        </p:blipFill>
        <p:spPr>
          <a:xfrm>
            <a:off x="1175876" y="1123527"/>
            <a:ext cx="9013656" cy="46048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88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D39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48B7B53-861C-4792-AF92-9077F38CB3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59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E99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117EDEF-5F0A-4BE9-97A0-CA46210963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455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EFB02F8-DD8B-49CD-A4AB-A2DB6F1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EBEBEB"/>
                </a:solidFill>
              </a:rPr>
              <a:t>Conclusions</a:t>
            </a:r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70EA219D-5597-40CA-A060-511730308EB3}"/>
              </a:ext>
            </a:extLst>
          </p:cNvPr>
          <p:cNvSpPr/>
          <p:nvPr/>
        </p:nvSpPr>
        <p:spPr>
          <a:xfrm>
            <a:off x="-152400" y="-85725"/>
            <a:ext cx="8203479" cy="6972300"/>
          </a:xfrm>
          <a:custGeom>
            <a:avLst/>
            <a:gdLst>
              <a:gd name="connsiteX0" fmla="*/ 7905750 w 7905750"/>
              <a:gd name="connsiteY0" fmla="*/ 85725 h 6972300"/>
              <a:gd name="connsiteX1" fmla="*/ 7296150 w 7905750"/>
              <a:gd name="connsiteY1" fmla="*/ 3781425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7905750"/>
              <a:gd name="connsiteY0" fmla="*/ 85725 h 6972300"/>
              <a:gd name="connsiteX1" fmla="*/ 7419975 w 7905750"/>
              <a:gd name="connsiteY1" fmla="*/ 3771900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7905750"/>
              <a:gd name="connsiteY0" fmla="*/ 85725 h 6972300"/>
              <a:gd name="connsiteX1" fmla="*/ 7419975 w 7905750"/>
              <a:gd name="connsiteY1" fmla="*/ 3771900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7905750"/>
              <a:gd name="connsiteY0" fmla="*/ 85725 h 6972300"/>
              <a:gd name="connsiteX1" fmla="*/ 7419975 w 7905750"/>
              <a:gd name="connsiteY1" fmla="*/ 3771900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7905750"/>
              <a:gd name="connsiteY0" fmla="*/ 85725 h 6972300"/>
              <a:gd name="connsiteX1" fmla="*/ 7724775 w 7905750"/>
              <a:gd name="connsiteY1" fmla="*/ 3819525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7905750"/>
              <a:gd name="connsiteY0" fmla="*/ 85725 h 6972300"/>
              <a:gd name="connsiteX1" fmla="*/ 7724775 w 7905750"/>
              <a:gd name="connsiteY1" fmla="*/ 3819525 h 6972300"/>
              <a:gd name="connsiteX2" fmla="*/ 7800975 w 7905750"/>
              <a:gd name="connsiteY2" fmla="*/ 6972300 h 6972300"/>
              <a:gd name="connsiteX3" fmla="*/ 0 w 7905750"/>
              <a:gd name="connsiteY3" fmla="*/ 6972300 h 6972300"/>
              <a:gd name="connsiteX4" fmla="*/ 66675 w 7905750"/>
              <a:gd name="connsiteY4" fmla="*/ 0 h 6972300"/>
              <a:gd name="connsiteX5" fmla="*/ 7905750 w 7905750"/>
              <a:gd name="connsiteY5" fmla="*/ 85725 h 6972300"/>
              <a:gd name="connsiteX0" fmla="*/ 7905750 w 8083510"/>
              <a:gd name="connsiteY0" fmla="*/ 85725 h 6972300"/>
              <a:gd name="connsiteX1" fmla="*/ 7724775 w 8083510"/>
              <a:gd name="connsiteY1" fmla="*/ 3819525 h 6972300"/>
              <a:gd name="connsiteX2" fmla="*/ 7800975 w 8083510"/>
              <a:gd name="connsiteY2" fmla="*/ 6972300 h 6972300"/>
              <a:gd name="connsiteX3" fmla="*/ 0 w 8083510"/>
              <a:gd name="connsiteY3" fmla="*/ 6972300 h 6972300"/>
              <a:gd name="connsiteX4" fmla="*/ 66675 w 8083510"/>
              <a:gd name="connsiteY4" fmla="*/ 0 h 6972300"/>
              <a:gd name="connsiteX5" fmla="*/ 7905750 w 8083510"/>
              <a:gd name="connsiteY5" fmla="*/ 85725 h 6972300"/>
              <a:gd name="connsiteX0" fmla="*/ 7905750 w 8134265"/>
              <a:gd name="connsiteY0" fmla="*/ 85725 h 6972300"/>
              <a:gd name="connsiteX1" fmla="*/ 7724775 w 8134265"/>
              <a:gd name="connsiteY1" fmla="*/ 3819525 h 6972300"/>
              <a:gd name="connsiteX2" fmla="*/ 7800975 w 8134265"/>
              <a:gd name="connsiteY2" fmla="*/ 6972300 h 6972300"/>
              <a:gd name="connsiteX3" fmla="*/ 0 w 8134265"/>
              <a:gd name="connsiteY3" fmla="*/ 6972300 h 6972300"/>
              <a:gd name="connsiteX4" fmla="*/ 66675 w 8134265"/>
              <a:gd name="connsiteY4" fmla="*/ 0 h 6972300"/>
              <a:gd name="connsiteX5" fmla="*/ 7905750 w 8134265"/>
              <a:gd name="connsiteY5" fmla="*/ 85725 h 6972300"/>
              <a:gd name="connsiteX0" fmla="*/ 7905750 w 8203479"/>
              <a:gd name="connsiteY0" fmla="*/ 85725 h 6972300"/>
              <a:gd name="connsiteX1" fmla="*/ 7724775 w 8203479"/>
              <a:gd name="connsiteY1" fmla="*/ 3819525 h 6972300"/>
              <a:gd name="connsiteX2" fmla="*/ 7800975 w 8203479"/>
              <a:gd name="connsiteY2" fmla="*/ 6972300 h 6972300"/>
              <a:gd name="connsiteX3" fmla="*/ 0 w 8203479"/>
              <a:gd name="connsiteY3" fmla="*/ 6972300 h 6972300"/>
              <a:gd name="connsiteX4" fmla="*/ 66675 w 8203479"/>
              <a:gd name="connsiteY4" fmla="*/ 0 h 6972300"/>
              <a:gd name="connsiteX5" fmla="*/ 7905750 w 8203479"/>
              <a:gd name="connsiteY5" fmla="*/ 85725 h 6972300"/>
              <a:gd name="connsiteX0" fmla="*/ 7905750 w 8203479"/>
              <a:gd name="connsiteY0" fmla="*/ 85725 h 6972300"/>
              <a:gd name="connsiteX1" fmla="*/ 7724775 w 8203479"/>
              <a:gd name="connsiteY1" fmla="*/ 3819525 h 6972300"/>
              <a:gd name="connsiteX2" fmla="*/ 7800975 w 8203479"/>
              <a:gd name="connsiteY2" fmla="*/ 6972300 h 6972300"/>
              <a:gd name="connsiteX3" fmla="*/ 0 w 8203479"/>
              <a:gd name="connsiteY3" fmla="*/ 6972300 h 6972300"/>
              <a:gd name="connsiteX4" fmla="*/ 66675 w 8203479"/>
              <a:gd name="connsiteY4" fmla="*/ 0 h 6972300"/>
              <a:gd name="connsiteX5" fmla="*/ 7905750 w 8203479"/>
              <a:gd name="connsiteY5" fmla="*/ 85725 h 6972300"/>
              <a:gd name="connsiteX0" fmla="*/ 7905750 w 8203479"/>
              <a:gd name="connsiteY0" fmla="*/ 85725 h 6972300"/>
              <a:gd name="connsiteX1" fmla="*/ 7724775 w 8203479"/>
              <a:gd name="connsiteY1" fmla="*/ 3819525 h 6972300"/>
              <a:gd name="connsiteX2" fmla="*/ 7800975 w 8203479"/>
              <a:gd name="connsiteY2" fmla="*/ 6972300 h 6972300"/>
              <a:gd name="connsiteX3" fmla="*/ 0 w 8203479"/>
              <a:gd name="connsiteY3" fmla="*/ 6972300 h 6972300"/>
              <a:gd name="connsiteX4" fmla="*/ 66675 w 8203479"/>
              <a:gd name="connsiteY4" fmla="*/ 0 h 6972300"/>
              <a:gd name="connsiteX5" fmla="*/ 7905750 w 8203479"/>
              <a:gd name="connsiteY5" fmla="*/ 85725 h 6972300"/>
              <a:gd name="connsiteX0" fmla="*/ 7905750 w 8203479"/>
              <a:gd name="connsiteY0" fmla="*/ 85725 h 6972300"/>
              <a:gd name="connsiteX1" fmla="*/ 7724775 w 8203479"/>
              <a:gd name="connsiteY1" fmla="*/ 3819525 h 6972300"/>
              <a:gd name="connsiteX2" fmla="*/ 7800975 w 8203479"/>
              <a:gd name="connsiteY2" fmla="*/ 6972300 h 6972300"/>
              <a:gd name="connsiteX3" fmla="*/ 0 w 8203479"/>
              <a:gd name="connsiteY3" fmla="*/ 6972300 h 6972300"/>
              <a:gd name="connsiteX4" fmla="*/ 66675 w 8203479"/>
              <a:gd name="connsiteY4" fmla="*/ 0 h 6972300"/>
              <a:gd name="connsiteX5" fmla="*/ 7905750 w 8203479"/>
              <a:gd name="connsiteY5" fmla="*/ 85725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3479" h="6972300">
                <a:moveTo>
                  <a:pt x="7905750" y="85725"/>
                </a:moveTo>
                <a:cubicBezTo>
                  <a:pt x="7658100" y="1266825"/>
                  <a:pt x="7324725" y="2571750"/>
                  <a:pt x="7724775" y="3819525"/>
                </a:cubicBezTo>
                <a:cubicBezTo>
                  <a:pt x="8061325" y="4762500"/>
                  <a:pt x="8569325" y="6010275"/>
                  <a:pt x="7800975" y="6972300"/>
                </a:cubicBezTo>
                <a:lnTo>
                  <a:pt x="0" y="6972300"/>
                </a:lnTo>
                <a:lnTo>
                  <a:pt x="66675" y="0"/>
                </a:lnTo>
                <a:lnTo>
                  <a:pt x="7905750" y="85725"/>
                </a:lnTo>
                <a:close/>
              </a:path>
            </a:pathLst>
          </a:custGeom>
          <a:solidFill>
            <a:srgbClr val="080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2FC10C-ABDD-43AD-A827-FBF37FC471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4311" b="-1"/>
          <a:stretch/>
        </p:blipFill>
        <p:spPr>
          <a:xfrm>
            <a:off x="1196267" y="944878"/>
            <a:ext cx="5021134" cy="496824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9850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000DFA-A245-44DD-8EC5-026E6C7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dirty="0">
                <a:solidFill>
                  <a:srgbClr val="EBEBEB"/>
                </a:solidFill>
                <a:cs typeface="+mn-cs"/>
              </a:rPr>
              <a:t>גורמים משמעותיים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84C3A7-05C1-4E9B-BEA7-6834EE33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74" y="1289406"/>
            <a:ext cx="8596668" cy="5644794"/>
          </a:xfrm>
        </p:spPr>
        <p:txBody>
          <a:bodyPr>
            <a:normAutofit fontScale="77500" lnSpcReduction="20000"/>
          </a:bodyPr>
          <a:lstStyle/>
          <a:p>
            <a:r>
              <a:rPr lang="he-IL" sz="2800" dirty="0">
                <a:cs typeface="+mn-cs"/>
              </a:rPr>
              <a:t>סירוס ועיקור </a:t>
            </a:r>
          </a:p>
          <a:p>
            <a:pPr lvl="1"/>
            <a:r>
              <a:rPr lang="he-IL" sz="2600" dirty="0">
                <a:cs typeface="+mn-cs"/>
              </a:rPr>
              <a:t>מעלה משמעותית את הסיכוי שהחיה אומצה או שייכת לבעלים</a:t>
            </a:r>
          </a:p>
          <a:p>
            <a:r>
              <a:rPr lang="he-IL" sz="2800" dirty="0">
                <a:cs typeface="+mn-cs"/>
              </a:rPr>
              <a:t>שם</a:t>
            </a:r>
          </a:p>
          <a:p>
            <a:pPr lvl="1"/>
            <a:r>
              <a:rPr lang="he-IL" sz="2600" dirty="0">
                <a:cs typeface="+mn-cs"/>
              </a:rPr>
              <a:t>לחיות בעלות שם יש סיכוי גבוה יותר לכך שיאומצו או ששייכות לבעלים</a:t>
            </a:r>
          </a:p>
          <a:p>
            <a:r>
              <a:rPr lang="he-IL" sz="2800" dirty="0">
                <a:cs typeface="+mn-cs"/>
              </a:rPr>
              <a:t>גיל</a:t>
            </a:r>
          </a:p>
          <a:p>
            <a:pPr lvl="1"/>
            <a:r>
              <a:rPr lang="he-IL" sz="2600" dirty="0">
                <a:cs typeface="+mn-cs"/>
              </a:rPr>
              <a:t>לגורים סיכוי גבוה להיות מאומצים אך נמוך להיות שייכים לבעלים</a:t>
            </a:r>
          </a:p>
          <a:p>
            <a:pPr lvl="1"/>
            <a:r>
              <a:rPr lang="he-IL" sz="2600" dirty="0">
                <a:cs typeface="+mn-cs"/>
              </a:rPr>
              <a:t>כלבים מבוגרים בעלי סיכוי גבוה להיות שייכים לבעלים, אך גם סיכוי גבוה למות</a:t>
            </a:r>
          </a:p>
          <a:p>
            <a:pPr lvl="1"/>
            <a:r>
              <a:rPr lang="he-IL" sz="2600" dirty="0">
                <a:cs typeface="+mn-cs"/>
              </a:rPr>
              <a:t>חתולים מבוגרים יומתו יותר וצעירים יאומצו יותר</a:t>
            </a:r>
          </a:p>
          <a:p>
            <a:r>
              <a:rPr lang="he-IL" sz="2800" dirty="0">
                <a:cs typeface="+mn-cs"/>
              </a:rPr>
              <a:t>גזע</a:t>
            </a:r>
          </a:p>
          <a:p>
            <a:pPr lvl="1"/>
            <a:r>
              <a:rPr lang="he-IL" sz="2600" dirty="0">
                <a:cs typeface="+mn-cs"/>
              </a:rPr>
              <a:t>כלבים וחתולים גזעיים בעלי סבירות גבוהה יותר להיות מאומצים או עם בעלים</a:t>
            </a:r>
          </a:p>
          <a:p>
            <a:r>
              <a:rPr lang="he-IL" sz="2800" dirty="0">
                <a:cs typeface="+mn-cs"/>
              </a:rPr>
              <a:t>יום בשבוע</a:t>
            </a:r>
          </a:p>
          <a:p>
            <a:pPr lvl="1"/>
            <a:r>
              <a:rPr lang="he-IL" sz="2600" dirty="0">
                <a:cs typeface="+mn-cs"/>
              </a:rPr>
              <a:t>בסופי שבוע יש עלייה בסיכויי האימוץ וירידה בתמותה</a:t>
            </a:r>
          </a:p>
          <a:p>
            <a:r>
              <a:rPr lang="he-IL" sz="2800" dirty="0">
                <a:cs typeface="+mn-cs"/>
              </a:rPr>
              <a:t>שעה</a:t>
            </a:r>
          </a:p>
          <a:p>
            <a:pPr lvl="1"/>
            <a:r>
              <a:rPr lang="he-IL" sz="2600" dirty="0">
                <a:cs typeface="+mn-cs"/>
              </a:rPr>
              <a:t>בשעות הבוקר הסיכויים לתמותה עולים ובשעות הערב הסיכויים לאימוץ</a:t>
            </a:r>
          </a:p>
        </p:txBody>
      </p:sp>
    </p:spTree>
    <p:extLst>
      <p:ext uri="{BB962C8B-B14F-4D97-AF65-F5344CB8AC3E}">
        <p14:creationId xmlns:p14="http://schemas.microsoft.com/office/powerpoint/2010/main" val="3134818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000DFA-A245-44DD-8EC5-026E6C7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dirty="0">
                <a:solidFill>
                  <a:srgbClr val="EBEBEB"/>
                </a:solidFill>
                <a:cs typeface="+mn-cs"/>
              </a:rPr>
              <a:t>גורמים משניים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84C3A7-05C1-4E9B-BEA7-6834EE33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774" y="1589725"/>
            <a:ext cx="8596668" cy="2858450"/>
          </a:xfrm>
        </p:spPr>
        <p:txBody>
          <a:bodyPr>
            <a:normAutofit fontScale="77500" lnSpcReduction="20000"/>
          </a:bodyPr>
          <a:lstStyle/>
          <a:p>
            <a:r>
              <a:rPr lang="he-IL" sz="2800" dirty="0">
                <a:cs typeface="+mn-cs"/>
              </a:rPr>
              <a:t>שנה	</a:t>
            </a:r>
          </a:p>
          <a:p>
            <a:pPr lvl="1"/>
            <a:r>
              <a:rPr lang="he-IL" sz="2600" dirty="0">
                <a:cs typeface="+mn-cs"/>
              </a:rPr>
              <a:t>ניתן לראות שוני במאפייני התוצאה לפי שנים</a:t>
            </a:r>
            <a:endParaRPr lang="he-IL" sz="2400" dirty="0">
              <a:cs typeface="+mn-cs"/>
            </a:endParaRPr>
          </a:p>
          <a:p>
            <a:r>
              <a:rPr lang="he-IL" sz="2800" dirty="0">
                <a:cs typeface="+mn-cs"/>
              </a:rPr>
              <a:t>אגרסיביות</a:t>
            </a:r>
          </a:p>
          <a:p>
            <a:pPr lvl="1"/>
            <a:r>
              <a:rPr lang="he-IL" sz="2600" dirty="0">
                <a:cs typeface="+mn-cs"/>
              </a:rPr>
              <a:t>כלבים אגרסיביים (</a:t>
            </a:r>
            <a:r>
              <a:rPr lang="he-IL" sz="2600" dirty="0" err="1">
                <a:cs typeface="+mn-cs"/>
              </a:rPr>
              <a:t>פיטבול</a:t>
            </a:r>
            <a:r>
              <a:rPr lang="he-IL" sz="2600" dirty="0">
                <a:cs typeface="+mn-cs"/>
              </a:rPr>
              <a:t>, </a:t>
            </a:r>
            <a:r>
              <a:rPr lang="he-IL" sz="2600" dirty="0" err="1">
                <a:cs typeface="+mn-cs"/>
              </a:rPr>
              <a:t>רוטווילר</a:t>
            </a:r>
            <a:r>
              <a:rPr lang="he-IL" sz="2600" dirty="0">
                <a:cs typeface="+mn-cs"/>
              </a:rPr>
              <a:t>, רועה גרמני) בעלי סיכוי גבוה יותר להמתה וקטן יותר לאימוץ</a:t>
            </a:r>
          </a:p>
          <a:p>
            <a:r>
              <a:rPr lang="he-IL" sz="2600" dirty="0">
                <a:cs typeface="+mn-cs"/>
              </a:rPr>
              <a:t>אורך השיער</a:t>
            </a:r>
          </a:p>
          <a:p>
            <a:pPr lvl="1"/>
            <a:r>
              <a:rPr lang="he-IL" sz="2400" dirty="0">
                <a:cs typeface="+mn-cs"/>
              </a:rPr>
              <a:t>לחתולים בעלי פרווה ארוכה סיכוי קטן יותר להיות מאומצים וגבוה יותר למות (אלרגיות? לכלוך?)</a:t>
            </a:r>
          </a:p>
        </p:txBody>
      </p:sp>
    </p:spTree>
    <p:extLst>
      <p:ext uri="{BB962C8B-B14F-4D97-AF65-F5344CB8AC3E}">
        <p14:creationId xmlns:p14="http://schemas.microsoft.com/office/powerpoint/2010/main" val="31181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" name="Picture 5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" name="Oval 5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3" name="Picture 5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5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6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63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A285368-14B8-4005-86CD-65D3F1559B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7" r="1" b="5925"/>
          <a:stretch/>
        </p:blipFill>
        <p:spPr>
          <a:xfrm>
            <a:off x="1175876" y="1123527"/>
            <a:ext cx="9013656" cy="46048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A7173AF-EC8E-4F07-8AF7-342D33B27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04" y="1123527"/>
            <a:ext cx="5755999" cy="4604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D10018-4D1A-4897-A9CE-09F4CD89A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04" y="1123527"/>
            <a:ext cx="5755999" cy="4604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3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E5C93F0-FA66-409A-8556-5149E47C8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04" y="1123527"/>
            <a:ext cx="5755999" cy="4604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5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CAE173-9DA2-45B2-84BE-A82609DF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3A7E-51F0-4CA1-9BCA-4BF524B887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36" r="920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7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52A13A3A-1A07-40F9-B4C6-70300494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73BCB878-2D60-4B3D-835D-302BC108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91066"/>
            <a:ext cx="11237977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F253E6-E1C9-4713-8D87-8A3187A3AC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10540" b="2"/>
          <a:stretch/>
        </p:blipFill>
        <p:spPr>
          <a:xfrm>
            <a:off x="643466" y="643467"/>
            <a:ext cx="5366509" cy="557106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6581B40-7E6C-4D0A-A948-41FA75E8AB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3" r="10435" b="2"/>
          <a:stretch/>
        </p:blipFill>
        <p:spPr>
          <a:xfrm>
            <a:off x="6170842" y="654473"/>
            <a:ext cx="53776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מסך רחב</PresentationFormat>
  <Paragraphs>29</Paragraphs>
  <Slides>34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inherit</vt:lpstr>
      <vt:lpstr>Wingdings 3</vt:lpstr>
      <vt:lpstr>יונים</vt:lpstr>
      <vt:lpstr>Shelter Animals Outcomes</vt:lpstr>
      <vt:lpstr>A quick look at the data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Analysis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Feature’s importance</vt:lpstr>
      <vt:lpstr>מצגת של PowerPoint‏</vt:lpstr>
      <vt:lpstr>מצגת של PowerPoint‏</vt:lpstr>
      <vt:lpstr>Conclusions</vt:lpstr>
      <vt:lpstr>גורמים משמעותיים</vt:lpstr>
      <vt:lpstr>גורמים משניים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 Animals Outcomes</dc:title>
  <dc:creator>Ariel Yeshurun</dc:creator>
  <cp:lastModifiedBy>Ariel Yeshurun</cp:lastModifiedBy>
  <cp:revision>2</cp:revision>
  <dcterms:created xsi:type="dcterms:W3CDTF">2020-12-29T13:20:21Z</dcterms:created>
  <dcterms:modified xsi:type="dcterms:W3CDTF">2020-12-29T13:24:29Z</dcterms:modified>
</cp:coreProperties>
</file>