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handoutMasterIdLst>
    <p:handoutMasterId r:id="rId21"/>
  </p:handoutMasterIdLst>
  <p:sldIdLst>
    <p:sldId id="256" r:id="rId3"/>
    <p:sldId id="292" r:id="rId5"/>
    <p:sldId id="302" r:id="rId6"/>
    <p:sldId id="303" r:id="rId7"/>
    <p:sldId id="295" r:id="rId8"/>
    <p:sldId id="260" r:id="rId9"/>
    <p:sldId id="296" r:id="rId10"/>
    <p:sldId id="297" r:id="rId11"/>
    <p:sldId id="264" r:id="rId12"/>
    <p:sldId id="268" r:id="rId13"/>
    <p:sldId id="298" r:id="rId14"/>
    <p:sldId id="265" r:id="rId15"/>
    <p:sldId id="299" r:id="rId16"/>
    <p:sldId id="300" r:id="rId17"/>
    <p:sldId id="301" r:id="rId18"/>
    <p:sldId id="284" r:id="rId19"/>
    <p:sldId id="285"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 Singh" initials="H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0000"/>
    <a:srgbClr val="E4B328"/>
    <a:srgbClr val="0067A8"/>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72855" autoAdjust="0"/>
  </p:normalViewPr>
  <p:slideViewPr>
    <p:cSldViewPr>
      <p:cViewPr varScale="1">
        <p:scale>
          <a:sx n="72" d="100"/>
          <a:sy n="72" d="100"/>
        </p:scale>
        <p:origin x="828" y="6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3-05T09:40:34.876" idx="3">
    <p:pos x="5528" y="3608"/>
    <p:text>You can mention this (or speak about it) somewhere if helpful: 
Normalization is required since different objectives can be in different order of magnitudes, creating a bias
Normalization bounds are needed for this purpose. The choice impacts HV calculations, and hence it is worth investigating what bounds to set during infill process.</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1-03-05T09:47:44.155" idx="6">
    <p:pos x="10" y="10"/>
    <p:text>You can start by mentioning there are two common ways to identify normalization bounds - normalize using the current non-dominated front or using the archive of all evaluated solutions.</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1-03-05T10:00:34.534" idx="10">
    <p:pos x="5315" y="3492"/>
    <p:text>Can also mention, that unlike other two normalization approaches, this one doesn't show significantly poor performance in any of the cases.  (i.e., it is usually closer to the better performing one of the other two where it's not the best)</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21-03-05T10:08:27.751" idx="11">
    <p:pos x="10" y="10"/>
    <p:text>Caption the figures
Eg. Median run</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21-03-05T10:10:31.678" idx="12">
    <p:pos x="10" y="10"/>
    <p:text>Put the bullet points under two headings, demarkating which is summary and which is future work</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Arial" panose="020B0604020202020204" pitchFamily="34" charset="0"/>
                <a:ea typeface="MS PGothic" panose="020B0600070205080204"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0A2B5B2F-03F9-724E-B798-CFF5CCE84D03}" type="datetime1">
              <a:rPr lang="en-US" altLang="en-US"/>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Arial" panose="020B0604020202020204" pitchFamily="34" charset="0"/>
                <a:ea typeface="MS PGothic" panose="020B0600070205080204"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F1033444-1731-E843-8BF6-09FF96577FFE}"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E5B23B26-4293-5446-92C4-FBA6152EFAB2}" type="datetime1">
              <a:rPr lang="en-US" altLang="en-US"/>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5821E9A2-B3A0-A346-B2EE-FDFF26B32B26}"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charset="-128"/>
        <a:cs typeface="MS PGothic" panose="020B0600070205080204" charset="-128"/>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charset="-128"/>
        <a:cs typeface="+mn-cs"/>
      </a:defRPr>
    </a:lvl2pPr>
    <a:lvl3pPr marL="91440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pitchFamily="-60" charset="-128"/>
      </a:defRPr>
    </a:lvl3pPr>
    <a:lvl4pPr marL="137160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pitchFamily="-60" charset="-128"/>
      </a:defRPr>
    </a:lvl4pPr>
    <a:lvl5pPr marL="182880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pitchFamily="-60"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821E9A2-B3A0-A346-B2EE-FDFF26B32B26}" type="slidenum">
              <a:rPr lang="en-US" altLang="en-US" smtClean="0"/>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821E9A2-B3A0-A346-B2EE-FDFF26B32B26}" type="slidenum">
              <a:rPr lang="en-US" altLang="en-US" smtClean="0"/>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821E9A2-B3A0-A346-B2EE-FDFF26B32B26}" type="slidenum">
              <a:rPr lang="en-US" altLang="en-US" smtClean="0"/>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821E9A2-B3A0-A346-B2EE-FDFF26B32B26}" type="slidenum">
              <a:rPr lang="en-US" altLang="en-US" smtClean="0"/>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821E9A2-B3A0-A346-B2EE-FDFF26B32B26}" type="slidenum">
              <a:rPr lang="en-US" altLang="en-US" smtClean="0"/>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821E9A2-B3A0-A346-B2EE-FDFF26B32B26}" type="slidenum">
              <a:rPr lang="en-US" altLang="en-US" smtClean="0"/>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821E9A2-B3A0-A346-B2EE-FDFF26B32B26}"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 Placeholder 6"/>
          <p:cNvSpPr>
            <a:spLocks noGrp="1"/>
          </p:cNvSpPr>
          <p:nvPr>
            <p:ph type="body" sz="quarter" idx="10"/>
          </p:nvPr>
        </p:nvSpPr>
        <p:spPr>
          <a:xfrm>
            <a:off x="1978347" y="980728"/>
            <a:ext cx="6842125" cy="719138"/>
          </a:xfrm>
        </p:spPr>
        <p:txBody>
          <a:bodyPr anchor="ctr"/>
          <a:lstStyle>
            <a:lvl1pPr>
              <a:spcBef>
                <a:spcPts val="600"/>
              </a:spcBef>
              <a:defRPr sz="1800" b="1" baseline="0"/>
            </a:lvl1pPr>
          </a:lstStyle>
          <a:p>
            <a:pPr lvl="0"/>
            <a:r>
              <a:rPr lang="en-US"/>
              <a:t>Click to edit Master text styles</a:t>
            </a:r>
            <a:endParaRPr lang="en-US"/>
          </a:p>
          <a:p>
            <a:pPr lvl="1"/>
            <a:r>
              <a:rPr lang="en-US"/>
              <a:t>Second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68313" y="332583"/>
            <a:ext cx="8208962" cy="461962"/>
          </a:xfrm>
        </p:spPr>
        <p:txBody>
          <a:bodyPr/>
          <a:lstStyle/>
          <a:p>
            <a:r>
              <a:rPr lang="en-US"/>
              <a:t>Click to edit Master title style</a:t>
            </a:r>
            <a:endParaRPr lang="en-US"/>
          </a:p>
        </p:txBody>
      </p:sp>
      <p:sp>
        <p:nvSpPr>
          <p:cNvPr id="10" name="Text Placeholder 9"/>
          <p:cNvSpPr>
            <a:spLocks noGrp="1"/>
          </p:cNvSpPr>
          <p:nvPr>
            <p:ph type="body" idx="10"/>
          </p:nvPr>
        </p:nvSpPr>
        <p:spPr>
          <a:xfrm>
            <a:off x="468313" y="1227137"/>
            <a:ext cx="8208962" cy="4606925"/>
          </a:xfrm>
        </p:spPr>
        <p:txBody>
          <a:bodyPr/>
          <a:lstStyle>
            <a:lvl2pPr>
              <a:defRPr sz="1800"/>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3" name="Straight Connector 2"/>
          <p:cNvCxnSpPr/>
          <p:nvPr userDrawn="1"/>
        </p:nvCxnSpPr>
        <p:spPr>
          <a:xfrm>
            <a:off x="0" y="895350"/>
            <a:ext cx="914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x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Content Placeholder 5"/>
          <p:cNvSpPr>
            <a:spLocks noGrp="1"/>
          </p:cNvSpPr>
          <p:nvPr>
            <p:ph sz="quarter" idx="10"/>
          </p:nvPr>
        </p:nvSpPr>
        <p:spPr>
          <a:xfrm>
            <a:off x="465972" y="1227138"/>
            <a:ext cx="3960000" cy="460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Content Placeholder 7"/>
          <p:cNvSpPr>
            <a:spLocks noGrp="1"/>
          </p:cNvSpPr>
          <p:nvPr>
            <p:ph sz="quarter" idx="11"/>
          </p:nvPr>
        </p:nvSpPr>
        <p:spPr>
          <a:xfrm>
            <a:off x="4717275" y="1227137"/>
            <a:ext cx="3960000" cy="460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Title Only">
    <p:spTree>
      <p:nvGrpSpPr>
        <p:cNvPr id="1" name=""/>
        <p:cNvGrpSpPr/>
        <p:nvPr/>
      </p:nvGrpSpPr>
      <p:grpSpPr>
        <a:xfrm>
          <a:off x="0" y="0"/>
          <a:ext cx="0" cy="0"/>
          <a:chOff x="0" y="0"/>
          <a:chExt cx="0" cy="0"/>
        </a:xfrm>
      </p:grpSpPr>
      <p:sp>
        <p:nvSpPr>
          <p:cNvPr id="12" name="Title 11"/>
          <p:cNvSpPr>
            <a:spLocks noGrp="1"/>
          </p:cNvSpPr>
          <p:nvPr>
            <p:ph type="title"/>
          </p:nvPr>
        </p:nvSpPr>
        <p:spPr>
          <a:xfrm>
            <a:off x="457200" y="475200"/>
            <a:ext cx="8229600" cy="793560"/>
          </a:xfrm>
          <a:prstGeom prst="rect">
            <a:avLst/>
          </a:prstGeom>
        </p:spPr>
        <p:txBody>
          <a:bodyPr/>
          <a:lstStyle>
            <a:lvl1pPr algn="l">
              <a:defRPr sz="3000">
                <a:latin typeface="+mj-lt"/>
                <a:cs typeface="Microsoft Sans Serif"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Title Placeholder 2"/>
          <p:cNvSpPr>
            <a:spLocks noGrp="1"/>
          </p:cNvSpPr>
          <p:nvPr>
            <p:ph type="title"/>
          </p:nvPr>
        </p:nvSpPr>
        <p:spPr bwMode="auto">
          <a:xfrm>
            <a:off x="468313" y="433388"/>
            <a:ext cx="8208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lvl="0"/>
            <a:r>
              <a:rPr lang="en-US" altLang="en-US"/>
              <a:t>Click to edit Master title style</a:t>
            </a:r>
            <a:endParaRPr lang="en-US" alt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9144000" cy="6857464"/>
          </a:xfrm>
          <a:prstGeom prst="rect">
            <a:avLst/>
          </a:prstGeom>
        </p:spPr>
      </p:pic>
      <p:sp>
        <p:nvSpPr>
          <p:cNvPr id="1030" name="Text Placeholder 3"/>
          <p:cNvSpPr>
            <a:spLocks noGrp="1"/>
          </p:cNvSpPr>
          <p:nvPr>
            <p:ph type="body" idx="1"/>
          </p:nvPr>
        </p:nvSpPr>
        <p:spPr bwMode="auto">
          <a:xfrm>
            <a:off x="468313" y="1225550"/>
            <a:ext cx="82296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 </a:t>
            </a:r>
            <a:endParaRPr lang="en-US" altLang="en-US"/>
          </a:p>
          <a:p>
            <a:pPr lvl="4"/>
            <a:r>
              <a:rPr lang="en-US" altLang="en-US"/>
              <a:t>Fifth level</a:t>
            </a:r>
            <a:endParaRPr lang="en-US" altLang="en-US"/>
          </a:p>
          <a:p>
            <a:pPr lvl="3"/>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rtl="0" eaLnBrk="1" fontAlgn="base" hangingPunct="1">
        <a:spcBef>
          <a:spcPct val="0"/>
        </a:spcBef>
        <a:spcAft>
          <a:spcPct val="0"/>
        </a:spcAft>
        <a:defRPr sz="3000" b="1" kern="1200">
          <a:solidFill>
            <a:schemeClr val="tx1"/>
          </a:solidFill>
          <a:latin typeface="+mj-lt"/>
          <a:ea typeface="MS PGothic" panose="020B0600070205080204" charset="-128"/>
          <a:cs typeface="MS PGothic" panose="020B0600070205080204" charset="-128"/>
        </a:defRPr>
      </a:lvl1pPr>
      <a:lvl2pPr algn="l" rtl="0" eaLnBrk="1" fontAlgn="base" hangingPunct="1">
        <a:spcBef>
          <a:spcPct val="0"/>
        </a:spcBef>
        <a:spcAft>
          <a:spcPct val="0"/>
        </a:spcAft>
        <a:defRPr sz="3000" b="1">
          <a:solidFill>
            <a:schemeClr val="tx1"/>
          </a:solidFill>
          <a:latin typeface="Arial" panose="020B0604020202020204" pitchFamily="34" charset="0"/>
          <a:ea typeface="MS PGothic" panose="020B0600070205080204" charset="-128"/>
          <a:cs typeface="MS PGothic" panose="020B0600070205080204" charset="-128"/>
        </a:defRPr>
      </a:lvl2pPr>
      <a:lvl3pPr algn="l" rtl="0" eaLnBrk="1" fontAlgn="base" hangingPunct="1">
        <a:spcBef>
          <a:spcPct val="0"/>
        </a:spcBef>
        <a:spcAft>
          <a:spcPct val="0"/>
        </a:spcAft>
        <a:defRPr sz="3000" b="1">
          <a:solidFill>
            <a:schemeClr val="tx1"/>
          </a:solidFill>
          <a:latin typeface="Arial" panose="020B0604020202020204" pitchFamily="34" charset="0"/>
          <a:ea typeface="MS PGothic" panose="020B0600070205080204" charset="-128"/>
          <a:cs typeface="MS PGothic" panose="020B0600070205080204" charset="-128"/>
        </a:defRPr>
      </a:lvl3pPr>
      <a:lvl4pPr algn="l" rtl="0" eaLnBrk="1" fontAlgn="base" hangingPunct="1">
        <a:spcBef>
          <a:spcPct val="0"/>
        </a:spcBef>
        <a:spcAft>
          <a:spcPct val="0"/>
        </a:spcAft>
        <a:defRPr sz="3000" b="1">
          <a:solidFill>
            <a:schemeClr val="tx1"/>
          </a:solidFill>
          <a:latin typeface="Arial" panose="020B0604020202020204" pitchFamily="34" charset="0"/>
          <a:ea typeface="MS PGothic" panose="020B0600070205080204" charset="-128"/>
          <a:cs typeface="MS PGothic" panose="020B0600070205080204" charset="-128"/>
        </a:defRPr>
      </a:lvl4pPr>
      <a:lvl5pPr algn="l" rtl="0" eaLnBrk="1" fontAlgn="base" hangingPunct="1">
        <a:spcBef>
          <a:spcPct val="0"/>
        </a:spcBef>
        <a:spcAft>
          <a:spcPct val="0"/>
        </a:spcAft>
        <a:defRPr sz="3000" b="1">
          <a:solidFill>
            <a:schemeClr val="tx1"/>
          </a:solidFill>
          <a:latin typeface="Arial" panose="020B060402020202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4400">
          <a:solidFill>
            <a:schemeClr val="tx1"/>
          </a:solidFill>
          <a:latin typeface="Sommet" pitchFamily="50" charset="0"/>
        </a:defRPr>
      </a:lvl6pPr>
      <a:lvl7pPr marL="914400" algn="ctr" rtl="0" eaLnBrk="1" fontAlgn="base" hangingPunct="1">
        <a:spcBef>
          <a:spcPct val="0"/>
        </a:spcBef>
        <a:spcAft>
          <a:spcPct val="0"/>
        </a:spcAft>
        <a:defRPr sz="4400">
          <a:solidFill>
            <a:schemeClr val="tx1"/>
          </a:solidFill>
          <a:latin typeface="Sommet" pitchFamily="50" charset="0"/>
        </a:defRPr>
      </a:lvl7pPr>
      <a:lvl8pPr marL="1371600" algn="ctr" rtl="0" eaLnBrk="1" fontAlgn="base" hangingPunct="1">
        <a:spcBef>
          <a:spcPct val="0"/>
        </a:spcBef>
        <a:spcAft>
          <a:spcPct val="0"/>
        </a:spcAft>
        <a:defRPr sz="4400">
          <a:solidFill>
            <a:schemeClr val="tx1"/>
          </a:solidFill>
          <a:latin typeface="Sommet" pitchFamily="50" charset="0"/>
        </a:defRPr>
      </a:lvl8pPr>
      <a:lvl9pPr marL="1828800" algn="ctr" rtl="0" eaLnBrk="1" fontAlgn="base" hangingPunct="1">
        <a:spcBef>
          <a:spcPct val="0"/>
        </a:spcBef>
        <a:spcAft>
          <a:spcPct val="0"/>
        </a:spcAft>
        <a:defRPr sz="4400">
          <a:solidFill>
            <a:schemeClr val="tx1"/>
          </a:solidFill>
          <a:latin typeface="Sommet" pitchFamily="50" charset="0"/>
        </a:defRPr>
      </a:lvl9pPr>
    </p:titleStyle>
    <p:bodyStyle>
      <a:lvl1pPr marL="342900" indent="-342900" algn="l" rtl="0" eaLnBrk="1" fontAlgn="base" hangingPunct="1">
        <a:spcBef>
          <a:spcPts val="1200"/>
        </a:spcBef>
        <a:spcAft>
          <a:spcPct val="0"/>
        </a:spcAft>
        <a:buFont typeface="Arial" panose="020B0604020202020204" pitchFamily="34" charset="0"/>
        <a:defRPr sz="1600" kern="1200">
          <a:solidFill>
            <a:schemeClr val="tx1"/>
          </a:solidFill>
          <a:latin typeface="+mn-lt"/>
          <a:ea typeface="MS PGothic" panose="020B0600070205080204" charset="-128"/>
          <a:cs typeface="MS PGothic" panose="020B0600070205080204" charset="-128"/>
        </a:defRPr>
      </a:lvl1pPr>
      <a:lvl2pPr marL="269875" indent="-269875" algn="l" rtl="0" eaLnBrk="1" fontAlgn="base" hangingPunct="1">
        <a:spcBef>
          <a:spcPts val="900"/>
        </a:spcBef>
        <a:spcAft>
          <a:spcPct val="0"/>
        </a:spcAft>
        <a:buFont typeface="Arial" panose="020B0604020202020204" pitchFamily="34" charset="0"/>
        <a:buChar char="•"/>
        <a:defRPr sz="1600" kern="1200">
          <a:solidFill>
            <a:schemeClr val="tx1"/>
          </a:solidFill>
          <a:latin typeface="+mn-lt"/>
          <a:ea typeface="MS PGothic" panose="020B0600070205080204" charset="-128"/>
          <a:cs typeface="+mn-cs"/>
        </a:defRPr>
      </a:lvl2pPr>
      <a:lvl3pPr marL="539750" indent="-269875" algn="l" rtl="0" eaLnBrk="1" fontAlgn="base" hangingPunct="1">
        <a:spcBef>
          <a:spcPts val="600"/>
        </a:spcBef>
        <a:spcAft>
          <a:spcPct val="0"/>
        </a:spcAft>
        <a:buFont typeface="Lucida Grande" charset="0"/>
        <a:buChar char="–"/>
        <a:defRPr sz="1600" kern="1200">
          <a:solidFill>
            <a:schemeClr val="tx1"/>
          </a:solidFill>
          <a:latin typeface="+mn-lt"/>
          <a:ea typeface="ヒラギノ角ゴ Pro W3" pitchFamily="-60" charset="-128"/>
          <a:cs typeface="ヒラギノ角ゴ Pro W3" pitchFamily="-60" charset="-128"/>
        </a:defRPr>
      </a:lvl3pPr>
      <a:lvl4pPr marL="809625" indent="-269875" algn="l" rtl="0" eaLnBrk="1" fontAlgn="base" hangingPunct="1">
        <a:spcBef>
          <a:spcPts val="600"/>
        </a:spcBef>
        <a:spcAft>
          <a:spcPct val="0"/>
        </a:spcAft>
        <a:buFont typeface="Lucida Grande" charset="0"/>
        <a:buChar char="»"/>
        <a:defRPr sz="1600" kern="1200">
          <a:solidFill>
            <a:schemeClr val="tx1"/>
          </a:solidFill>
          <a:latin typeface="+mn-lt"/>
          <a:ea typeface="ヒラギノ角ゴ Pro W3" pitchFamily="-60" charset="-128"/>
          <a:cs typeface="ヒラギノ角ゴ Pro W3" pitchFamily="-60" charset="-128"/>
        </a:defRPr>
      </a:lvl4pPr>
      <a:lvl5pPr marL="1095375" indent="-285750" algn="l" rtl="0" eaLnBrk="1" fontAlgn="base" hangingPunct="1">
        <a:spcBef>
          <a:spcPts val="600"/>
        </a:spcBef>
        <a:spcAft>
          <a:spcPct val="0"/>
        </a:spcAft>
        <a:buFont typeface="Wingdings" panose="05000000000000000000" pitchFamily="2" charset="2"/>
        <a:buChar char="§"/>
        <a:defRPr sz="1600" kern="1200">
          <a:solidFill>
            <a:schemeClr val="tx1"/>
          </a:solidFill>
          <a:latin typeface="+mn-lt"/>
          <a:ea typeface="ヒラギノ角ゴ Pro W3" pitchFamily="-60" charset="-128"/>
          <a:cs typeface="ヒラギノ角ゴ Pro W3" pitchFamily="-60"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1.xml.rels><?xml version="1.0" encoding="UTF-8" standalone="yes"?>
<Relationships xmlns="http://schemas.openxmlformats.org/package/2006/relationships"><Relationship Id="rId5" Type="http://schemas.openxmlformats.org/officeDocument/2006/relationships/comments" Target="../comments/comment4.xml"/><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7" Type="http://schemas.openxmlformats.org/officeDocument/2006/relationships/comments" Target="../comments/comment1.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0" Type="http://schemas.openxmlformats.org/officeDocument/2006/relationships/comments" Target="../comments/commen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xml"/><Relationship Id="rId5" Type="http://schemas.openxmlformats.org/officeDocument/2006/relationships/image" Target="../media/image14.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xml"/><Relationship Id="rId5" Type="http://schemas.openxmlformats.org/officeDocument/2006/relationships/image" Target="../media/image14.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3.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Placeholder 2"/>
          <p:cNvSpPr>
            <a:spLocks noGrp="1"/>
          </p:cNvSpPr>
          <p:nvPr>
            <p:ph type="body" sz="quarter" idx="10"/>
          </p:nvPr>
        </p:nvSpPr>
        <p:spPr>
          <a:xfrm>
            <a:off x="1907704" y="836712"/>
            <a:ext cx="5832648" cy="1080120"/>
          </a:xfrm>
        </p:spPr>
        <p:txBody>
          <a:bodyPr anchor="b"/>
          <a:lstStyle/>
          <a:p>
            <a:pPr marL="0" lvl="1" indent="0">
              <a:buNone/>
            </a:pPr>
            <a:r>
              <a:rPr lang="en-AU" sz="2400" b="1" dirty="0"/>
              <a:t>Investigating normalization bounds for hypervolume-based infill criterion for expensive m</a:t>
            </a:r>
            <a:r>
              <a:rPr lang="en-AU" sz="2400" b="1" dirty="0" err="1"/>
              <a:t>ultiobjective</a:t>
            </a:r>
            <a:r>
              <a:rPr lang="en-AU" sz="2400" b="1" dirty="0"/>
              <a:t> optimization</a:t>
            </a:r>
            <a:endParaRPr lang="en-AU" altLang="en-US" sz="2400" b="1" dirty="0">
              <a:latin typeface="Arial" panose="020B0604020202020204" pitchFamily="34" charset="0"/>
              <a:ea typeface="Microsoft Sans Serif" panose="020B0604020202020204" pitchFamily="34" charset="0"/>
              <a:cs typeface="Arial" panose="020B0604020202020204" pitchFamily="34" charset="0"/>
            </a:endParaRPr>
          </a:p>
        </p:txBody>
      </p:sp>
      <p:sp>
        <p:nvSpPr>
          <p:cNvPr id="2" name="TextBox 1"/>
          <p:cNvSpPr txBox="1"/>
          <p:nvPr/>
        </p:nvSpPr>
        <p:spPr>
          <a:xfrm>
            <a:off x="1619672" y="3068552"/>
            <a:ext cx="4911725" cy="1222375"/>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lang="en-AU" sz="1600" b="1" dirty="0">
                <a:latin typeface="+mn-lt"/>
              </a:rPr>
              <a:t>Bing Wang, Hemant Kumar Singh, Tapabrata Ray</a:t>
            </a:r>
            <a:endParaRPr lang="en-AU" sz="1600" b="1" dirty="0">
              <a:latin typeface="+mn-lt"/>
            </a:endParaRPr>
          </a:p>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endParaRPr kumimoji="0" lang="en-AU" sz="1600" b="1" i="0" u="none" strike="noStrike" kern="1200" cap="none" spc="0" normalizeH="0" baseline="0" dirty="0">
              <a:solidFill>
                <a:schemeClr val="tx1"/>
              </a:solidFill>
              <a:latin typeface="+mn-lt"/>
              <a:cs typeface="+mn-cs"/>
            </a:endParaRPr>
          </a:p>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lang="en-AU" sz="1600" b="1" dirty="0">
                <a:latin typeface="+mn-lt"/>
              </a:rPr>
              <a:t>The University of New South Wales,</a:t>
            </a:r>
            <a:endParaRPr lang="en-AU" sz="1600" b="1" dirty="0">
              <a:latin typeface="+mn-lt"/>
            </a:endParaRPr>
          </a:p>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dirty="0">
                <a:solidFill>
                  <a:schemeClr val="tx1"/>
                </a:solidFill>
                <a:latin typeface="+mn-lt"/>
                <a:cs typeface="+mn-cs"/>
              </a:rPr>
              <a:t>Canberra ACT 2600, </a:t>
            </a:r>
            <a:r>
              <a:rPr lang="en-AU" sz="1600" b="1" dirty="0">
                <a:latin typeface="+mn-lt"/>
              </a:rPr>
              <a:t>Australia</a:t>
            </a:r>
            <a:endParaRPr lang="en-AU" sz="1600" b="1" dirty="0">
              <a:latin typeface="+mn-lt"/>
            </a:endParaRPr>
          </a:p>
        </p:txBody>
      </p:sp>
      <p:pic>
        <p:nvPicPr>
          <p:cNvPr id="4" name="Picture 3" descr="A picture containing 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06851" y="5730735"/>
            <a:ext cx="1267002" cy="5811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ZDT typical scenario</a:t>
            </a:r>
            <a:endParaRPr lang="en-AU" dirty="0"/>
          </a:p>
        </p:txBody>
      </p:sp>
      <p:pic>
        <p:nvPicPr>
          <p:cNvPr id="12" name="Picture 11" descr="Chart, scatter ch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98936" y="1145288"/>
            <a:ext cx="3694172" cy="2770629"/>
          </a:xfrm>
          <a:prstGeom prst="rect">
            <a:avLst/>
          </a:prstGeom>
        </p:spPr>
      </p:pic>
      <p:pic>
        <p:nvPicPr>
          <p:cNvPr id="8" name="Picture 7" descr="Graphical user interface, chart, scatter 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44" y="1162427"/>
            <a:ext cx="3694172" cy="2770629"/>
          </a:xfrm>
          <a:prstGeom prst="rect">
            <a:avLst/>
          </a:prstGeom>
        </p:spPr>
      </p:pic>
      <p:sp>
        <p:nvSpPr>
          <p:cNvPr id="15" name="TextBox 14"/>
          <p:cNvSpPr txBox="1"/>
          <p:nvPr/>
        </p:nvSpPr>
        <p:spPr>
          <a:xfrm>
            <a:off x="1535786" y="3932004"/>
            <a:ext cx="1763688" cy="58356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n-lt"/>
                <a:ea typeface="+mn-ea"/>
                <a:cs typeface="+mn-lt"/>
              </a:rPr>
              <a:t>First iteration ND</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sp>
        <p:nvSpPr>
          <p:cNvPr id="34" name="TextBox 33"/>
          <p:cNvSpPr txBox="1"/>
          <p:nvPr/>
        </p:nvSpPr>
        <p:spPr>
          <a:xfrm>
            <a:off x="4987984" y="3890664"/>
            <a:ext cx="1916075" cy="58356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n-lt"/>
                <a:ea typeface="+mn-ea"/>
                <a:cs typeface="+mn-lt"/>
              </a:rPr>
              <a:t>First iteration NDE</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sp>
        <p:nvSpPr>
          <p:cNvPr id="44" name="TextBox 43"/>
          <p:cNvSpPr txBox="1"/>
          <p:nvPr/>
        </p:nvSpPr>
        <p:spPr>
          <a:xfrm>
            <a:off x="2267744" y="4581128"/>
            <a:ext cx="5256584" cy="17145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pPr>
            <a:r>
              <a:rPr lang="en-AU" sz="1600" dirty="0">
                <a:solidFill>
                  <a:srgbClr val="C00000"/>
                </a:solidFill>
                <a:cs typeface="+mn-lt"/>
              </a:rPr>
              <a:t>Performance Analysis </a:t>
            </a:r>
            <a:endParaRPr lang="en-AU" sz="1600" dirty="0">
              <a:solidFill>
                <a:srgbClr val="C00000"/>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Initialization is biased to one objective in F space</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ND normalization cause search unable to move close to PF</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kumimoji="0" lang="zh-CN" altLang="en-US" sz="1600" i="0" u="none" strike="noStrike" kern="1200" cap="none" spc="0" normalizeH="0" baseline="0" noProof="0" dirty="0">
                <a:ln>
                  <a:noFill/>
                </a:ln>
                <a:solidFill>
                  <a:schemeClr val="tx2"/>
                </a:solidFill>
                <a:effectLst/>
                <a:uLnTx/>
                <a:uFillTx/>
                <a:ea typeface="+mn-ea"/>
                <a:cs typeface="+mn-lt"/>
              </a:rPr>
              <a:t>* </a:t>
            </a:r>
            <a:r>
              <a:rPr kumimoji="0" lang="en-US" altLang="zh-CN" sz="1600" i="0" u="none" strike="noStrike" kern="1200" cap="none" spc="0" normalizeH="0" baseline="0" noProof="0" dirty="0">
                <a:ln>
                  <a:noFill/>
                </a:ln>
                <a:solidFill>
                  <a:schemeClr val="tx2"/>
                </a:solidFill>
                <a:effectLst/>
                <a:uLnTx/>
                <a:uFillTx/>
                <a:ea typeface="+mn-ea"/>
                <a:cs typeface="+mn-lt"/>
              </a:rPr>
              <a:t>NDE normalization corrects the normalization range and makes it cover PF</a:t>
            </a:r>
            <a:endParaRPr kumimoji="0" lang="en-AU" sz="1600" i="0" u="none" strike="noStrike" kern="1200" cap="none" spc="0" normalizeH="0" baseline="0" noProof="0" dirty="0">
              <a:ln>
                <a:noFill/>
              </a:ln>
              <a:solidFill>
                <a:schemeClr val="tx2"/>
              </a:solidFill>
              <a:effectLst/>
              <a:uLnTx/>
              <a:uFillTx/>
              <a:ea typeface="+mn-ea"/>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 ZDT typical scenario</a:t>
            </a:r>
            <a:endParaRPr lang="en-AU" dirty="0"/>
          </a:p>
        </p:txBody>
      </p:sp>
      <p:pic>
        <p:nvPicPr>
          <p:cNvPr id="6" name="Picture 5" descr="Chart, line ch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0962" y="1340768"/>
            <a:ext cx="3694172" cy="2770629"/>
          </a:xfrm>
          <a:prstGeom prst="rect">
            <a:avLst/>
          </a:prstGeom>
        </p:spPr>
      </p:pic>
      <p:pic>
        <p:nvPicPr>
          <p:cNvPr id="14" name="Picture 13" descr="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244" y="1340768"/>
            <a:ext cx="3694172" cy="2770629"/>
          </a:xfrm>
          <a:prstGeom prst="rect">
            <a:avLst/>
          </a:prstGeom>
        </p:spPr>
      </p:pic>
      <p:sp>
        <p:nvSpPr>
          <p:cNvPr id="44" name="TextBox 43"/>
          <p:cNvSpPr txBox="1"/>
          <p:nvPr/>
        </p:nvSpPr>
        <p:spPr>
          <a:xfrm>
            <a:off x="2411760" y="4293096"/>
            <a:ext cx="4824536" cy="14198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pPr>
            <a:r>
              <a:rPr lang="en-AU" sz="1600" dirty="0">
                <a:solidFill>
                  <a:srgbClr val="C00000"/>
                </a:solidFill>
                <a:cs typeface="+mn-lt"/>
              </a:rPr>
              <a:t>Performance Analysis</a:t>
            </a:r>
            <a:endParaRPr lang="en-AU" sz="1600" dirty="0">
              <a:solidFill>
                <a:srgbClr val="C00000"/>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HV metric, ND is worse than NDE due to the reason mentioned in previous slice</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kumimoji="0" lang="en-AU" sz="1600" i="0" u="none" strike="noStrike" kern="1200" cap="none" spc="0" normalizeH="0" baseline="0" noProof="0" dirty="0">
                <a:ln>
                  <a:noFill/>
                </a:ln>
                <a:solidFill>
                  <a:schemeClr val="tx2"/>
                </a:solidFill>
                <a:effectLst/>
                <a:uLnTx/>
                <a:uFillTx/>
                <a:ea typeface="+mn-ea"/>
                <a:cs typeface="+mn-lt"/>
              </a:rPr>
              <a:t>* Archive method covers larger objective space, therefore, it can perform better than ND</a:t>
            </a:r>
            <a:endParaRPr kumimoji="0" lang="en-AU" sz="1600" i="0" u="none" strike="noStrike" kern="1200" cap="none" spc="0" normalizeH="0" baseline="0" noProof="0" dirty="0">
              <a:ln>
                <a:noFill/>
              </a:ln>
              <a:solidFill>
                <a:schemeClr val="tx2"/>
              </a:solidFill>
              <a:effectLst/>
              <a:uLnTx/>
              <a:uFillTx/>
              <a:ea typeface="+mn-ea"/>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WFG typical scenario</a:t>
            </a:r>
            <a:endParaRPr lang="en-AU" dirty="0"/>
          </a:p>
        </p:txBody>
      </p:sp>
      <p:pic>
        <p:nvPicPr>
          <p:cNvPr id="4" name="Picture 3" descr="Chart, scatter ch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151" y="1124745"/>
            <a:ext cx="3960440" cy="2970330"/>
          </a:xfrm>
          <a:prstGeom prst="rect">
            <a:avLst/>
          </a:prstGeom>
        </p:spPr>
      </p:pic>
      <p:pic>
        <p:nvPicPr>
          <p:cNvPr id="9" name="Picture 8" descr="Chart, scatter 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163" y="1124744"/>
            <a:ext cx="3960440" cy="2970330"/>
          </a:xfrm>
          <a:prstGeom prst="rect">
            <a:avLst/>
          </a:prstGeom>
        </p:spPr>
      </p:pic>
      <p:sp>
        <p:nvSpPr>
          <p:cNvPr id="15" name="TextBox 14"/>
          <p:cNvSpPr txBox="1"/>
          <p:nvPr/>
        </p:nvSpPr>
        <p:spPr>
          <a:xfrm>
            <a:off x="1795780" y="4154170"/>
            <a:ext cx="1902460"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n-lt"/>
                <a:ea typeface="+mn-ea"/>
                <a:cs typeface="+mn-lt"/>
              </a:rPr>
              <a:t>First iteration ND</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sp>
        <p:nvSpPr>
          <p:cNvPr id="16" name="TextBox 15"/>
          <p:cNvSpPr txBox="1"/>
          <p:nvPr/>
        </p:nvSpPr>
        <p:spPr>
          <a:xfrm>
            <a:off x="5248275" y="4112895"/>
            <a:ext cx="2067560"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n-lt"/>
                <a:ea typeface="+mn-ea"/>
                <a:cs typeface="+mn-lt"/>
              </a:rPr>
              <a:t>First iteration NDE</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sp>
        <p:nvSpPr>
          <p:cNvPr id="17" name="TextBox 16"/>
          <p:cNvSpPr txBox="1"/>
          <p:nvPr/>
        </p:nvSpPr>
        <p:spPr>
          <a:xfrm>
            <a:off x="2051720" y="4725144"/>
            <a:ext cx="5616624" cy="146875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pPr>
            <a:r>
              <a:rPr lang="en-AU" sz="1600" dirty="0">
                <a:solidFill>
                  <a:srgbClr val="C00000"/>
                </a:solidFill>
                <a:cs typeface="+mn-lt"/>
              </a:rPr>
              <a:t>Performance Analysis </a:t>
            </a:r>
            <a:endParaRPr lang="en-AU" sz="1600" dirty="0">
              <a:solidFill>
                <a:srgbClr val="C00000"/>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Initialization covers partial PF</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Expanding of extreme points only yield slightly better points</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kumimoji="0" lang="zh-CN" altLang="en-US" sz="1600" i="0" u="none" strike="noStrike" kern="1200" cap="none" spc="0" normalizeH="0" baseline="0" noProof="0" dirty="0">
                <a:ln>
                  <a:noFill/>
                </a:ln>
                <a:solidFill>
                  <a:schemeClr val="tx2"/>
                </a:solidFill>
                <a:effectLst/>
                <a:uLnTx/>
                <a:uFillTx/>
                <a:ea typeface="+mn-ea"/>
                <a:cs typeface="+mn-lt"/>
              </a:rPr>
              <a:t>* </a:t>
            </a:r>
            <a:r>
              <a:rPr kumimoji="0" lang="en-AU" altLang="zh-CN" sz="1600" i="0" u="none" strike="noStrike" kern="1200" cap="none" spc="0" normalizeH="0" baseline="0" noProof="0" dirty="0">
                <a:ln>
                  <a:noFill/>
                </a:ln>
                <a:solidFill>
                  <a:schemeClr val="tx2"/>
                </a:solidFill>
                <a:effectLst/>
                <a:uLnTx/>
                <a:uFillTx/>
                <a:ea typeface="+mn-ea"/>
                <a:cs typeface="+mn-lt"/>
              </a:rPr>
              <a:t>All algorithms perform similar in such scenario </a:t>
            </a:r>
            <a:endParaRPr kumimoji="0" lang="en-AU" sz="1600" i="0" u="none" strike="noStrike" kern="1200" cap="none" spc="0" normalizeH="0" baseline="0" noProof="0" dirty="0">
              <a:ln>
                <a:noFill/>
              </a:ln>
              <a:solidFill>
                <a:schemeClr val="tx2"/>
              </a:solidFill>
              <a:effectLst/>
              <a:uLnTx/>
              <a:uFillTx/>
              <a:ea typeface="+mn-ea"/>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WFG typical scenario</a:t>
            </a:r>
            <a:endParaRPr lang="en-AU" dirty="0"/>
          </a:p>
        </p:txBody>
      </p:sp>
      <p:pic>
        <p:nvPicPr>
          <p:cNvPr id="5" name="Picture 4" descr="Ch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38390" y="1662117"/>
            <a:ext cx="4078213" cy="3058660"/>
          </a:xfrm>
          <a:prstGeom prst="rect">
            <a:avLst/>
          </a:prstGeom>
        </p:spPr>
      </p:pic>
      <p:pic>
        <p:nvPicPr>
          <p:cNvPr id="7" name="Picture 6" descr="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4" y="1662117"/>
            <a:ext cx="4366247" cy="3274685"/>
          </a:xfrm>
          <a:prstGeom prst="rect">
            <a:avLst/>
          </a:prstGeom>
        </p:spPr>
      </p:pic>
      <p:sp>
        <p:nvSpPr>
          <p:cNvPr id="8" name="TextBox 7"/>
          <p:cNvSpPr txBox="1"/>
          <p:nvPr/>
        </p:nvSpPr>
        <p:spPr>
          <a:xfrm>
            <a:off x="1907704" y="5118467"/>
            <a:ext cx="5616624" cy="632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pPr>
            <a:r>
              <a:rPr lang="en-AU" sz="1600" dirty="0">
                <a:solidFill>
                  <a:srgbClr val="C00000"/>
                </a:solidFill>
                <a:cs typeface="+mn-lt"/>
              </a:rPr>
              <a:t>Performance Analysis </a:t>
            </a:r>
            <a:endParaRPr lang="en-AU" sz="1600" dirty="0">
              <a:solidFill>
                <a:srgbClr val="C00000"/>
              </a:solidFill>
              <a:cs typeface="+mn-lt"/>
            </a:endParaRPr>
          </a:p>
          <a:p>
            <a:pPr marR="0" defTabSz="914400" rtl="0" eaLnBrk="1" fontAlgn="auto" latinLnBrk="0" hangingPunct="1">
              <a:lnSpc>
                <a:spcPct val="100000"/>
              </a:lnSpc>
              <a:spcBef>
                <a:spcPct val="20000"/>
              </a:spcBef>
              <a:spcAft>
                <a:spcPts val="0"/>
              </a:spcAft>
              <a:buClrTx/>
              <a:buSzTx/>
            </a:pPr>
            <a:r>
              <a:rPr kumimoji="0" lang="zh-CN" altLang="en-US" sz="1600" i="0" u="none" strike="noStrike" kern="1200" cap="none" spc="0" normalizeH="0" baseline="0" noProof="0" dirty="0">
                <a:ln>
                  <a:noFill/>
                </a:ln>
                <a:solidFill>
                  <a:schemeClr val="tx2"/>
                </a:solidFill>
                <a:effectLst/>
                <a:uLnTx/>
                <a:uFillTx/>
                <a:ea typeface="+mn-ea"/>
                <a:cs typeface="+mn-lt"/>
              </a:rPr>
              <a:t>* </a:t>
            </a:r>
            <a:r>
              <a:rPr kumimoji="0" lang="en-AU" altLang="zh-CN" sz="1600" i="0" u="none" strike="noStrike" kern="1200" cap="none" spc="0" normalizeH="0" baseline="0" noProof="0" dirty="0">
                <a:ln>
                  <a:noFill/>
                </a:ln>
                <a:solidFill>
                  <a:schemeClr val="tx2"/>
                </a:solidFill>
                <a:effectLst/>
                <a:uLnTx/>
                <a:uFillTx/>
                <a:ea typeface="+mn-ea"/>
                <a:cs typeface="+mn-lt"/>
              </a:rPr>
              <a:t>All algorithms perform similar in such scenario </a:t>
            </a:r>
            <a:endParaRPr kumimoji="0" lang="en-AU" sz="1600" i="0" u="none" strike="noStrike" kern="1200" cap="none" spc="0" normalizeH="0" baseline="0" noProof="0" dirty="0">
              <a:ln>
                <a:noFill/>
              </a:ln>
              <a:solidFill>
                <a:schemeClr val="tx2"/>
              </a:solidFill>
              <a:effectLst/>
              <a:uLnTx/>
              <a:uFillTx/>
              <a:ea typeface="+mn-ea"/>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DTLZ typical scenario</a:t>
            </a:r>
            <a:endParaRPr lang="en-AU" dirty="0"/>
          </a:p>
        </p:txBody>
      </p:sp>
      <p:pic>
        <p:nvPicPr>
          <p:cNvPr id="5" name="Picture 4" descr="Chart, scatter ch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6" y="909479"/>
            <a:ext cx="4355976" cy="3266982"/>
          </a:xfrm>
          <a:prstGeom prst="rect">
            <a:avLst/>
          </a:prstGeom>
        </p:spPr>
      </p:pic>
      <p:pic>
        <p:nvPicPr>
          <p:cNvPr id="7" name="Picture 6" descr="Chart, scatter 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909479"/>
            <a:ext cx="4355976" cy="3266982"/>
          </a:xfrm>
          <a:prstGeom prst="rect">
            <a:avLst/>
          </a:prstGeom>
        </p:spPr>
      </p:pic>
      <p:sp>
        <p:nvSpPr>
          <p:cNvPr id="8" name="TextBox 7"/>
          <p:cNvSpPr txBox="1"/>
          <p:nvPr/>
        </p:nvSpPr>
        <p:spPr>
          <a:xfrm>
            <a:off x="1943708" y="4222353"/>
            <a:ext cx="5508612" cy="25996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pPr>
            <a:r>
              <a:rPr lang="en-AU" sz="1600" dirty="0">
                <a:solidFill>
                  <a:srgbClr val="C00000"/>
                </a:solidFill>
                <a:cs typeface="+mn-lt"/>
              </a:rPr>
              <a:t>Performance Analysis </a:t>
            </a:r>
            <a:endParaRPr lang="en-AU" sz="1600" dirty="0">
              <a:solidFill>
                <a:srgbClr val="C00000"/>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Initialization span much larger space than previous examples</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Initialization yields ideal point close to true ideal point</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NDE does not provide improvement</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NDE consumes evaluation budget</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Archive method  has too large space to search in this case</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endParaRPr lang="en-AU" sz="1600" dirty="0">
              <a:solidFill>
                <a:schemeClr val="tx2"/>
              </a:solidFill>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DTLZ typical scenario</a:t>
            </a:r>
            <a:endParaRPr lang="en-AU" dirty="0"/>
          </a:p>
        </p:txBody>
      </p:sp>
      <p:pic>
        <p:nvPicPr>
          <p:cNvPr id="4" name="Picture 3" descr="Ch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16016" y="1077445"/>
            <a:ext cx="4287536" cy="3215652"/>
          </a:xfrm>
          <a:prstGeom prst="rect">
            <a:avLst/>
          </a:prstGeom>
        </p:spPr>
      </p:pic>
      <p:pic>
        <p:nvPicPr>
          <p:cNvPr id="6" name="Picture 5" descr="Chart, scatter 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09" y="1077445"/>
            <a:ext cx="4287536" cy="3215652"/>
          </a:xfrm>
          <a:prstGeom prst="rect">
            <a:avLst/>
          </a:prstGeom>
        </p:spPr>
      </p:pic>
      <p:sp>
        <p:nvSpPr>
          <p:cNvPr id="7" name="TextBox 6"/>
          <p:cNvSpPr txBox="1"/>
          <p:nvPr/>
        </p:nvSpPr>
        <p:spPr>
          <a:xfrm>
            <a:off x="2357754" y="4575997"/>
            <a:ext cx="4716524" cy="146875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pPr>
            <a:r>
              <a:rPr lang="en-AU" sz="1600" dirty="0">
                <a:solidFill>
                  <a:srgbClr val="C00000"/>
                </a:solidFill>
                <a:cs typeface="+mn-lt"/>
              </a:rPr>
              <a:t>Performance Analysis </a:t>
            </a:r>
            <a:endParaRPr lang="en-AU" sz="1600" dirty="0">
              <a:solidFill>
                <a:srgbClr val="C00000"/>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NDE has no special benefit in this case</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r>
              <a:rPr lang="en-AU" sz="1600" dirty="0">
                <a:solidFill>
                  <a:schemeClr val="tx2"/>
                </a:solidFill>
                <a:cs typeface="+mn-lt"/>
              </a:rPr>
              <a:t>* Archive method  has worse final solution distribution </a:t>
            </a:r>
            <a:endParaRPr lang="en-AU" sz="1600" dirty="0">
              <a:solidFill>
                <a:schemeClr val="tx2"/>
              </a:solidFill>
              <a:cs typeface="+mn-lt"/>
            </a:endParaRPr>
          </a:p>
          <a:p>
            <a:pPr marR="0" defTabSz="914400" rtl="0" eaLnBrk="1" fontAlgn="auto" latinLnBrk="0" hangingPunct="1">
              <a:lnSpc>
                <a:spcPct val="100000"/>
              </a:lnSpc>
              <a:spcBef>
                <a:spcPct val="20000"/>
              </a:spcBef>
              <a:spcAft>
                <a:spcPts val="0"/>
              </a:spcAft>
              <a:buClrTx/>
              <a:buSzTx/>
            </a:pPr>
            <a:endParaRPr lang="en-AU" sz="1600" dirty="0">
              <a:solidFill>
                <a:schemeClr val="tx2"/>
              </a:solidFill>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 and future work</a:t>
            </a:r>
            <a:endParaRPr lang="en-AU" dirty="0"/>
          </a:p>
        </p:txBody>
      </p:sp>
      <p:sp>
        <p:nvSpPr>
          <p:cNvPr id="7" name="TextBox 6"/>
          <p:cNvSpPr txBox="1"/>
          <p:nvPr/>
        </p:nvSpPr>
        <p:spPr>
          <a:xfrm>
            <a:off x="467544" y="1052736"/>
            <a:ext cx="8424936" cy="4154170"/>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pPr>
            <a:r>
              <a:rPr kumimoji="0" lang="en-US" altLang="en-AU" sz="2000" i="0" u="none" strike="noStrike" kern="1200" cap="none" spc="0" normalizeH="0" baseline="0" noProof="0" dirty="0">
                <a:ln>
                  <a:noFill/>
                </a:ln>
                <a:solidFill>
                  <a:schemeClr val="tx1"/>
                </a:solidFill>
                <a:effectLst/>
                <a:uLnTx/>
                <a:uFillTx/>
                <a:latin typeface="+mn-lt"/>
                <a:ea typeface="+mn-ea"/>
                <a:cs typeface="+mn-lt"/>
              </a:rPr>
              <a:t>Summary</a:t>
            </a:r>
            <a:endParaRPr kumimoji="0" lang="en-AU" sz="2000" i="0" u="none" strike="noStrike" kern="1200" cap="none" spc="0" normalizeH="0" baseline="0" noProof="0" dirty="0">
              <a:ln>
                <a:noFill/>
              </a:ln>
              <a:solidFill>
                <a:schemeClr val="tx1"/>
              </a:solidFill>
              <a:effectLst/>
              <a:uLnTx/>
              <a:uFillTx/>
              <a:latin typeface="+mn-lt"/>
              <a:ea typeface="+mn-ea"/>
              <a:cs typeface="+mn-lt"/>
            </a:endParaRP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pPr>
            <a:r>
              <a:rPr kumimoji="0" lang="en-AU" sz="2000" i="0" u="none" strike="noStrike" kern="1200" cap="none" spc="0" normalizeH="0" baseline="0" noProof="0" dirty="0">
                <a:ln>
                  <a:noFill/>
                </a:ln>
                <a:solidFill>
                  <a:schemeClr val="tx1"/>
                </a:solidFill>
                <a:effectLst/>
                <a:uLnTx/>
                <a:uFillTx/>
                <a:latin typeface="+mn-lt"/>
                <a:ea typeface="+mn-ea"/>
                <a:cs typeface="+mn-lt"/>
              </a:rPr>
              <a:t>We proposed a method to improve the normalization bounds and reference point for an algorithm using HV based infill criterion for expensive </a:t>
            </a:r>
            <a:r>
              <a:rPr kumimoji="0" lang="en-AU" sz="2000" i="0" u="none" strike="noStrike" kern="1200" cap="none" spc="0" normalizeH="0" baseline="0" noProof="0" dirty="0" err="1">
                <a:ln>
                  <a:noFill/>
                </a:ln>
                <a:solidFill>
                  <a:schemeClr val="tx1"/>
                </a:solidFill>
                <a:effectLst/>
                <a:uLnTx/>
                <a:uFillTx/>
                <a:latin typeface="+mn-lt"/>
                <a:ea typeface="+mn-ea"/>
                <a:cs typeface="+mn-lt"/>
              </a:rPr>
              <a:t>multiobjective</a:t>
            </a:r>
            <a:r>
              <a:rPr kumimoji="0" lang="en-AU" sz="2000" i="0" u="none" strike="noStrike" kern="1200" cap="none" spc="0" normalizeH="0" baseline="0" noProof="0" dirty="0">
                <a:ln>
                  <a:noFill/>
                </a:ln>
                <a:solidFill>
                  <a:schemeClr val="tx1"/>
                </a:solidFill>
                <a:effectLst/>
                <a:uLnTx/>
                <a:uFillTx/>
                <a:latin typeface="+mn-lt"/>
                <a:ea typeface="+mn-ea"/>
                <a:cs typeface="+mn-lt"/>
              </a:rPr>
              <a:t> optimization problems.</a:t>
            </a:r>
            <a:endParaRPr lang="en-AU" sz="2000" dirty="0">
              <a:latin typeface="+mn-lt"/>
              <a:ea typeface="+mn-ea"/>
              <a:cs typeface="+mn-lt"/>
            </a:endParaRP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pPr>
            <a:r>
              <a:rPr lang="en-AU" sz="2000" dirty="0">
                <a:latin typeface="+mn-lt"/>
                <a:cs typeface="+mn-lt"/>
              </a:rPr>
              <a:t>The advantage  gained were particularly notable for problems where the initial sampling yields solutions far from PF in F space, and extreme point search can find a better estimate of the true extremities of the PF</a:t>
            </a:r>
            <a:endParaRPr lang="en-AU" sz="2000" dirty="0">
              <a:latin typeface="+mn-lt"/>
              <a:cs typeface="+mn-lt"/>
            </a:endParaRP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pPr>
            <a:endParaRPr lang="en-AU" sz="2000" dirty="0">
              <a:latin typeface="+mn-lt"/>
              <a:cs typeface="+mn-lt"/>
            </a:endParaRPr>
          </a:p>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pPr>
            <a:r>
              <a:rPr lang="en-US" altLang="en-AU" sz="2000" noProof="0" dirty="0">
                <a:ln>
                  <a:noFill/>
                </a:ln>
                <a:effectLst/>
                <a:uLnTx/>
                <a:uFillTx/>
                <a:latin typeface="+mn-lt"/>
                <a:ea typeface="+mn-ea"/>
                <a:cs typeface="+mn-lt"/>
                <a:sym typeface="+mn-ea"/>
              </a:rPr>
              <a:t>Future work</a:t>
            </a:r>
            <a:endParaRPr lang="en-AU" sz="2000" dirty="0">
              <a:latin typeface="+mn-lt"/>
              <a:cs typeface="+mn-lt"/>
            </a:endParaRP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pPr>
            <a:r>
              <a:rPr lang="en-AU" sz="2000" dirty="0">
                <a:latin typeface="+mn-lt"/>
                <a:cs typeface="+mn-lt"/>
              </a:rPr>
              <a:t>Improve scalability to deal with higher number of objectives </a:t>
            </a:r>
            <a:endParaRPr lang="en-AU" sz="2000" dirty="0">
              <a:latin typeface="+mn-lt"/>
              <a:cs typeface="+mn-lt"/>
            </a:endParaRP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pPr>
            <a:r>
              <a:rPr lang="en-AU" sz="2000" dirty="0">
                <a:latin typeface="+mn-lt"/>
                <a:cs typeface="+mn-lt"/>
              </a:rPr>
              <a:t>Other infill criteria can also be analysed and improved</a:t>
            </a:r>
            <a:endParaRPr lang="en-AU" sz="2000" dirty="0">
              <a:latin typeface="+mn-lt"/>
              <a:cs typeface="+mn-lt"/>
            </a:endParaRPr>
          </a:p>
        </p:txBody>
      </p:sp>
      <p:sp>
        <p:nvSpPr>
          <p:cNvPr id="14" name="TextBox 13"/>
          <p:cNvSpPr txBox="1"/>
          <p:nvPr/>
        </p:nvSpPr>
        <p:spPr>
          <a:xfrm>
            <a:off x="468313" y="3656866"/>
            <a:ext cx="8208962" cy="369332"/>
          </a:xfrm>
          <a:prstGeom prst="rect">
            <a:avLst/>
          </a:prstGeom>
        </p:spPr>
        <p:txBody>
          <a:bodyPr wrap="square" rtlCol="0">
            <a:spAutoFit/>
          </a:bodyPr>
          <a:lstStyle/>
          <a:p>
            <a:pPr marR="0" algn="l" defTabSz="914400" rtl="0" eaLnBrk="1" fontAlgn="auto" latinLnBrk="0" hangingPunct="1">
              <a:lnSpc>
                <a:spcPct val="100000"/>
              </a:lnSpc>
              <a:spcBef>
                <a:spcPct val="20000"/>
              </a:spcBef>
              <a:spcAft>
                <a:spcPts val="0"/>
              </a:spcAft>
              <a:buClrTx/>
              <a:buSzTx/>
            </a:pPr>
            <a:endParaRPr kumimoji="0" lang="en-AU" sz="1800" b="1" i="0" u="none" strike="noStrike" kern="1200" cap="none" spc="0" normalizeH="0" baseline="0" noProof="0" dirty="0">
              <a:ln>
                <a:noFill/>
              </a:ln>
              <a:solidFill>
                <a:schemeClr val="tx1"/>
              </a:solidFill>
              <a:effectLst/>
              <a:uLnTx/>
              <a:uFillTx/>
              <a:latin typeface="Sommet bold"/>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a:xfrm>
            <a:off x="395486" y="1484784"/>
            <a:ext cx="8208962" cy="977727"/>
          </a:xfrm>
        </p:spPr>
        <p:txBody>
          <a:bodyPr/>
          <a:lstStyle/>
          <a:p>
            <a:pPr algn="ctr"/>
            <a:r>
              <a:rPr lang="en-AU" sz="2000" dirty="0"/>
              <a:t>Thank you for listening. </a:t>
            </a:r>
            <a:endParaRPr lang="en-AU" sz="2000" dirty="0"/>
          </a:p>
          <a:p>
            <a:pPr algn="ctr"/>
            <a:r>
              <a:rPr lang="en-AU" sz="2000" dirty="0"/>
              <a:t>Questions? </a:t>
            </a:r>
            <a:endParaRPr lang="en-AU"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75856" y="2852936"/>
            <a:ext cx="2348880" cy="2348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2"/>
          <p:cNvSpPr>
            <a:spLocks noGrp="1"/>
          </p:cNvSpPr>
          <p:nvPr>
            <p:ph type="title"/>
          </p:nvPr>
        </p:nvSpPr>
        <p:spPr>
          <a:xfrm>
            <a:off x="360809" y="332583"/>
            <a:ext cx="8675687" cy="461665"/>
          </a:xfrm>
        </p:spPr>
        <p:txBody>
          <a:bodyPr/>
          <a:lstStyle/>
          <a:p>
            <a:pPr algn="ctr"/>
            <a:r>
              <a:rPr lang="en-US" altLang="en-US" dirty="0"/>
              <a:t>Introduction: Surrogate assisted optimization</a:t>
            </a:r>
            <a:endParaRPr lang="en-US" altLang="en-US" dirty="0"/>
          </a:p>
        </p:txBody>
      </p:sp>
      <p:sp>
        <p:nvSpPr>
          <p:cNvPr id="10243" name="Slide Number Placeholder 2"/>
          <p:cNvSpPr>
            <a:spLocks noGrp="1"/>
          </p:cNvSpPr>
          <p:nvPr>
            <p:ph type="sldNum" sz="quarter" idx="4294967295"/>
          </p:nvPr>
        </p:nvSpPr>
        <p:spPr bwMode="auto">
          <a:xfrm>
            <a:off x="468313" y="6446838"/>
            <a:ext cx="720725" cy="184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EA329C87-AE6F-7945-9A58-63524BAAE814}" type="slidenum">
              <a:rPr lang="en-US" altLang="en-US" sz="1200">
                <a:solidFill>
                  <a:srgbClr val="000000"/>
                </a:solidFill>
              </a:rPr>
            </a:fld>
            <a:endParaRPr lang="en-US" altLang="en-US" sz="1200">
              <a:solidFill>
                <a:srgbClr val="000000"/>
              </a:solidFill>
            </a:endParaRPr>
          </a:p>
        </p:txBody>
      </p:sp>
      <p:sp>
        <p:nvSpPr>
          <p:cNvPr id="23" name="Rectangle 22"/>
          <p:cNvSpPr/>
          <p:nvPr/>
        </p:nvSpPr>
        <p:spPr>
          <a:xfrm>
            <a:off x="155843" y="1111248"/>
            <a:ext cx="8791794"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indent="0"/>
            <a:r>
              <a:rPr lang="en-US" altLang="en-US" sz="1800" dirty="0"/>
              <a:t>Surrogate assisted optimization (SAO)  is a typical scheme for dealing with </a:t>
            </a:r>
            <a:r>
              <a:rPr lang="en-US" altLang="en-US" sz="1800" b="1" i="1" dirty="0"/>
              <a:t>expensive </a:t>
            </a:r>
            <a:r>
              <a:rPr lang="en-US" altLang="en-US" sz="1800" dirty="0"/>
              <a:t>  optimization problems</a:t>
            </a:r>
            <a:endParaRPr lang="en-US" altLang="en-US" sz="1800" dirty="0"/>
          </a:p>
        </p:txBody>
      </p:sp>
      <p:pic>
        <p:nvPicPr>
          <p:cNvPr id="24" name="Picture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678" y="2078774"/>
            <a:ext cx="3816992" cy="2861654"/>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504" y="2079514"/>
            <a:ext cx="3816992" cy="2861654"/>
          </a:xfrm>
          <a:prstGeom prst="rect">
            <a:avLst/>
          </a:prstGeom>
        </p:spPr>
      </p:pic>
      <p:sp>
        <p:nvSpPr>
          <p:cNvPr id="2" name="Arrow: Right 1"/>
          <p:cNvSpPr/>
          <p:nvPr/>
        </p:nvSpPr>
        <p:spPr>
          <a:xfrm>
            <a:off x="4355976" y="3645024"/>
            <a:ext cx="648072" cy="144016"/>
          </a:xfrm>
          <a:prstGeom prst="rightArrow">
            <a:avLst/>
          </a:prstGeom>
          <a:solidFill>
            <a:schemeClr val="accent2">
              <a:lumMod val="75000"/>
            </a:schemeClr>
          </a:solidFill>
          <a:ln>
            <a:solidFill>
              <a:schemeClr val="accent2">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 name="TextBox 3"/>
          <p:cNvSpPr txBox="1"/>
          <p:nvPr/>
        </p:nvSpPr>
        <p:spPr>
          <a:xfrm>
            <a:off x="3775710" y="3213100"/>
            <a:ext cx="1372235" cy="368300"/>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800" b="1" i="0" u="none" strike="noStrike" kern="1200" cap="none" spc="0" normalizeH="0" baseline="0" noProof="0" dirty="0">
                <a:ln>
                  <a:noFill/>
                </a:ln>
                <a:solidFill>
                  <a:schemeClr val="tx1"/>
                </a:solidFill>
                <a:effectLst/>
                <a:uLnTx/>
                <a:uFillTx/>
                <a:latin typeface="+mj-lt"/>
                <a:ea typeface="+mn-ea"/>
                <a:cs typeface="+mj-lt"/>
              </a:rPr>
              <a:t>One Infill</a:t>
            </a:r>
            <a:endParaRPr kumimoji="0" lang="en-AU" sz="1800" b="1" i="0" u="none" strike="noStrike" kern="1200" cap="none" spc="0" normalizeH="0" baseline="0" noProof="0" dirty="0">
              <a:ln>
                <a:noFill/>
              </a:ln>
              <a:solidFill>
                <a:schemeClr val="tx1"/>
              </a:solidFill>
              <a:effectLst/>
              <a:uLnTx/>
              <a:uFillTx/>
              <a:latin typeface="+mj-lt"/>
              <a:ea typeface="+mn-ea"/>
              <a:cs typeface="+mj-lt"/>
            </a:endParaRPr>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96552" y="332583"/>
            <a:ext cx="9793088" cy="461665"/>
          </a:xfrm>
        </p:spPr>
        <p:txBody>
          <a:bodyPr/>
          <a:lstStyle/>
          <a:p>
            <a:pPr algn="ctr"/>
            <a:r>
              <a:rPr lang="en-US" altLang="en-US" dirty="0"/>
              <a:t>Infill Search in </a:t>
            </a:r>
            <a:r>
              <a:rPr lang="en-US" altLang="en-US" dirty="0" err="1"/>
              <a:t>multiobjective</a:t>
            </a:r>
            <a:r>
              <a:rPr lang="en-US" altLang="en-US" dirty="0"/>
              <a:t> optimization </a:t>
            </a:r>
            <a:endParaRPr lang="en-AU" dirty="0"/>
          </a:p>
        </p:txBody>
      </p:sp>
      <p:sp>
        <p:nvSpPr>
          <p:cNvPr id="17" name="Rectangle 16"/>
          <p:cNvSpPr/>
          <p:nvPr/>
        </p:nvSpPr>
        <p:spPr>
          <a:xfrm>
            <a:off x="252536" y="1196752"/>
            <a:ext cx="8639944"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Wingdings" panose="05000000000000000000" pitchFamily="2" charset="2"/>
              <a:buChar char="Ø"/>
            </a:pPr>
            <a:r>
              <a:rPr lang="en-US" altLang="en-US" sz="1800" dirty="0"/>
              <a:t>Infill search is also adapted into </a:t>
            </a:r>
            <a:r>
              <a:rPr lang="en-US" altLang="en-US" sz="1800" dirty="0" err="1"/>
              <a:t>multiobjective</a:t>
            </a:r>
            <a:r>
              <a:rPr lang="en-US" altLang="en-US" sz="1800" dirty="0"/>
              <a:t> optimization [1].</a:t>
            </a:r>
            <a:endParaRPr lang="en-US" altLang="en-US" sz="1800" dirty="0"/>
          </a:p>
          <a:p>
            <a:pPr marL="285750" indent="-285750">
              <a:buFont typeface="Wingdings" panose="05000000000000000000" pitchFamily="2" charset="2"/>
              <a:buChar char="Ø"/>
            </a:pPr>
            <a:r>
              <a:rPr lang="en-US" altLang="en-US" sz="1800" dirty="0"/>
              <a:t>The infill objective is replaced by other metrics suitable for </a:t>
            </a:r>
            <a:r>
              <a:rPr lang="en-US" altLang="en-US" sz="1800" dirty="0" err="1"/>
              <a:t>multiobjective</a:t>
            </a:r>
            <a:r>
              <a:rPr lang="en-US" altLang="en-US" sz="1800" dirty="0"/>
              <a:t> optimization (Hypervolume, Euclidean distance to ND, </a:t>
            </a:r>
            <a:r>
              <a:rPr lang="en-US" altLang="en-US" sz="1800" dirty="0" err="1"/>
              <a:t>Maxmin</a:t>
            </a:r>
            <a:r>
              <a:rPr lang="en-US" altLang="en-US" sz="1800" dirty="0"/>
              <a:t> distance etc.)</a:t>
            </a:r>
            <a:endParaRPr lang="en-US" altLang="en-US" sz="1800" dirty="0"/>
          </a:p>
          <a:p>
            <a:pPr marL="285750" indent="-285750">
              <a:buFont typeface="Wingdings" panose="05000000000000000000" pitchFamily="2" charset="2"/>
              <a:buChar char="Ø"/>
            </a:pPr>
            <a:r>
              <a:rPr lang="en-US" altLang="en-US" sz="1800" dirty="0"/>
              <a:t>In this study, we focus on Hypervolume  (HV) as the basis of Infill search </a:t>
            </a:r>
            <a:endParaRPr lang="en-US" altLang="en-US" sz="1800" dirty="0"/>
          </a:p>
        </p:txBody>
      </p:sp>
      <p:sp>
        <p:nvSpPr>
          <p:cNvPr id="2" name="TextBox 1"/>
          <p:cNvSpPr txBox="1"/>
          <p:nvPr/>
        </p:nvSpPr>
        <p:spPr>
          <a:xfrm>
            <a:off x="683568" y="6295092"/>
            <a:ext cx="7272808" cy="44513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150" b="1" i="0" u="none" strike="noStrike" kern="1200" cap="none" spc="0" normalizeH="0" baseline="0" noProof="0" dirty="0">
                <a:ln>
                  <a:noFill/>
                </a:ln>
                <a:solidFill>
                  <a:schemeClr val="tx1"/>
                </a:solidFill>
                <a:effectLst/>
                <a:uLnTx/>
                <a:uFillTx/>
                <a:latin typeface="+mn-lt"/>
                <a:ea typeface="+mn-ea"/>
                <a:cs typeface="+mn-lt"/>
              </a:rPr>
              <a:t>[1]  Zhan. D, Cheng Y. Liu, J. Expected improvement </a:t>
            </a:r>
            <a:r>
              <a:rPr kumimoji="0" lang="en-AU" sz="1150" b="1" i="0" u="none" strike="noStrike" kern="1200" cap="none" spc="0" normalizeH="0" baseline="0" noProof="0" dirty="0">
                <a:ln>
                  <a:noFill/>
                </a:ln>
                <a:solidFill>
                  <a:schemeClr val="tx1"/>
                </a:solidFill>
                <a:effectLst/>
                <a:uLnTx/>
                <a:uFillTx/>
                <a:latin typeface="+mn-lt"/>
                <a:ea typeface="+mn-ea"/>
                <a:cs typeface="+mn-lt"/>
              </a:rPr>
              <a:t>matrix-based  infill criteria for expensive </a:t>
            </a:r>
            <a:r>
              <a:rPr kumimoji="0" lang="en-AU" sz="1150" b="1" i="0" u="none" strike="noStrike" kern="1200" cap="none" spc="0" normalizeH="0" baseline="0" noProof="0" dirty="0" err="1">
                <a:ln>
                  <a:noFill/>
                </a:ln>
                <a:solidFill>
                  <a:schemeClr val="tx1"/>
                </a:solidFill>
                <a:effectLst/>
                <a:uLnTx/>
                <a:uFillTx/>
                <a:latin typeface="+mn-lt"/>
                <a:ea typeface="+mn-ea"/>
                <a:cs typeface="+mn-lt"/>
              </a:rPr>
              <a:t>multiobjective</a:t>
            </a:r>
            <a:r>
              <a:rPr kumimoji="0" lang="en-AU" sz="1150" b="1" i="0" u="none" strike="noStrike" kern="1200" cap="none" spc="0" normalizeH="0" baseline="0" noProof="0" dirty="0">
                <a:ln>
                  <a:noFill/>
                </a:ln>
                <a:solidFill>
                  <a:schemeClr val="tx1"/>
                </a:solidFill>
                <a:effectLst/>
                <a:uLnTx/>
                <a:uFillTx/>
                <a:latin typeface="+mn-lt"/>
                <a:ea typeface="+mn-ea"/>
                <a:cs typeface="+mn-lt"/>
              </a:rPr>
              <a:t> optimization. IEEE transaction on Evolutionary Computation. </a:t>
            </a:r>
            <a:r>
              <a:rPr lang="en-AU" sz="1150" b="1" dirty="0">
                <a:latin typeface="+mn-lt"/>
                <a:ea typeface="+mn-ea"/>
                <a:cs typeface="+mn-lt"/>
              </a:rPr>
              <a:t>21(6),956-975(2017)</a:t>
            </a:r>
            <a:endParaRPr kumimoji="0" lang="en-AU" sz="1150" b="1" i="0" u="none" strike="noStrike" kern="1200" cap="none" spc="0" normalizeH="0" baseline="0" noProof="0" dirty="0">
              <a:ln>
                <a:noFill/>
              </a:ln>
              <a:solidFill>
                <a:schemeClr val="tx1"/>
              </a:solidFill>
              <a:effectLst/>
              <a:uLnTx/>
              <a:uFillTx/>
              <a:latin typeface="+mn-lt"/>
              <a:ea typeface="+mn-ea"/>
              <a:cs typeface="+mn-lt"/>
            </a:endParaRPr>
          </a:p>
        </p:txBody>
      </p:sp>
      <p:grpSp>
        <p:nvGrpSpPr>
          <p:cNvPr id="6" name="Group 5"/>
          <p:cNvGrpSpPr/>
          <p:nvPr/>
        </p:nvGrpSpPr>
        <p:grpSpPr>
          <a:xfrm>
            <a:off x="5431875" y="2554405"/>
            <a:ext cx="3460605" cy="2968301"/>
            <a:chOff x="5220072" y="2852936"/>
            <a:chExt cx="3460605" cy="2968301"/>
          </a:xfrm>
        </p:grpSpPr>
        <p:grpSp>
          <p:nvGrpSpPr>
            <p:cNvPr id="13" name="Group 12"/>
            <p:cNvGrpSpPr/>
            <p:nvPr/>
          </p:nvGrpSpPr>
          <p:grpSpPr>
            <a:xfrm>
              <a:off x="5220072" y="2854819"/>
              <a:ext cx="3143884" cy="2966418"/>
              <a:chOff x="1662319" y="1111248"/>
              <a:chExt cx="4781889" cy="3901928"/>
            </a:xfrm>
          </p:grpSpPr>
          <p:sp>
            <p:nvSpPr>
              <p:cNvPr id="16" name="Rectangle 15"/>
              <p:cNvSpPr/>
              <p:nvPr/>
            </p:nvSpPr>
            <p:spPr>
              <a:xfrm>
                <a:off x="1835696" y="1772816"/>
                <a:ext cx="4248472" cy="3240360"/>
              </a:xfrm>
              <a:prstGeom prst="rect">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p:cNvCxnSpPr>
                <a:stCxn id="16" idx="1"/>
                <a:endCxn id="16" idx="3"/>
              </p:cNvCxnSpPr>
              <p:nvPr/>
            </p:nvCxnSpPr>
            <p:spPr>
              <a:xfrm>
                <a:off x="1835696" y="3392996"/>
                <a:ext cx="424847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a:stCxn id="16" idx="0"/>
                <a:endCxn id="16" idx="2"/>
              </p:cNvCxnSpPr>
              <p:nvPr/>
            </p:nvCxnSpPr>
            <p:spPr>
              <a:xfrm>
                <a:off x="3959932"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p:nvPr/>
            </p:nvCxnSpPr>
            <p:spPr>
              <a:xfrm>
                <a:off x="1835696" y="2348880"/>
                <a:ext cx="424847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a:off x="1835696" y="2924944"/>
                <a:ext cx="424847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a:off x="1835696" y="3933056"/>
                <a:ext cx="424847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a:off x="2987824" y="458112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35696" y="4500979"/>
                <a:ext cx="10859" cy="8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46555" y="4500979"/>
                <a:ext cx="423761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p:nvPr/>
            </p:nvCxnSpPr>
            <p:spPr>
              <a:xfrm>
                <a:off x="3203848"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2483768"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p:nvPr/>
            </p:nvCxnSpPr>
            <p:spPr>
              <a:xfrm>
                <a:off x="4644008"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p:nvPr/>
            </p:nvCxnSpPr>
            <p:spPr>
              <a:xfrm>
                <a:off x="5364088"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flipV="1">
                <a:off x="2483768" y="1111248"/>
                <a:ext cx="0" cy="3901928"/>
              </a:xfrm>
              <a:prstGeom prst="line">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p:nvPr/>
            </p:nvCxnSpPr>
            <p:spPr>
              <a:xfrm>
                <a:off x="1835696" y="4500979"/>
                <a:ext cx="460851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p:cNvSpPr txBox="1"/>
              <p:nvPr/>
            </p:nvSpPr>
            <p:spPr>
              <a:xfrm>
                <a:off x="1662319" y="4509120"/>
                <a:ext cx="1094778" cy="443522"/>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j-lt"/>
                    <a:ea typeface="+mn-ea"/>
                    <a:cs typeface="+mj-lt"/>
                  </a:rPr>
                  <a:t>(0, 0)</a:t>
                </a:r>
                <a:endParaRPr kumimoji="0" lang="en-AU" sz="1600" b="1" i="0" u="none" strike="noStrike" kern="1200" cap="none" spc="0" normalizeH="0" baseline="0" noProof="0" dirty="0">
                  <a:ln>
                    <a:noFill/>
                  </a:ln>
                  <a:solidFill>
                    <a:schemeClr val="tx1"/>
                  </a:solidFill>
                  <a:effectLst/>
                  <a:uLnTx/>
                  <a:uFillTx/>
                  <a:latin typeface="+mj-lt"/>
                  <a:ea typeface="+mn-ea"/>
                  <a:cs typeface="+mj-lt"/>
                </a:endParaRPr>
              </a:p>
            </p:txBody>
          </p:sp>
          <p:sp>
            <p:nvSpPr>
              <p:cNvPr id="33" name="Rectangle 32"/>
              <p:cNvSpPr/>
              <p:nvPr/>
            </p:nvSpPr>
            <p:spPr>
              <a:xfrm>
                <a:off x="3203848" y="1772816"/>
                <a:ext cx="2880319" cy="575543"/>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Oval 34"/>
              <p:cNvSpPr/>
              <p:nvPr/>
            </p:nvSpPr>
            <p:spPr>
              <a:xfrm>
                <a:off x="6014137" y="1710910"/>
                <a:ext cx="140062" cy="135880"/>
              </a:xfrm>
              <a:prstGeom prst="ellipse">
                <a:avLst/>
              </a:prstGeom>
              <a:solidFill>
                <a:schemeClr val="accent5">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6" name="Rectangle 35"/>
              <p:cNvSpPr/>
              <p:nvPr/>
            </p:nvSpPr>
            <p:spPr>
              <a:xfrm>
                <a:off x="3706242" y="2348359"/>
                <a:ext cx="2377919" cy="792468"/>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p:cNvSpPr/>
              <p:nvPr/>
            </p:nvSpPr>
            <p:spPr>
              <a:xfrm>
                <a:off x="4067944" y="3140827"/>
                <a:ext cx="2016213" cy="184074"/>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p:cNvSpPr/>
              <p:nvPr/>
            </p:nvSpPr>
            <p:spPr>
              <a:xfrm>
                <a:off x="4038860" y="3256618"/>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40" name="Rectangle 39"/>
              <p:cNvSpPr/>
              <p:nvPr/>
            </p:nvSpPr>
            <p:spPr>
              <a:xfrm>
                <a:off x="4716016" y="3324901"/>
                <a:ext cx="1368141" cy="32401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p:cNvSpPr/>
              <p:nvPr/>
            </p:nvSpPr>
            <p:spPr>
              <a:xfrm>
                <a:off x="4645869" y="3577082"/>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42" name="Rectangle 41"/>
              <p:cNvSpPr/>
              <p:nvPr/>
            </p:nvSpPr>
            <p:spPr>
              <a:xfrm>
                <a:off x="4860032" y="3648911"/>
                <a:ext cx="1224124" cy="292163"/>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p:cNvSpPr/>
              <p:nvPr/>
            </p:nvSpPr>
            <p:spPr>
              <a:xfrm>
                <a:off x="4785931" y="3876333"/>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4" name="Oval 33"/>
              <p:cNvSpPr/>
              <p:nvPr/>
            </p:nvSpPr>
            <p:spPr>
              <a:xfrm>
                <a:off x="3124110" y="2294623"/>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7" name="Oval 36"/>
              <p:cNvSpPr/>
              <p:nvPr/>
            </p:nvSpPr>
            <p:spPr>
              <a:xfrm>
                <a:off x="3626160" y="3081301"/>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grpSp>
        <mc:AlternateContent xmlns:mc="http://schemas.openxmlformats.org/markup-compatibility/2006">
          <mc:Choice xmlns:a14="http://schemas.microsoft.com/office/drawing/2010/main" Requires="a14">
            <p:sp>
              <p:nvSpPr>
                <p:cNvPr id="14" name="TextBox 13"/>
                <p:cNvSpPr txBox="1"/>
                <p:nvPr/>
              </p:nvSpPr>
              <p:spPr>
                <a:xfrm>
                  <a:off x="5766796" y="2852936"/>
                  <a:ext cx="426076" cy="369332"/>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𝒇</m:t>
                            </m:r>
                          </m:e>
                          <m:sub>
                            <m: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m:t>
                            </m:r>
                          </m:sub>
                        </m:sSub>
                      </m:oMath>
                    </m:oMathPara>
                  </a14:m>
                  <a:endParaRPr kumimoji="0" lang="en-AU" sz="1800" b="1" i="0" u="none" strike="noStrike" kern="1200" cap="none" spc="0" normalizeH="0" baseline="0" noProof="0" dirty="0">
                    <a:ln>
                      <a:noFill/>
                    </a:ln>
                    <a:solidFill>
                      <a:schemeClr val="tx1"/>
                    </a:solidFill>
                    <a:effectLst/>
                    <a:uLnTx/>
                    <a:uFillTx/>
                    <a:latin typeface="Sommet bold"/>
                    <a:ea typeface="+mn-ea"/>
                    <a:cs typeface="+mn-cs"/>
                  </a:endParaRPr>
                </a:p>
              </p:txBody>
            </p:sp>
          </mc:Choice>
          <mc:Fallback>
            <p:sp>
              <p:nvSpPr>
                <p:cNvPr id="14" name="TextBox 13"/>
                <p:cNvSpPr txBox="1">
                  <a:spLocks noRot="1" noChangeAspect="1" noMove="1" noResize="1" noEditPoints="1" noAdjustHandles="1" noChangeArrowheads="1" noChangeShapeType="1" noTextEdit="1"/>
                </p:cNvSpPr>
                <p:nvPr/>
              </p:nvSpPr>
              <p:spPr>
                <a:xfrm>
                  <a:off x="5766796" y="2852936"/>
                  <a:ext cx="426076" cy="369332"/>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8254601" y="5437858"/>
                  <a:ext cx="426076" cy="369332"/>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𝒇</m:t>
                            </m:r>
                          </m:e>
                          <m:sub>
                            <m: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𝟐</m:t>
                            </m:r>
                          </m:sub>
                        </m:sSub>
                      </m:oMath>
                    </m:oMathPara>
                  </a14:m>
                  <a:endParaRPr kumimoji="0" lang="en-AU" sz="1800" b="1" i="0" u="none" strike="noStrike" kern="1200" cap="none" spc="0" normalizeH="0" baseline="0" noProof="0" dirty="0">
                    <a:ln>
                      <a:noFill/>
                    </a:ln>
                    <a:solidFill>
                      <a:schemeClr val="tx1"/>
                    </a:solidFill>
                    <a:effectLst/>
                    <a:uLnTx/>
                    <a:uFillTx/>
                    <a:latin typeface="Sommet bold"/>
                    <a:ea typeface="+mn-ea"/>
                    <a:cs typeface="+mn-cs"/>
                  </a:endParaRPr>
                </a:p>
              </p:txBody>
            </p:sp>
          </mc:Choice>
          <mc:Fallback>
            <p:sp>
              <p:nvSpPr>
                <p:cNvPr id="15" name="TextBox 14"/>
                <p:cNvSpPr txBox="1">
                  <a:spLocks noRot="1" noChangeAspect="1" noMove="1" noResize="1" noEditPoints="1" noAdjustHandles="1" noChangeArrowheads="1" noChangeShapeType="1" noTextEdit="1"/>
                </p:cNvSpPr>
                <p:nvPr/>
              </p:nvSpPr>
              <p:spPr>
                <a:xfrm>
                  <a:off x="8254601" y="5437858"/>
                  <a:ext cx="426076" cy="369332"/>
                </a:xfrm>
                <a:prstGeom prst="rect">
                  <a:avLst/>
                </a:prstGeom>
                <a:blipFill rotWithShape="1">
                  <a:blip r:embed="rId2"/>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 name="TextBox 2"/>
              <p:cNvSpPr txBox="1"/>
              <p:nvPr/>
            </p:nvSpPr>
            <p:spPr>
              <a:xfrm>
                <a:off x="1463761" y="2492896"/>
                <a:ext cx="576064" cy="46166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r>
                        <a:rPr kumimoji="0" lang="en-AU"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𝑭</m:t>
                      </m:r>
                    </m:oMath>
                  </m:oMathPara>
                </a14:m>
                <a:endParaRPr kumimoji="0" lang="en-AU" b="1" i="0" u="none" strike="noStrike" kern="1200" cap="none" spc="0" normalizeH="0" baseline="0" noProof="0" dirty="0">
                  <a:ln>
                    <a:noFill/>
                  </a:ln>
                  <a:solidFill>
                    <a:schemeClr val="tx1"/>
                  </a:solidFill>
                  <a:effectLst/>
                  <a:uLnTx/>
                  <a:uFillTx/>
                  <a:latin typeface="Sommet bold"/>
                  <a:ea typeface="+mn-ea"/>
                  <a:cs typeface="+mn-cs"/>
                </a:endParaRPr>
              </a:p>
            </p:txBody>
          </p:sp>
        </mc:Choice>
        <mc:Fallback>
          <p:sp>
            <p:nvSpPr>
              <p:cNvPr id="3" name="TextBox 2"/>
              <p:cNvSpPr txBox="1">
                <a:spLocks noRot="1" noChangeAspect="1" noMove="1" noResize="1" noEditPoints="1" noAdjustHandles="1" noChangeArrowheads="1" noChangeShapeType="1" noTextEdit="1"/>
              </p:cNvSpPr>
              <p:nvPr/>
            </p:nvSpPr>
            <p:spPr>
              <a:xfrm>
                <a:off x="1463761" y="2492896"/>
                <a:ext cx="576064" cy="461665"/>
              </a:xfrm>
              <a:prstGeom prst="rect">
                <a:avLst/>
              </a:prstGeom>
              <a:blipFill rotWithShape="1">
                <a:blip r:embed="rId3"/>
                <a:stretch>
                  <a:fillRect l="-15" t="-113" r="36" b="117"/>
                </a:stretch>
              </a:blipFill>
            </p:spPr>
            <p:txBody>
              <a:bodyPr/>
              <a:lstStyle/>
              <a:p>
                <a:r>
                  <a:rPr lang="zh-CN" altLang="en-US">
                    <a:noFill/>
                  </a:rPr>
                  <a:t> </a:t>
                </a:r>
              </a:p>
            </p:txBody>
          </p:sp>
        </mc:Fallback>
      </mc:AlternateContent>
      <p:sp>
        <p:nvSpPr>
          <p:cNvPr id="4" name="Arrow: Right 3"/>
          <p:cNvSpPr/>
          <p:nvPr/>
        </p:nvSpPr>
        <p:spPr>
          <a:xfrm>
            <a:off x="2248600" y="2594757"/>
            <a:ext cx="1029064" cy="26496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a14="http://schemas.microsoft.com/office/drawing/2010/main" Requires="a14">
          <p:sp>
            <p:nvSpPr>
              <p:cNvPr id="44" name="TextBox 43"/>
              <p:cNvSpPr txBox="1"/>
              <p:nvPr/>
            </p:nvSpPr>
            <p:spPr>
              <a:xfrm>
                <a:off x="3418028" y="2578771"/>
                <a:ext cx="585926" cy="369332"/>
              </a:xfrm>
              <a:prstGeom prst="rect">
                <a:avLst/>
              </a:prstGeom>
            </p:spPr>
            <p:txBody>
              <a:bodyPr wrap="square" lIns="0" tIns="0" rIns="0" bIns="0"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r>
                        <a:rPr kumimoji="0" lang="en-AU"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𝑯𝑽</m:t>
                      </m:r>
                    </m:oMath>
                  </m:oMathPara>
                </a14:m>
                <a:endParaRPr kumimoji="0" lang="en-AU" b="1" i="0" u="none" strike="noStrike" kern="1200" cap="none" spc="0" normalizeH="0" baseline="0" noProof="0" dirty="0">
                  <a:ln>
                    <a:noFill/>
                  </a:ln>
                  <a:solidFill>
                    <a:schemeClr val="tx1"/>
                  </a:solidFill>
                  <a:effectLst/>
                  <a:uLnTx/>
                  <a:uFillTx/>
                  <a:latin typeface="Sommet bold"/>
                  <a:ea typeface="+mn-ea"/>
                  <a:cs typeface="+mn-cs"/>
                </a:endParaRPr>
              </a:p>
            </p:txBody>
          </p:sp>
        </mc:Choice>
        <mc:Fallback>
          <p:sp>
            <p:nvSpPr>
              <p:cNvPr id="44" name="TextBox 43"/>
              <p:cNvSpPr txBox="1">
                <a:spLocks noRot="1" noChangeAspect="1" noMove="1" noResize="1" noEditPoints="1" noAdjustHandles="1" noChangeArrowheads="1" noChangeShapeType="1" noTextEdit="1"/>
              </p:cNvSpPr>
              <p:nvPr/>
            </p:nvSpPr>
            <p:spPr>
              <a:xfrm>
                <a:off x="3418028" y="2578771"/>
                <a:ext cx="585926" cy="369332"/>
              </a:xfrm>
              <a:prstGeom prst="rect">
                <a:avLst/>
              </a:prstGeom>
              <a:blipFill rotWithShape="1">
                <a:blip r:embed="rId4"/>
                <a:stretch>
                  <a:fillRect l="-78" t="-10" r="48" b="117"/>
                </a:stretch>
              </a:blipFill>
            </p:spPr>
            <p:txBody>
              <a:bodyPr/>
              <a:lstStyle/>
              <a:p>
                <a:r>
                  <a:rPr lang="zh-CN" altLang="en-US">
                    <a:noFill/>
                  </a:rPr>
                  <a:t> </a:t>
                </a:r>
              </a:p>
            </p:txBody>
          </p:sp>
        </mc:Fallback>
      </mc:AlternateContent>
      <p:sp>
        <p:nvSpPr>
          <p:cNvPr id="46" name="Arc 45"/>
          <p:cNvSpPr/>
          <p:nvPr/>
        </p:nvSpPr>
        <p:spPr>
          <a:xfrm rot="10800000">
            <a:off x="5995279" y="3155877"/>
            <a:ext cx="2016224" cy="1944216"/>
          </a:xfrm>
          <a:prstGeom prst="arc">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AU">
              <a:ln w="0"/>
              <a:solidFill>
                <a:schemeClr val="accent1"/>
              </a:solidFill>
              <a:effectLst>
                <a:outerShdw blurRad="38100" dist="25400" dir="5400000" algn="ctr" rotWithShape="0">
                  <a:srgbClr val="6E747A">
                    <a:alpha val="43000"/>
                  </a:srgbClr>
                </a:outerShdw>
              </a:effectLst>
            </a:endParaRPr>
          </a:p>
        </p:txBody>
      </p:sp>
      <p:sp>
        <p:nvSpPr>
          <p:cNvPr id="47" name="TextBox 46"/>
          <p:cNvSpPr txBox="1"/>
          <p:nvPr/>
        </p:nvSpPr>
        <p:spPr>
          <a:xfrm>
            <a:off x="6094350" y="5602017"/>
            <a:ext cx="1862023"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lang="en-AU" sz="1600" b="1" dirty="0">
                <a:latin typeface="+mn-lt"/>
                <a:ea typeface="+mn-ea"/>
                <a:cs typeface="+mn-lt"/>
              </a:rPr>
              <a:t>Pareto Front(PF)</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cxnSp>
        <p:nvCxnSpPr>
          <p:cNvPr id="49" name="Straight Arrow Connector 48"/>
          <p:cNvCxnSpPr/>
          <p:nvPr/>
        </p:nvCxnSpPr>
        <p:spPr>
          <a:xfrm flipV="1">
            <a:off x="6372200" y="4986361"/>
            <a:ext cx="0" cy="491693"/>
          </a:xfrm>
          <a:prstGeom prst="straightConnector1">
            <a:avLst/>
          </a:prstGeom>
          <a:ln w="222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Oval 49"/>
          <p:cNvSpPr/>
          <p:nvPr/>
        </p:nvSpPr>
        <p:spPr>
          <a:xfrm>
            <a:off x="6399320" y="4198968"/>
            <a:ext cx="92085" cy="103302"/>
          </a:xfrm>
          <a:prstGeom prst="ellipse">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51" name="Rectangle 50"/>
          <p:cNvSpPr/>
          <p:nvPr/>
        </p:nvSpPr>
        <p:spPr>
          <a:xfrm>
            <a:off x="6424295" y="3495040"/>
            <a:ext cx="352425" cy="744220"/>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Rectangle 51"/>
          <p:cNvSpPr/>
          <p:nvPr/>
        </p:nvSpPr>
        <p:spPr>
          <a:xfrm>
            <a:off x="6775450" y="4098925"/>
            <a:ext cx="238760" cy="140335"/>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3" name="TextBox 52"/>
          <p:cNvSpPr txBox="1"/>
          <p:nvPr/>
        </p:nvSpPr>
        <p:spPr>
          <a:xfrm>
            <a:off x="7253605" y="2577465"/>
            <a:ext cx="1638935"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n-lt"/>
                <a:ea typeface="+mn-ea"/>
                <a:cs typeface="+mn-lt"/>
              </a:rPr>
              <a:t>HV: set{ </a:t>
            </a:r>
            <a:r>
              <a:rPr kumimoji="0" lang="en-US" altLang="en-AU" sz="1600" b="1" i="0" u="none" strike="noStrike" kern="1200" cap="none" spc="0" normalizeH="0" baseline="0" noProof="0" dirty="0">
                <a:ln>
                  <a:noFill/>
                </a:ln>
                <a:solidFill>
                  <a:schemeClr val="tx1"/>
                </a:solidFill>
                <a:effectLst/>
                <a:uLnTx/>
                <a:uFillTx/>
                <a:latin typeface="+mn-lt"/>
                <a:ea typeface="+mn-ea"/>
                <a:cs typeface="+mn-lt"/>
              </a:rPr>
              <a:t> </a:t>
            </a:r>
            <a:r>
              <a:rPr kumimoji="0" lang="en-AU" sz="1600" b="1" i="0" u="none" strike="noStrike" kern="1200" cap="none" spc="0" normalizeH="0" baseline="0" noProof="0" dirty="0">
                <a:ln>
                  <a:noFill/>
                </a:ln>
                <a:solidFill>
                  <a:schemeClr val="tx1"/>
                </a:solidFill>
                <a:effectLst/>
                <a:uLnTx/>
                <a:uFillTx/>
                <a:latin typeface="+mn-lt"/>
                <a:ea typeface="+mn-ea"/>
                <a:cs typeface="+mn-lt"/>
              </a:rPr>
              <a:t> }</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cxnSp>
        <p:nvCxnSpPr>
          <p:cNvPr id="55" name="Straight Arrow Connector 54"/>
          <p:cNvCxnSpPr/>
          <p:nvPr/>
        </p:nvCxnSpPr>
        <p:spPr>
          <a:xfrm>
            <a:off x="7485514" y="2844225"/>
            <a:ext cx="0" cy="419064"/>
          </a:xfrm>
          <a:prstGeom prst="straightConnector1">
            <a:avLst/>
          </a:prstGeom>
          <a:ln w="222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8172137" y="2671911"/>
            <a:ext cx="92085" cy="103302"/>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58" name="TextBox 57"/>
          <p:cNvSpPr txBox="1"/>
          <p:nvPr/>
        </p:nvSpPr>
        <p:spPr>
          <a:xfrm>
            <a:off x="969787" y="4422307"/>
            <a:ext cx="4724504" cy="58356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n-lt"/>
                <a:ea typeface="+mn-ea"/>
                <a:cs typeface="+mn-lt"/>
              </a:rPr>
              <a:t>HV improvement estimated from</a:t>
            </a:r>
            <a:r>
              <a:rPr lang="en-AU" sz="1600" b="1" dirty="0">
                <a:latin typeface="+mn-lt"/>
                <a:ea typeface="+mn-ea"/>
                <a:cs typeface="+mn-lt"/>
              </a:rPr>
              <a:t> surrogate model</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cxnSp>
        <p:nvCxnSpPr>
          <p:cNvPr id="60" name="Straight Arrow Connector 59"/>
          <p:cNvCxnSpPr/>
          <p:nvPr/>
        </p:nvCxnSpPr>
        <p:spPr>
          <a:xfrm flipV="1">
            <a:off x="4319972" y="3882666"/>
            <a:ext cx="2104235" cy="104928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722768" y="5108722"/>
            <a:ext cx="3218542"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ea typeface="+mn-ea"/>
                <a:cs typeface="Arial" panose="020B0604020202020204" pitchFamily="34" charset="0"/>
              </a:rPr>
              <a:t>Max improvement is preferred</a:t>
            </a:r>
            <a:endParaRPr kumimoji="0" lang="en-AU" sz="1600" b="1" i="0" u="none" strike="noStrike" kern="1200" cap="none" spc="0" normalizeH="0" baseline="0" noProof="0" dirty="0">
              <a:ln>
                <a:noFill/>
              </a:ln>
              <a:solidFill>
                <a:schemeClr val="tx1"/>
              </a:solidFill>
              <a:effectLst/>
              <a:uLnTx/>
              <a:uFillTx/>
              <a:ea typeface="+mn-ea"/>
              <a:cs typeface="Arial" panose="020B0604020202020204" pitchFamily="34" charset="0"/>
            </a:endParaRPr>
          </a:p>
        </p:txBody>
      </p:sp>
      <p:sp>
        <p:nvSpPr>
          <p:cNvPr id="66" name="Rectangle 65"/>
          <p:cNvSpPr/>
          <p:nvPr/>
        </p:nvSpPr>
        <p:spPr>
          <a:xfrm>
            <a:off x="395536" y="3212976"/>
            <a:ext cx="5076196"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indent="0"/>
            <a:r>
              <a:rPr lang="en-US" altLang="zh-CN" sz="1800" dirty="0"/>
              <a:t>HV indicator measures the volume(hypervolume) dominated by a solution (set), bounded by a reference point.</a:t>
            </a:r>
            <a:endParaRPr lang="en-US" altLang="en-US" sz="1800" dirty="0"/>
          </a:p>
        </p:txBody>
      </p:sp>
      <p:sp>
        <p:nvSpPr>
          <p:cNvPr id="5" name="矩形 4"/>
          <p:cNvSpPr/>
          <p:nvPr/>
        </p:nvSpPr>
        <p:spPr>
          <a:xfrm>
            <a:off x="6644640" y="4236720"/>
            <a:ext cx="791845" cy="720090"/>
          </a:xfrm>
          <a:prstGeom prst="rect">
            <a:avLst/>
          </a:prstGeom>
          <a:solidFill>
            <a:schemeClr val="accent2">
              <a:alpha val="33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7" name="Oval 42"/>
          <p:cNvSpPr/>
          <p:nvPr/>
        </p:nvSpPr>
        <p:spPr>
          <a:xfrm>
            <a:off x="6588259" y="4883218"/>
            <a:ext cx="92085" cy="103302"/>
          </a:xfrm>
          <a:prstGeom prst="ellipse">
            <a:avLst/>
          </a:prstGeom>
          <a:solidFill>
            <a:schemeClr val="accent2"/>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AU"/>
          </a:p>
        </p:txBody>
      </p:sp>
      <p:sp>
        <p:nvSpPr>
          <p:cNvPr id="8" name="矩形 7"/>
          <p:cNvSpPr/>
          <p:nvPr/>
        </p:nvSpPr>
        <p:spPr>
          <a:xfrm>
            <a:off x="7436485" y="4490085"/>
            <a:ext cx="97790" cy="466725"/>
          </a:xfrm>
          <a:prstGeom prst="rect">
            <a:avLst/>
          </a:prstGeom>
          <a:solidFill>
            <a:schemeClr val="accent2">
              <a:alpha val="33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矩形 9"/>
          <p:cNvSpPr/>
          <p:nvPr/>
        </p:nvSpPr>
        <p:spPr>
          <a:xfrm>
            <a:off x="7534275" y="4707890"/>
            <a:ext cx="804545" cy="245110"/>
          </a:xfrm>
          <a:prstGeom prst="rect">
            <a:avLst/>
          </a:prstGeom>
          <a:solidFill>
            <a:schemeClr val="accent2">
              <a:alpha val="33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96552" y="332583"/>
            <a:ext cx="9793088" cy="461665"/>
          </a:xfrm>
        </p:spPr>
        <p:txBody>
          <a:bodyPr/>
          <a:lstStyle/>
          <a:p>
            <a:pPr algn="ctr"/>
            <a:r>
              <a:rPr lang="en-US" altLang="en-US" dirty="0"/>
              <a:t>Infill Search in </a:t>
            </a:r>
            <a:r>
              <a:rPr lang="en-US" altLang="en-US" dirty="0" err="1"/>
              <a:t>multiobjective</a:t>
            </a:r>
            <a:r>
              <a:rPr lang="en-US" altLang="en-US" dirty="0"/>
              <a:t> optimization </a:t>
            </a:r>
            <a:endParaRPr lang="en-AU" dirty="0"/>
          </a:p>
        </p:txBody>
      </p:sp>
      <p:grpSp>
        <p:nvGrpSpPr>
          <p:cNvPr id="6" name="Group 5"/>
          <p:cNvGrpSpPr/>
          <p:nvPr/>
        </p:nvGrpSpPr>
        <p:grpSpPr>
          <a:xfrm>
            <a:off x="5431875" y="2554405"/>
            <a:ext cx="3460605" cy="2968301"/>
            <a:chOff x="5220072" y="2852936"/>
            <a:chExt cx="3460605" cy="2968301"/>
          </a:xfrm>
        </p:grpSpPr>
        <p:grpSp>
          <p:nvGrpSpPr>
            <p:cNvPr id="13" name="Group 12"/>
            <p:cNvGrpSpPr/>
            <p:nvPr/>
          </p:nvGrpSpPr>
          <p:grpSpPr>
            <a:xfrm>
              <a:off x="5220072" y="2854819"/>
              <a:ext cx="3143884" cy="2966418"/>
              <a:chOff x="1662319" y="1111248"/>
              <a:chExt cx="4781889" cy="3901928"/>
            </a:xfrm>
          </p:grpSpPr>
          <p:sp>
            <p:nvSpPr>
              <p:cNvPr id="16" name="Rectangle 15"/>
              <p:cNvSpPr/>
              <p:nvPr/>
            </p:nvSpPr>
            <p:spPr>
              <a:xfrm>
                <a:off x="1835696" y="1772816"/>
                <a:ext cx="4248472" cy="3240360"/>
              </a:xfrm>
              <a:prstGeom prst="rect">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p:cNvCxnSpPr>
                <a:stCxn id="16" idx="1"/>
                <a:endCxn id="16" idx="3"/>
              </p:cNvCxnSpPr>
              <p:nvPr/>
            </p:nvCxnSpPr>
            <p:spPr>
              <a:xfrm>
                <a:off x="1835696" y="3392996"/>
                <a:ext cx="424847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a:stCxn id="16" idx="0"/>
                <a:endCxn id="16" idx="2"/>
              </p:cNvCxnSpPr>
              <p:nvPr/>
            </p:nvCxnSpPr>
            <p:spPr>
              <a:xfrm>
                <a:off x="3959932"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p:nvPr/>
            </p:nvCxnSpPr>
            <p:spPr>
              <a:xfrm>
                <a:off x="1835696" y="2348880"/>
                <a:ext cx="424847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a:off x="1835696" y="2924944"/>
                <a:ext cx="424847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a:off x="1835696" y="3933056"/>
                <a:ext cx="424847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a:off x="2987824" y="458112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35696" y="4500979"/>
                <a:ext cx="10859" cy="8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46555" y="4500979"/>
                <a:ext cx="423761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p:nvPr/>
            </p:nvCxnSpPr>
            <p:spPr>
              <a:xfrm>
                <a:off x="3203848"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2483768"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p:nvPr/>
            </p:nvCxnSpPr>
            <p:spPr>
              <a:xfrm>
                <a:off x="4644008"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p:nvPr/>
            </p:nvCxnSpPr>
            <p:spPr>
              <a:xfrm>
                <a:off x="5364088" y="1772816"/>
                <a:ext cx="0" cy="3240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flipV="1">
                <a:off x="2483768" y="1111248"/>
                <a:ext cx="0" cy="3901928"/>
              </a:xfrm>
              <a:prstGeom prst="line">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p:nvPr/>
            </p:nvCxnSpPr>
            <p:spPr>
              <a:xfrm>
                <a:off x="1835696" y="4500979"/>
                <a:ext cx="460851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p:cNvSpPr txBox="1"/>
              <p:nvPr/>
            </p:nvSpPr>
            <p:spPr>
              <a:xfrm>
                <a:off x="1662319" y="4509120"/>
                <a:ext cx="1094778" cy="445323"/>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Sommet bold"/>
                    <a:ea typeface="+mn-ea"/>
                    <a:cs typeface="+mn-cs"/>
                  </a:rPr>
                  <a:t>(0, 0)</a:t>
                </a:r>
                <a:endParaRPr kumimoji="0" lang="en-AU" sz="1600" b="1" i="0" u="none" strike="noStrike" kern="1200" cap="none" spc="0" normalizeH="0" baseline="0" noProof="0" dirty="0">
                  <a:ln>
                    <a:noFill/>
                  </a:ln>
                  <a:solidFill>
                    <a:schemeClr val="tx1"/>
                  </a:solidFill>
                  <a:effectLst/>
                  <a:uLnTx/>
                  <a:uFillTx/>
                  <a:latin typeface="Sommet bold"/>
                  <a:ea typeface="+mn-ea"/>
                  <a:cs typeface="+mn-cs"/>
                </a:endParaRPr>
              </a:p>
            </p:txBody>
          </p:sp>
          <p:sp>
            <p:nvSpPr>
              <p:cNvPr id="33" name="Rectangle 32"/>
              <p:cNvSpPr/>
              <p:nvPr/>
            </p:nvSpPr>
            <p:spPr>
              <a:xfrm>
                <a:off x="3203848" y="1772816"/>
                <a:ext cx="2880319" cy="575543"/>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Oval 34"/>
              <p:cNvSpPr/>
              <p:nvPr/>
            </p:nvSpPr>
            <p:spPr>
              <a:xfrm>
                <a:off x="6014137" y="1710910"/>
                <a:ext cx="140062" cy="135880"/>
              </a:xfrm>
              <a:prstGeom prst="ellipse">
                <a:avLst/>
              </a:prstGeom>
              <a:solidFill>
                <a:schemeClr val="accent5">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6" name="Rectangle 35"/>
              <p:cNvSpPr/>
              <p:nvPr/>
            </p:nvSpPr>
            <p:spPr>
              <a:xfrm>
                <a:off x="3706242" y="2348359"/>
                <a:ext cx="2377919" cy="792468"/>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p:cNvSpPr/>
              <p:nvPr/>
            </p:nvSpPr>
            <p:spPr>
              <a:xfrm>
                <a:off x="4067944" y="3140827"/>
                <a:ext cx="2016213" cy="184074"/>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p:cNvSpPr/>
              <p:nvPr/>
            </p:nvSpPr>
            <p:spPr>
              <a:xfrm>
                <a:off x="4038860" y="3256618"/>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40" name="Rectangle 39"/>
              <p:cNvSpPr/>
              <p:nvPr/>
            </p:nvSpPr>
            <p:spPr>
              <a:xfrm>
                <a:off x="4716016" y="3324901"/>
                <a:ext cx="1368141" cy="32401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p:cNvSpPr/>
              <p:nvPr/>
            </p:nvSpPr>
            <p:spPr>
              <a:xfrm>
                <a:off x="4645869" y="3577082"/>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42" name="Rectangle 41"/>
              <p:cNvSpPr/>
              <p:nvPr/>
            </p:nvSpPr>
            <p:spPr>
              <a:xfrm>
                <a:off x="4860032" y="3648911"/>
                <a:ext cx="1224124" cy="292163"/>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p:cNvSpPr/>
              <p:nvPr/>
            </p:nvSpPr>
            <p:spPr>
              <a:xfrm>
                <a:off x="4785931" y="3876333"/>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4" name="Oval 33"/>
              <p:cNvSpPr/>
              <p:nvPr/>
            </p:nvSpPr>
            <p:spPr>
              <a:xfrm>
                <a:off x="3124110" y="2294623"/>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7" name="Oval 36"/>
              <p:cNvSpPr/>
              <p:nvPr/>
            </p:nvSpPr>
            <p:spPr>
              <a:xfrm>
                <a:off x="3626160" y="3081301"/>
                <a:ext cx="140062" cy="13588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grpSp>
        <mc:AlternateContent xmlns:mc="http://schemas.openxmlformats.org/markup-compatibility/2006">
          <mc:Choice xmlns:a14="http://schemas.microsoft.com/office/drawing/2010/main" Requires="a14">
            <p:sp>
              <p:nvSpPr>
                <p:cNvPr id="14" name="TextBox 13"/>
                <p:cNvSpPr txBox="1"/>
                <p:nvPr/>
              </p:nvSpPr>
              <p:spPr>
                <a:xfrm>
                  <a:off x="5766796" y="2852936"/>
                  <a:ext cx="426076" cy="369332"/>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𝒇</m:t>
                            </m:r>
                          </m:e>
                          <m:sub>
                            <m: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m:t>
                            </m:r>
                          </m:sub>
                        </m:sSub>
                      </m:oMath>
                    </m:oMathPara>
                  </a14:m>
                  <a:endParaRPr kumimoji="0" lang="en-AU" sz="1800" b="1" i="0" u="none" strike="noStrike" kern="1200" cap="none" spc="0" normalizeH="0" baseline="0" noProof="0" dirty="0">
                    <a:ln>
                      <a:noFill/>
                    </a:ln>
                    <a:solidFill>
                      <a:schemeClr val="tx1"/>
                    </a:solidFill>
                    <a:effectLst/>
                    <a:uLnTx/>
                    <a:uFillTx/>
                    <a:latin typeface="Sommet bold"/>
                    <a:ea typeface="+mn-ea"/>
                    <a:cs typeface="+mn-cs"/>
                  </a:endParaRPr>
                </a:p>
              </p:txBody>
            </p:sp>
          </mc:Choice>
          <mc:Fallback>
            <p:sp>
              <p:nvSpPr>
                <p:cNvPr id="14" name="TextBox 13"/>
                <p:cNvSpPr txBox="1">
                  <a:spLocks noRot="1" noChangeAspect="1" noMove="1" noResize="1" noEditPoints="1" noAdjustHandles="1" noChangeArrowheads="1" noChangeShapeType="1" noTextEdit="1"/>
                </p:cNvSpPr>
                <p:nvPr/>
              </p:nvSpPr>
              <p:spPr>
                <a:xfrm>
                  <a:off x="5766796" y="2852936"/>
                  <a:ext cx="426076" cy="369332"/>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8254601" y="5437858"/>
                  <a:ext cx="426076" cy="369332"/>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𝒇</m:t>
                            </m:r>
                          </m:e>
                          <m:sub>
                            <m:r>
                              <a:rPr kumimoji="0" lang="en-AU" sz="18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𝟐</m:t>
                            </m:r>
                          </m:sub>
                        </m:sSub>
                      </m:oMath>
                    </m:oMathPara>
                  </a14:m>
                  <a:endParaRPr kumimoji="0" lang="en-AU" sz="1800" b="1" i="0" u="none" strike="noStrike" kern="1200" cap="none" spc="0" normalizeH="0" baseline="0" noProof="0" dirty="0">
                    <a:ln>
                      <a:noFill/>
                    </a:ln>
                    <a:solidFill>
                      <a:schemeClr val="tx1"/>
                    </a:solidFill>
                    <a:effectLst/>
                    <a:uLnTx/>
                    <a:uFillTx/>
                    <a:latin typeface="Sommet bold"/>
                    <a:ea typeface="+mn-ea"/>
                    <a:cs typeface="+mn-cs"/>
                  </a:endParaRPr>
                </a:p>
              </p:txBody>
            </p:sp>
          </mc:Choice>
          <mc:Fallback>
            <p:sp>
              <p:nvSpPr>
                <p:cNvPr id="15" name="TextBox 14"/>
                <p:cNvSpPr txBox="1">
                  <a:spLocks noRot="1" noChangeAspect="1" noMove="1" noResize="1" noEditPoints="1" noAdjustHandles="1" noChangeArrowheads="1" noChangeShapeType="1" noTextEdit="1"/>
                </p:cNvSpPr>
                <p:nvPr/>
              </p:nvSpPr>
              <p:spPr>
                <a:xfrm>
                  <a:off x="8254601" y="5437858"/>
                  <a:ext cx="426076" cy="369332"/>
                </a:xfrm>
                <a:prstGeom prst="rect">
                  <a:avLst/>
                </a:prstGeom>
                <a:blipFill rotWithShape="1">
                  <a:blip r:embed="rId2"/>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 name="TextBox 2"/>
              <p:cNvSpPr txBox="1"/>
              <p:nvPr/>
            </p:nvSpPr>
            <p:spPr>
              <a:xfrm>
                <a:off x="755576" y="1340768"/>
                <a:ext cx="576064" cy="46166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r>
                        <a:rPr kumimoji="0" lang="en-AU"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𝑭</m:t>
                      </m:r>
                    </m:oMath>
                  </m:oMathPara>
                </a14:m>
                <a:endParaRPr kumimoji="0" lang="en-AU" b="1" i="0" u="none" strike="noStrike" kern="1200" cap="none" spc="0" normalizeH="0" baseline="0" noProof="0" dirty="0">
                  <a:ln>
                    <a:noFill/>
                  </a:ln>
                  <a:solidFill>
                    <a:schemeClr val="tx1"/>
                  </a:solidFill>
                  <a:effectLst/>
                  <a:uLnTx/>
                  <a:uFillTx/>
                  <a:latin typeface="Sommet bold"/>
                  <a:ea typeface="+mn-ea"/>
                  <a:cs typeface="+mn-cs"/>
                </a:endParaRPr>
              </a:p>
            </p:txBody>
          </p:sp>
        </mc:Choice>
        <mc:Fallback>
          <p:sp>
            <p:nvSpPr>
              <p:cNvPr id="3" name="TextBox 2"/>
              <p:cNvSpPr txBox="1">
                <a:spLocks noRot="1" noChangeAspect="1" noMove="1" noResize="1" noEditPoints="1" noAdjustHandles="1" noChangeArrowheads="1" noChangeShapeType="1" noTextEdit="1"/>
              </p:cNvSpPr>
              <p:nvPr/>
            </p:nvSpPr>
            <p:spPr>
              <a:xfrm>
                <a:off x="755576" y="1340768"/>
                <a:ext cx="576064" cy="461665"/>
              </a:xfrm>
              <a:prstGeom prst="rect">
                <a:avLst/>
              </a:prstGeom>
              <a:blipFill rotWithShape="1">
                <a:blip r:embed="rId3"/>
                <a:stretch>
                  <a:fillRect l="-97" t="-61" r="8" b="66"/>
                </a:stretch>
              </a:blipFill>
            </p:spPr>
            <p:txBody>
              <a:bodyPr/>
              <a:lstStyle/>
              <a:p>
                <a:r>
                  <a:rPr lang="zh-CN" altLang="en-US">
                    <a:noFill/>
                  </a:rPr>
                  <a:t> </a:t>
                </a:r>
              </a:p>
            </p:txBody>
          </p:sp>
        </mc:Fallback>
      </mc:AlternateContent>
      <p:sp>
        <p:nvSpPr>
          <p:cNvPr id="4" name="Arrow: Right 3"/>
          <p:cNvSpPr/>
          <p:nvPr/>
        </p:nvSpPr>
        <p:spPr>
          <a:xfrm>
            <a:off x="1540415" y="1442629"/>
            <a:ext cx="1029064" cy="26496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a14="http://schemas.microsoft.com/office/drawing/2010/main" Requires="a14">
          <p:sp>
            <p:nvSpPr>
              <p:cNvPr id="44" name="TextBox 43"/>
              <p:cNvSpPr txBox="1"/>
              <p:nvPr/>
            </p:nvSpPr>
            <p:spPr>
              <a:xfrm>
                <a:off x="2709843" y="1426643"/>
                <a:ext cx="585926" cy="369332"/>
              </a:xfrm>
              <a:prstGeom prst="rect">
                <a:avLst/>
              </a:prstGeom>
            </p:spPr>
            <p:txBody>
              <a:bodyPr wrap="square" lIns="0" tIns="0" rIns="0" bIns="0"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r>
                        <a:rPr kumimoji="0" lang="en-AU"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𝑯𝑽</m:t>
                      </m:r>
                    </m:oMath>
                  </m:oMathPara>
                </a14:m>
                <a:endParaRPr kumimoji="0" lang="en-AU" b="1" i="0" u="none" strike="noStrike" kern="1200" cap="none" spc="0" normalizeH="0" baseline="0" noProof="0" dirty="0">
                  <a:ln>
                    <a:noFill/>
                  </a:ln>
                  <a:solidFill>
                    <a:schemeClr val="tx1"/>
                  </a:solidFill>
                  <a:effectLst/>
                  <a:uLnTx/>
                  <a:uFillTx/>
                  <a:latin typeface="Sommet bold"/>
                  <a:ea typeface="+mn-ea"/>
                  <a:cs typeface="+mn-cs"/>
                </a:endParaRPr>
              </a:p>
            </p:txBody>
          </p:sp>
        </mc:Choice>
        <mc:Fallback>
          <p:sp>
            <p:nvSpPr>
              <p:cNvPr id="44" name="TextBox 43"/>
              <p:cNvSpPr txBox="1">
                <a:spLocks noRot="1" noChangeAspect="1" noMove="1" noResize="1" noEditPoints="1" noAdjustHandles="1" noChangeArrowheads="1" noChangeShapeType="1" noTextEdit="1"/>
              </p:cNvSpPr>
              <p:nvPr/>
            </p:nvSpPr>
            <p:spPr>
              <a:xfrm>
                <a:off x="2709843" y="1426643"/>
                <a:ext cx="585926" cy="369332"/>
              </a:xfrm>
              <a:prstGeom prst="rect">
                <a:avLst/>
              </a:prstGeom>
              <a:blipFill rotWithShape="1">
                <a:blip r:embed="rId4"/>
                <a:stretch>
                  <a:fillRect l="-51" t="-117" r="20" b="53"/>
                </a:stretch>
              </a:blipFill>
            </p:spPr>
            <p:txBody>
              <a:bodyPr/>
              <a:lstStyle/>
              <a:p>
                <a:r>
                  <a:rPr lang="zh-CN" altLang="en-US">
                    <a:noFill/>
                  </a:rPr>
                  <a:t> </a:t>
                </a:r>
              </a:p>
            </p:txBody>
          </p:sp>
        </mc:Fallback>
      </mc:AlternateContent>
      <p:sp>
        <p:nvSpPr>
          <p:cNvPr id="46" name="Arc 45"/>
          <p:cNvSpPr/>
          <p:nvPr/>
        </p:nvSpPr>
        <p:spPr>
          <a:xfrm rot="10800000">
            <a:off x="5995279" y="3155877"/>
            <a:ext cx="2016224" cy="1944216"/>
          </a:xfrm>
          <a:prstGeom prst="arc">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AU">
              <a:ln w="0"/>
              <a:solidFill>
                <a:schemeClr val="accent1"/>
              </a:solidFill>
              <a:effectLst>
                <a:outerShdw blurRad="38100" dist="25400" dir="5400000" algn="ctr" rotWithShape="0">
                  <a:srgbClr val="6E747A">
                    <a:alpha val="43000"/>
                  </a:srgbClr>
                </a:outerShdw>
              </a:effectLst>
            </a:endParaRPr>
          </a:p>
        </p:txBody>
      </p:sp>
      <p:sp>
        <p:nvSpPr>
          <p:cNvPr id="47" name="TextBox 46"/>
          <p:cNvSpPr txBox="1"/>
          <p:nvPr/>
        </p:nvSpPr>
        <p:spPr>
          <a:xfrm>
            <a:off x="6094350" y="5602017"/>
            <a:ext cx="1257329" cy="338554"/>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lang="en-AU" sz="1600" b="1" dirty="0">
                <a:latin typeface="Sommet bold"/>
                <a:ea typeface="+mn-ea"/>
              </a:rPr>
              <a:t>Pareto Front</a:t>
            </a:r>
            <a:endParaRPr kumimoji="0" lang="en-AU" sz="1600" b="1" i="0" u="none" strike="noStrike" kern="1200" cap="none" spc="0" normalizeH="0" baseline="0" noProof="0" dirty="0">
              <a:ln>
                <a:noFill/>
              </a:ln>
              <a:solidFill>
                <a:schemeClr val="tx1"/>
              </a:solidFill>
              <a:effectLst/>
              <a:uLnTx/>
              <a:uFillTx/>
              <a:latin typeface="Sommet bold"/>
              <a:ea typeface="+mn-ea"/>
              <a:cs typeface="+mn-cs"/>
            </a:endParaRPr>
          </a:p>
        </p:txBody>
      </p:sp>
      <p:cxnSp>
        <p:nvCxnSpPr>
          <p:cNvPr id="49" name="Straight Arrow Connector 48"/>
          <p:cNvCxnSpPr/>
          <p:nvPr/>
        </p:nvCxnSpPr>
        <p:spPr>
          <a:xfrm flipV="1">
            <a:off x="6372200" y="4986361"/>
            <a:ext cx="0" cy="491693"/>
          </a:xfrm>
          <a:prstGeom prst="straightConnector1">
            <a:avLst/>
          </a:prstGeom>
          <a:ln w="22225"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Oval 49"/>
          <p:cNvSpPr/>
          <p:nvPr/>
        </p:nvSpPr>
        <p:spPr>
          <a:xfrm>
            <a:off x="6399320" y="4198968"/>
            <a:ext cx="92085" cy="103302"/>
          </a:xfrm>
          <a:prstGeom prst="ellipse">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51" name="Rectangle 50"/>
          <p:cNvSpPr/>
          <p:nvPr/>
        </p:nvSpPr>
        <p:spPr>
          <a:xfrm>
            <a:off x="6424207" y="3494872"/>
            <a:ext cx="352277" cy="77491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Rectangle 51"/>
          <p:cNvSpPr/>
          <p:nvPr/>
        </p:nvSpPr>
        <p:spPr>
          <a:xfrm>
            <a:off x="6775659" y="4098950"/>
            <a:ext cx="238749" cy="170840"/>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3" name="TextBox 52"/>
          <p:cNvSpPr txBox="1"/>
          <p:nvPr/>
        </p:nvSpPr>
        <p:spPr>
          <a:xfrm>
            <a:off x="6715125" y="2577465"/>
            <a:ext cx="1623695"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Sommet bold"/>
                <a:ea typeface="+mn-ea"/>
                <a:cs typeface="+mn-cs"/>
              </a:rPr>
              <a:t>HV: set{ </a:t>
            </a:r>
            <a:r>
              <a:rPr kumimoji="0" lang="en-US" altLang="en-AU" sz="1600" b="1" i="0" u="none" strike="noStrike" kern="1200" cap="none" spc="0" normalizeH="0" baseline="0" noProof="0" dirty="0">
                <a:ln>
                  <a:noFill/>
                </a:ln>
                <a:solidFill>
                  <a:schemeClr val="tx1"/>
                </a:solidFill>
                <a:effectLst/>
                <a:uLnTx/>
                <a:uFillTx/>
                <a:latin typeface="Sommet bold"/>
                <a:ea typeface="+mn-ea"/>
                <a:cs typeface="+mn-cs"/>
              </a:rPr>
              <a:t> </a:t>
            </a:r>
            <a:r>
              <a:rPr kumimoji="0" lang="en-AU" sz="1600" b="1" i="0" u="none" strike="noStrike" kern="1200" cap="none" spc="0" normalizeH="0" baseline="0" noProof="0" dirty="0">
                <a:ln>
                  <a:noFill/>
                </a:ln>
                <a:solidFill>
                  <a:schemeClr val="tx1"/>
                </a:solidFill>
                <a:effectLst/>
                <a:uLnTx/>
                <a:uFillTx/>
                <a:latin typeface="Sommet bold"/>
                <a:ea typeface="+mn-ea"/>
                <a:cs typeface="+mn-cs"/>
              </a:rPr>
              <a:t> }</a:t>
            </a:r>
            <a:endParaRPr kumimoji="0" lang="en-AU" sz="1600" b="1" i="0" u="none" strike="noStrike" kern="1200" cap="none" spc="0" normalizeH="0" baseline="0" noProof="0" dirty="0">
              <a:ln>
                <a:noFill/>
              </a:ln>
              <a:solidFill>
                <a:schemeClr val="tx1"/>
              </a:solidFill>
              <a:effectLst/>
              <a:uLnTx/>
              <a:uFillTx/>
              <a:latin typeface="Sommet bold"/>
              <a:ea typeface="+mn-ea"/>
              <a:cs typeface="+mn-cs"/>
            </a:endParaRPr>
          </a:p>
        </p:txBody>
      </p:sp>
      <p:cxnSp>
        <p:nvCxnSpPr>
          <p:cNvPr id="55" name="Straight Arrow Connector 54"/>
          <p:cNvCxnSpPr/>
          <p:nvPr/>
        </p:nvCxnSpPr>
        <p:spPr>
          <a:xfrm>
            <a:off x="7485514" y="2844225"/>
            <a:ext cx="0" cy="419064"/>
          </a:xfrm>
          <a:prstGeom prst="straightConnector1">
            <a:avLst/>
          </a:prstGeom>
          <a:ln w="222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7721287" y="2677626"/>
            <a:ext cx="92085" cy="103302"/>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58" name="TextBox 57"/>
          <p:cNvSpPr txBox="1"/>
          <p:nvPr/>
        </p:nvSpPr>
        <p:spPr>
          <a:xfrm>
            <a:off x="3707765" y="3159760"/>
            <a:ext cx="1847215"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n-lt"/>
                <a:ea typeface="+mn-ea"/>
                <a:cs typeface="+mn-lt"/>
              </a:rPr>
              <a:t>HV improvement</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cxnSp>
        <p:nvCxnSpPr>
          <p:cNvPr id="60" name="Straight Arrow Connector 59"/>
          <p:cNvCxnSpPr/>
          <p:nvPr/>
        </p:nvCxnSpPr>
        <p:spPr>
          <a:xfrm>
            <a:off x="5076190" y="3572510"/>
            <a:ext cx="1348105" cy="29527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713895" y="2204864"/>
            <a:ext cx="3110847" cy="369332"/>
          </a:xfrm>
          <a:prstGeom prst="rect">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indent="0" algn="ctr"/>
            <a:r>
              <a:rPr lang="en-US" altLang="zh-CN" sz="1800" dirty="0">
                <a:solidFill>
                  <a:srgbClr val="C00000"/>
                </a:solidFill>
              </a:rPr>
              <a:t>Normalization is important </a:t>
            </a:r>
            <a:endParaRPr lang="en-US" altLang="en-US" sz="1800" dirty="0">
              <a:solidFill>
                <a:srgbClr val="C00000"/>
              </a:solidFill>
            </a:endParaRPr>
          </a:p>
        </p:txBody>
      </p:sp>
      <p:sp>
        <p:nvSpPr>
          <p:cNvPr id="5" name="TextBox 4"/>
          <p:cNvSpPr txBox="1"/>
          <p:nvPr/>
        </p:nvSpPr>
        <p:spPr>
          <a:xfrm>
            <a:off x="454025" y="3541567"/>
            <a:ext cx="3960441" cy="878840"/>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pPr>
            <a:r>
              <a:rPr kumimoji="0" lang="en-AU" sz="1600" b="1" i="0" u="none" strike="noStrike" kern="1200" cap="none" spc="0" normalizeH="0" baseline="0" noProof="0" dirty="0">
                <a:ln>
                  <a:noFill/>
                </a:ln>
                <a:solidFill>
                  <a:schemeClr val="tx1"/>
                </a:solidFill>
                <a:effectLst/>
                <a:uLnTx/>
                <a:uFillTx/>
                <a:latin typeface="+mn-lt"/>
                <a:ea typeface="+mn-ea"/>
                <a:cs typeface="+mn-lt"/>
              </a:rPr>
              <a:t>Different </a:t>
            </a:r>
            <a:r>
              <a:rPr lang="en-AU" sz="1600" b="1" dirty="0">
                <a:latin typeface="+mn-lt"/>
                <a:ea typeface="+mn-ea"/>
                <a:cs typeface="+mn-lt"/>
              </a:rPr>
              <a:t>objectives can be in different order of magnitudes</a:t>
            </a:r>
            <a:endParaRPr lang="en-AU" sz="1600" b="1" dirty="0">
              <a:latin typeface="+mn-lt"/>
              <a:ea typeface="+mn-ea"/>
              <a:cs typeface="+mn-lt"/>
            </a:endParaRPr>
          </a:p>
          <a:p>
            <a: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pPr>
            <a:r>
              <a:rPr kumimoji="0" lang="en-AU" sz="1600" b="1" i="0" u="none" strike="noStrike" kern="1200" cap="none" spc="0" normalizeH="0" baseline="0" noProof="0" dirty="0">
                <a:ln>
                  <a:noFill/>
                </a:ln>
                <a:solidFill>
                  <a:schemeClr val="tx1"/>
                </a:solidFill>
                <a:effectLst/>
                <a:uLnTx/>
                <a:uFillTx/>
                <a:latin typeface="+mn-lt"/>
                <a:ea typeface="+mn-ea"/>
                <a:cs typeface="+mn-lt"/>
              </a:rPr>
              <a:t>Normalization bounds are needed</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sp>
        <p:nvSpPr>
          <p:cNvPr id="7" name="Arrow: Down 6"/>
          <p:cNvSpPr/>
          <p:nvPr/>
        </p:nvSpPr>
        <p:spPr>
          <a:xfrm>
            <a:off x="2174084" y="2714479"/>
            <a:ext cx="432048" cy="632103"/>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Existing approach and motivation</a:t>
            </a:r>
            <a:endParaRPr lang="en-AU" dirty="0"/>
          </a:p>
        </p:txBody>
      </p:sp>
      <p:grpSp>
        <p:nvGrpSpPr>
          <p:cNvPr id="46" name="Group 45"/>
          <p:cNvGrpSpPr/>
          <p:nvPr/>
        </p:nvGrpSpPr>
        <p:grpSpPr>
          <a:xfrm>
            <a:off x="1041490" y="1882008"/>
            <a:ext cx="3458502" cy="3851248"/>
            <a:chOff x="6707169" y="1295156"/>
            <a:chExt cx="3458502" cy="3851248"/>
          </a:xfrm>
        </p:grpSpPr>
        <p:grpSp>
          <p:nvGrpSpPr>
            <p:cNvPr id="47" name="Group 46"/>
            <p:cNvGrpSpPr/>
            <p:nvPr/>
          </p:nvGrpSpPr>
          <p:grpSpPr>
            <a:xfrm>
              <a:off x="6707169" y="1295156"/>
              <a:ext cx="3458502" cy="3851248"/>
              <a:chOff x="6707169" y="1295156"/>
              <a:chExt cx="3458502" cy="3851248"/>
            </a:xfrm>
          </p:grpSpPr>
          <p:cxnSp>
            <p:nvCxnSpPr>
              <p:cNvPr id="49" name="Straight Connector 48"/>
              <p:cNvCxnSpPr/>
              <p:nvPr/>
            </p:nvCxnSpPr>
            <p:spPr>
              <a:xfrm flipV="1">
                <a:off x="7199498" y="2472936"/>
                <a:ext cx="0" cy="139446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199499" y="3860418"/>
                <a:ext cx="1957959" cy="697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707169" y="1295156"/>
                <a:ext cx="3458502" cy="3851248"/>
                <a:chOff x="1726122" y="1177989"/>
                <a:chExt cx="3458502" cy="3851248"/>
              </a:xfrm>
            </p:grpSpPr>
            <p:cxnSp>
              <p:nvCxnSpPr>
                <p:cNvPr id="56" name="Straight Connector 55"/>
                <p:cNvCxnSpPr/>
                <p:nvPr/>
              </p:nvCxnSpPr>
              <p:spPr>
                <a:xfrm flipH="1" flipV="1">
                  <a:off x="2218451" y="2361054"/>
                  <a:ext cx="1888470" cy="7804"/>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726122" y="1177989"/>
                  <a:ext cx="3458502" cy="3851248"/>
                  <a:chOff x="6910519" y="615926"/>
                  <a:chExt cx="3458502" cy="3851248"/>
                </a:xfrm>
              </p:grpSpPr>
              <p:grpSp>
                <p:nvGrpSpPr>
                  <p:cNvPr id="64" name="Group 63"/>
                  <p:cNvGrpSpPr/>
                  <p:nvPr/>
                </p:nvGrpSpPr>
                <p:grpSpPr>
                  <a:xfrm>
                    <a:off x="6910519" y="654216"/>
                    <a:ext cx="3458502" cy="3812958"/>
                    <a:chOff x="1155443" y="645952"/>
                    <a:chExt cx="3458502" cy="3812958"/>
                  </a:xfrm>
                </p:grpSpPr>
                <p:grpSp>
                  <p:nvGrpSpPr>
                    <p:cNvPr id="79" name="Group 78"/>
                    <p:cNvGrpSpPr/>
                    <p:nvPr/>
                  </p:nvGrpSpPr>
                  <p:grpSpPr>
                    <a:xfrm>
                      <a:off x="1426128" y="645952"/>
                      <a:ext cx="3187817" cy="3497536"/>
                      <a:chOff x="1619249" y="1694598"/>
                      <a:chExt cx="2113843" cy="2385045"/>
                    </a:xfrm>
                  </p:grpSpPr>
                  <p:cxnSp>
                    <p:nvCxnSpPr>
                      <p:cNvPr id="90" name="Straight Arrow Connector 89"/>
                      <p:cNvCxnSpPr/>
                      <p:nvPr/>
                    </p:nvCxnSpPr>
                    <p:spPr>
                      <a:xfrm flipV="1">
                        <a:off x="1619250" y="2080470"/>
                        <a:ext cx="0" cy="19881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p:cNvCxnSpPr/>
                      <p:nvPr/>
                    </p:nvCxnSpPr>
                    <p:spPr>
                      <a:xfrm>
                        <a:off x="1619250" y="4068661"/>
                        <a:ext cx="2046389" cy="109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2" name="Arc 91"/>
                      <p:cNvSpPr/>
                      <p:nvPr/>
                    </p:nvSpPr>
                    <p:spPr>
                      <a:xfrm rot="10800000">
                        <a:off x="1619249" y="1694598"/>
                        <a:ext cx="2113843" cy="2374063"/>
                      </a:xfrm>
                      <a:prstGeom prst="arc">
                        <a:avLst>
                          <a:gd name="adj1" fmla="val 16200000"/>
                          <a:gd name="adj2" fmla="val 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AU" dirty="0">
                          <a:ln w="0"/>
                          <a:solidFill>
                            <a:schemeClr val="accent1"/>
                          </a:solidFill>
                          <a:effectLst>
                            <a:outerShdw blurRad="38100" dist="25400" dir="5400000" algn="ctr" rotWithShape="0">
                              <a:srgbClr val="6E747A">
                                <a:alpha val="43000"/>
                              </a:srgbClr>
                            </a:outerShdw>
                          </a:effectLst>
                        </a:endParaRPr>
                      </a:p>
                    </p:txBody>
                  </p:sp>
                </p:grpSp>
                <mc:AlternateContent xmlns:mc="http://schemas.openxmlformats.org/markup-compatibility/2006">
                  <mc:Choice xmlns:a14="http://schemas.microsoft.com/office/drawing/2010/main" Requires="a14">
                    <p:sp>
                      <p:nvSpPr>
                        <p:cNvPr id="80" name="TextBox 79"/>
                        <p:cNvSpPr txBox="1"/>
                        <p:nvPr/>
                      </p:nvSpPr>
                      <p:spPr>
                        <a:xfrm>
                          <a:off x="3591399" y="4181911"/>
                          <a:ext cx="2508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2</m:t>
                                    </m:r>
                                  </m:sub>
                                </m:sSub>
                              </m:oMath>
                            </m:oMathPara>
                          </a14:m>
                          <a:endParaRPr lang="en-AU" dirty="0"/>
                        </a:p>
                      </p:txBody>
                    </p:sp>
                  </mc:Choice>
                  <mc:Fallback>
                    <p:sp>
                      <p:nvSpPr>
                        <p:cNvPr id="80" name="TextBox 79"/>
                        <p:cNvSpPr txBox="1">
                          <a:spLocks noRot="1" noChangeAspect="1" noMove="1" noResize="1" noEditPoints="1" noAdjustHandles="1" noChangeArrowheads="1" noChangeShapeType="1" noTextEdit="1"/>
                        </p:cNvSpPr>
                        <p:nvPr/>
                      </p:nvSpPr>
                      <p:spPr>
                        <a:xfrm>
                          <a:off x="3591399" y="4181911"/>
                          <a:ext cx="250838" cy="276999"/>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1155443" y="1136311"/>
                          <a:ext cx="2455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m:oMathPara>
                          </a14:m>
                          <a:endParaRPr lang="en-AU" dirty="0"/>
                        </a:p>
                      </p:txBody>
                    </p:sp>
                  </mc:Choice>
                  <mc:Fallback>
                    <p:sp>
                      <p:nvSpPr>
                        <p:cNvPr id="81" name="TextBox 80"/>
                        <p:cNvSpPr txBox="1">
                          <a:spLocks noRot="1" noChangeAspect="1" noMove="1" noResize="1" noEditPoints="1" noAdjustHandles="1" noChangeArrowheads="1" noChangeShapeType="1" noTextEdit="1"/>
                        </p:cNvSpPr>
                        <p:nvPr/>
                      </p:nvSpPr>
                      <p:spPr>
                        <a:xfrm>
                          <a:off x="1155443" y="1136311"/>
                          <a:ext cx="245516" cy="276999"/>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2" name="TextBox 81"/>
                        <p:cNvSpPr txBox="1"/>
                        <p:nvPr/>
                      </p:nvSpPr>
                      <p:spPr>
                        <a:xfrm>
                          <a:off x="3188005" y="1890219"/>
                          <a:ext cx="337272" cy="27629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𝑍</m:t>
                                    </m:r>
                                  </m:e>
                                  <m:sup>
                                    <m:r>
                                      <a:rPr lang="en-AU" b="0" i="1" smtClean="0">
                                        <a:latin typeface="Cambria Math" panose="02040503050406030204" pitchFamily="18" charset="0"/>
                                      </a:rPr>
                                      <m:t>𝑁</m:t>
                                    </m:r>
                                  </m:sup>
                                </m:sSup>
                              </m:oMath>
                            </m:oMathPara>
                          </a14:m>
                          <a:endParaRPr lang="en-AU" sz="1300" dirty="0"/>
                        </a:p>
                      </p:txBody>
                    </p:sp>
                  </mc:Choice>
                  <mc:Fallback>
                    <p:sp>
                      <p:nvSpPr>
                        <p:cNvPr id="82" name="TextBox 81"/>
                        <p:cNvSpPr txBox="1">
                          <a:spLocks noRot="1" noChangeAspect="1" noMove="1" noResize="1" noEditPoints="1" noAdjustHandles="1" noChangeArrowheads="1" noChangeShapeType="1" noTextEdit="1"/>
                        </p:cNvSpPr>
                        <p:nvPr/>
                      </p:nvSpPr>
                      <p:spPr>
                        <a:xfrm>
                          <a:off x="3188005" y="1890219"/>
                          <a:ext cx="337272" cy="276294"/>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3" name="TextBox 82"/>
                        <p:cNvSpPr txBox="1"/>
                        <p:nvPr/>
                      </p:nvSpPr>
                      <p:spPr>
                        <a:xfrm>
                          <a:off x="1506716" y="3168023"/>
                          <a:ext cx="2793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𝑍</m:t>
                                    </m:r>
                                  </m:e>
                                  <m:sup>
                                    <m:r>
                                      <a:rPr lang="en-AU" b="0" i="1" smtClean="0">
                                        <a:latin typeface="Cambria Math" panose="02040503050406030204" pitchFamily="18" charset="0"/>
                                      </a:rPr>
                                      <m:t>𝐼</m:t>
                                    </m:r>
                                  </m:sup>
                                </m:sSup>
                              </m:oMath>
                            </m:oMathPara>
                          </a14:m>
                          <a:endParaRPr lang="en-AU" sz="1300" dirty="0"/>
                        </a:p>
                      </p:txBody>
                    </p:sp>
                  </mc:Choice>
                  <mc:Fallback>
                    <p:sp>
                      <p:nvSpPr>
                        <p:cNvPr id="83" name="TextBox 82"/>
                        <p:cNvSpPr txBox="1">
                          <a:spLocks noRot="1" noChangeAspect="1" noMove="1" noResize="1" noEditPoints="1" noAdjustHandles="1" noChangeArrowheads="1" noChangeShapeType="1" noTextEdit="1"/>
                        </p:cNvSpPr>
                        <p:nvPr/>
                      </p:nvSpPr>
                      <p:spPr>
                        <a:xfrm>
                          <a:off x="1506716" y="3168023"/>
                          <a:ext cx="279372" cy="276999"/>
                        </a:xfrm>
                        <a:prstGeom prst="rect">
                          <a:avLst/>
                        </a:prstGeom>
                        <a:blipFill rotWithShape="1">
                          <a:blip r:embed="rId4"/>
                        </a:blipFill>
                      </p:spPr>
                      <p:txBody>
                        <a:bodyPr/>
                        <a:lstStyle/>
                        <a:p>
                          <a:r>
                            <a:rPr lang="zh-CN" altLang="en-US">
                              <a:noFill/>
                            </a:rPr>
                            <a:t> </a:t>
                          </a:r>
                        </a:p>
                      </p:txBody>
                    </p:sp>
                  </mc:Fallback>
                </mc:AlternateContent>
                <p:sp>
                  <p:nvSpPr>
                    <p:cNvPr id="84" name="Oval 83"/>
                    <p:cNvSpPr/>
                    <p:nvPr/>
                  </p:nvSpPr>
                  <p:spPr>
                    <a:xfrm>
                      <a:off x="1607545" y="2771887"/>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85" name="Oval 84"/>
                    <p:cNvSpPr/>
                    <p:nvPr/>
                  </p:nvSpPr>
                  <p:spPr>
                    <a:xfrm>
                      <a:off x="1688000" y="3012262"/>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86" name="Oval 85"/>
                    <p:cNvSpPr/>
                    <p:nvPr/>
                  </p:nvSpPr>
                  <p:spPr>
                    <a:xfrm>
                      <a:off x="2272230" y="2870153"/>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87" name="Oval 86"/>
                    <p:cNvSpPr/>
                    <p:nvPr/>
                  </p:nvSpPr>
                  <p:spPr>
                    <a:xfrm>
                      <a:off x="1978506" y="2377512"/>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88" name="Oval 87"/>
                    <p:cNvSpPr/>
                    <p:nvPr/>
                  </p:nvSpPr>
                  <p:spPr>
                    <a:xfrm>
                      <a:off x="1925883" y="3131358"/>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89" name="Oval 88"/>
                    <p:cNvSpPr/>
                    <p:nvPr/>
                  </p:nvSpPr>
                  <p:spPr>
                    <a:xfrm>
                      <a:off x="3119264" y="1762945"/>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grpSp>
                <p:nvGrpSpPr>
                  <p:cNvPr id="65" name="Group 64"/>
                  <p:cNvGrpSpPr/>
                  <p:nvPr/>
                </p:nvGrpSpPr>
                <p:grpSpPr>
                  <a:xfrm>
                    <a:off x="7497754" y="615926"/>
                    <a:ext cx="1991434" cy="2494888"/>
                    <a:chOff x="7497754" y="615926"/>
                    <a:chExt cx="1991434" cy="2494888"/>
                  </a:xfrm>
                </p:grpSpPr>
                <p:sp>
                  <p:nvSpPr>
                    <p:cNvPr id="66" name="Oval 65"/>
                    <p:cNvSpPr/>
                    <p:nvPr/>
                  </p:nvSpPr>
                  <p:spPr>
                    <a:xfrm>
                      <a:off x="8179706" y="3030817"/>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7" name="Oval 66"/>
                    <p:cNvSpPr/>
                    <p:nvPr/>
                  </p:nvSpPr>
                  <p:spPr>
                    <a:xfrm>
                      <a:off x="7965645" y="2209803"/>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8" name="Oval 67"/>
                    <p:cNvSpPr/>
                    <p:nvPr/>
                  </p:nvSpPr>
                  <p:spPr>
                    <a:xfrm>
                      <a:off x="7497754" y="2289800"/>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9" name="Oval 68"/>
                    <p:cNvSpPr/>
                    <p:nvPr/>
                  </p:nvSpPr>
                  <p:spPr>
                    <a:xfrm>
                      <a:off x="8438730" y="2726601"/>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nvGrpSpPr>
                    <p:cNvPr id="70" name="Group 69"/>
                    <p:cNvGrpSpPr/>
                    <p:nvPr/>
                  </p:nvGrpSpPr>
                  <p:grpSpPr>
                    <a:xfrm>
                      <a:off x="7654601" y="615926"/>
                      <a:ext cx="1834587" cy="727072"/>
                      <a:chOff x="7888346" y="693880"/>
                      <a:chExt cx="1834587" cy="727072"/>
                    </a:xfrm>
                  </p:grpSpPr>
                  <p:sp>
                    <p:nvSpPr>
                      <p:cNvPr id="73" name="Oval 72"/>
                      <p:cNvSpPr/>
                      <p:nvPr/>
                    </p:nvSpPr>
                    <p:spPr>
                      <a:xfrm>
                        <a:off x="7895972" y="794385"/>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74" name="TextBox 73"/>
                      <p:cNvSpPr txBox="1"/>
                      <p:nvPr/>
                    </p:nvSpPr>
                    <p:spPr>
                      <a:xfrm>
                        <a:off x="8000277" y="693880"/>
                        <a:ext cx="987258" cy="292388"/>
                      </a:xfrm>
                      <a:prstGeom prst="rect">
                        <a:avLst/>
                      </a:prstGeom>
                      <a:noFill/>
                    </p:spPr>
                    <p:txBody>
                      <a:bodyPr wrap="none" rtlCol="0">
                        <a:spAutoFit/>
                      </a:bodyPr>
                      <a:lstStyle/>
                      <a:p>
                        <a:r>
                          <a:rPr lang="en-AU" sz="1300" dirty="0"/>
                          <a:t>Current ND </a:t>
                        </a:r>
                        <a:endParaRPr lang="en-AU" sz="1300" dirty="0"/>
                      </a:p>
                    </p:txBody>
                  </p:sp>
                  <p:sp>
                    <p:nvSpPr>
                      <p:cNvPr id="75" name="TextBox 74"/>
                      <p:cNvSpPr txBox="1"/>
                      <p:nvPr/>
                    </p:nvSpPr>
                    <p:spPr>
                      <a:xfrm>
                        <a:off x="8012863" y="900596"/>
                        <a:ext cx="1374800" cy="292388"/>
                      </a:xfrm>
                      <a:prstGeom prst="rect">
                        <a:avLst/>
                      </a:prstGeom>
                      <a:noFill/>
                    </p:spPr>
                    <p:txBody>
                      <a:bodyPr wrap="none" rtlCol="0">
                        <a:spAutoFit/>
                      </a:bodyPr>
                      <a:lstStyle/>
                      <a:p>
                        <a:r>
                          <a:rPr lang="en-AU" sz="1300" dirty="0"/>
                          <a:t>Evaluated archive</a:t>
                        </a:r>
                        <a:endParaRPr lang="en-AU" sz="1300" dirty="0"/>
                      </a:p>
                    </p:txBody>
                  </p:sp>
                  <p:sp>
                    <p:nvSpPr>
                      <p:cNvPr id="76" name="Oval 75"/>
                      <p:cNvSpPr/>
                      <p:nvPr/>
                    </p:nvSpPr>
                    <p:spPr>
                      <a:xfrm>
                        <a:off x="7905283" y="1001209"/>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77" name="Oval 76"/>
                      <p:cNvSpPr/>
                      <p:nvPr/>
                    </p:nvSpPr>
                    <p:spPr>
                      <a:xfrm>
                        <a:off x="7888346" y="1219707"/>
                        <a:ext cx="90228" cy="100782"/>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solidFill>
                            <a:schemeClr val="accent1"/>
                          </a:solidFill>
                          <a:highlight>
                            <a:srgbClr val="0000FF"/>
                          </a:highlight>
                        </a:endParaRPr>
                      </a:p>
                    </p:txBody>
                  </p:sp>
                  <p:sp>
                    <p:nvSpPr>
                      <p:cNvPr id="78" name="TextBox 77"/>
                      <p:cNvSpPr txBox="1"/>
                      <p:nvPr/>
                    </p:nvSpPr>
                    <p:spPr>
                      <a:xfrm>
                        <a:off x="7998871" y="1128564"/>
                        <a:ext cx="1724062" cy="292388"/>
                      </a:xfrm>
                      <a:prstGeom prst="rect">
                        <a:avLst/>
                      </a:prstGeom>
                      <a:noFill/>
                    </p:spPr>
                    <p:txBody>
                      <a:bodyPr wrap="none" rtlCol="0">
                        <a:spAutoFit/>
                      </a:bodyPr>
                      <a:lstStyle/>
                      <a:p>
                        <a:r>
                          <a:rPr lang="en-AU" sz="1300" dirty="0"/>
                          <a:t>Normalization bounds </a:t>
                        </a:r>
                        <a:endParaRPr lang="en-AU" sz="1300" dirty="0"/>
                      </a:p>
                    </p:txBody>
                  </p:sp>
                </p:grpSp>
                <p:sp>
                  <p:nvSpPr>
                    <p:cNvPr id="71" name="Oval 70"/>
                    <p:cNvSpPr/>
                    <p:nvPr/>
                  </p:nvSpPr>
                  <p:spPr>
                    <a:xfrm>
                      <a:off x="7656172" y="1400953"/>
                      <a:ext cx="108954" cy="112971"/>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72" name="TextBox 71"/>
                    <p:cNvSpPr txBox="1"/>
                    <p:nvPr/>
                  </p:nvSpPr>
                  <p:spPr>
                    <a:xfrm>
                      <a:off x="7774381" y="1313451"/>
                      <a:ext cx="1260794" cy="292388"/>
                    </a:xfrm>
                    <a:prstGeom prst="rect">
                      <a:avLst/>
                    </a:prstGeom>
                    <a:noFill/>
                  </p:spPr>
                  <p:txBody>
                    <a:bodyPr wrap="none" rtlCol="0">
                      <a:spAutoFit/>
                    </a:bodyPr>
                    <a:lstStyle/>
                    <a:p>
                      <a:r>
                        <a:rPr lang="en-AU" sz="1300" dirty="0"/>
                        <a:t>Reference point</a:t>
                      </a:r>
                      <a:endParaRPr lang="en-AU" sz="1300" dirty="0"/>
                    </a:p>
                  </p:txBody>
                </p:sp>
              </p:grpSp>
            </p:grpSp>
            <p:cxnSp>
              <p:nvCxnSpPr>
                <p:cNvPr id="58" name="Straight Connector 57"/>
                <p:cNvCxnSpPr/>
                <p:nvPr/>
              </p:nvCxnSpPr>
              <p:spPr>
                <a:xfrm flipV="1">
                  <a:off x="4138759" y="2345061"/>
                  <a:ext cx="0" cy="143662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p:cNvSpPr txBox="1"/>
                    <p:nvPr/>
                  </p:nvSpPr>
                  <p:spPr>
                    <a:xfrm>
                      <a:off x="4504461" y="2018643"/>
                      <a:ext cx="2071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𝑅</m:t>
                            </m:r>
                          </m:oMath>
                        </m:oMathPara>
                      </a14:m>
                      <a:endParaRPr lang="en-AU" dirty="0"/>
                    </a:p>
                  </p:txBody>
                </p:sp>
              </mc:Choice>
              <mc:Fallback>
                <p:sp>
                  <p:nvSpPr>
                    <p:cNvPr id="59" name="TextBox 58"/>
                    <p:cNvSpPr txBox="1">
                      <a:spLocks noRot="1" noChangeAspect="1" noMove="1" noResize="1" noEditPoints="1" noAdjustHandles="1" noChangeArrowheads="1" noChangeShapeType="1" noTextEdit="1"/>
                    </p:cNvSpPr>
                    <p:nvPr/>
                  </p:nvSpPr>
                  <p:spPr>
                    <a:xfrm>
                      <a:off x="4504461" y="2018643"/>
                      <a:ext cx="207108" cy="276999"/>
                    </a:xfrm>
                    <a:prstGeom prst="rect">
                      <a:avLst/>
                    </a:prstGeom>
                    <a:blipFill rotWithShape="1">
                      <a:blip r:embed="rId5"/>
                    </a:blipFill>
                  </p:spPr>
                  <p:txBody>
                    <a:bodyPr/>
                    <a:lstStyle/>
                    <a:p>
                      <a:r>
                        <a:rPr lang="zh-CN" altLang="en-US">
                          <a:noFill/>
                        </a:rPr>
                        <a:t> </a:t>
                      </a:r>
                    </a:p>
                  </p:txBody>
                </p:sp>
              </mc:Fallback>
            </mc:AlternateContent>
            <p:cxnSp>
              <p:nvCxnSpPr>
                <p:cNvPr id="60" name="Straight Connector 59"/>
                <p:cNvCxnSpPr/>
                <p:nvPr/>
              </p:nvCxnSpPr>
              <p:spPr>
                <a:xfrm flipV="1">
                  <a:off x="4450835" y="2167902"/>
                  <a:ext cx="29735" cy="255519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956843" y="2144588"/>
                  <a:ext cx="2495985" cy="233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426472" y="2127903"/>
                  <a:ext cx="80455" cy="79997"/>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3" name="Oval 62"/>
                <p:cNvSpPr/>
                <p:nvPr/>
              </p:nvSpPr>
              <p:spPr>
                <a:xfrm>
                  <a:off x="4095956" y="2329726"/>
                  <a:ext cx="80455" cy="79997"/>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solidFill>
                      <a:schemeClr val="accent1"/>
                    </a:solidFill>
                    <a:highlight>
                      <a:srgbClr val="0000FF"/>
                    </a:highlight>
                  </a:endParaRPr>
                </a:p>
              </p:txBody>
            </p:sp>
          </p:grpSp>
          <p:sp>
            <p:nvSpPr>
              <p:cNvPr id="52" name="Oval 51"/>
              <p:cNvSpPr/>
              <p:nvPr/>
            </p:nvSpPr>
            <p:spPr>
              <a:xfrm>
                <a:off x="9079579" y="3265969"/>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3" name="Oval 52"/>
              <p:cNvSpPr/>
              <p:nvPr/>
            </p:nvSpPr>
            <p:spPr>
              <a:xfrm>
                <a:off x="8244603" y="2912945"/>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4" name="TextBox 53"/>
              <p:cNvSpPr txBox="1"/>
              <p:nvPr/>
            </p:nvSpPr>
            <p:spPr>
              <a:xfrm>
                <a:off x="8031807" y="4057621"/>
                <a:ext cx="1439276" cy="292388"/>
              </a:xfrm>
              <a:prstGeom prst="rect">
                <a:avLst/>
              </a:prstGeom>
              <a:noFill/>
            </p:spPr>
            <p:txBody>
              <a:bodyPr wrap="square" rtlCol="0">
                <a:spAutoFit/>
              </a:bodyPr>
              <a:lstStyle/>
              <a:p>
                <a:r>
                  <a:rPr lang="en-AU" sz="1300" dirty="0"/>
                  <a:t>Pareto front</a:t>
                </a:r>
                <a:endParaRPr lang="en-AU" sz="1300" dirty="0"/>
              </a:p>
            </p:txBody>
          </p:sp>
          <p:cxnSp>
            <p:nvCxnSpPr>
              <p:cNvPr id="55" name="Straight Arrow Connector 54"/>
              <p:cNvCxnSpPr/>
              <p:nvPr/>
            </p:nvCxnSpPr>
            <p:spPr>
              <a:xfrm flipH="1">
                <a:off x="7799571" y="4263642"/>
                <a:ext cx="242650" cy="2595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48" name="Oval 47"/>
            <p:cNvSpPr/>
            <p:nvPr/>
          </p:nvSpPr>
          <p:spPr>
            <a:xfrm>
              <a:off x="7174326" y="3823908"/>
              <a:ext cx="80455" cy="79997"/>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solidFill>
                  <a:schemeClr val="accent1"/>
                </a:solidFill>
                <a:highlight>
                  <a:srgbClr val="0000FF"/>
                </a:highlight>
              </a:endParaRPr>
            </a:p>
          </p:txBody>
        </p:sp>
      </p:grpSp>
      <p:sp>
        <p:nvSpPr>
          <p:cNvPr id="93" name="TextBox 92"/>
          <p:cNvSpPr txBox="1"/>
          <p:nvPr/>
        </p:nvSpPr>
        <p:spPr>
          <a:xfrm>
            <a:off x="4449781" y="3777840"/>
            <a:ext cx="4646113" cy="1586230"/>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800" b="1" i="0" u="none" strike="noStrike" kern="1200" cap="none" spc="0" normalizeH="0" baseline="0" noProof="0" dirty="0">
                <a:ln>
                  <a:noFill/>
                </a:ln>
                <a:solidFill>
                  <a:schemeClr val="accent1"/>
                </a:solidFill>
                <a:effectLst/>
                <a:uLnTx/>
                <a:uFillTx/>
                <a:latin typeface="+mn-lt"/>
                <a:ea typeface="+mn-ea"/>
                <a:cs typeface="+mn-lt"/>
              </a:rPr>
              <a:t>Normalization </a:t>
            </a:r>
            <a:r>
              <a:rPr kumimoji="0" lang="en-US" altLang="en-AU" sz="1800" b="1" i="0" u="none" strike="noStrike" kern="1200" cap="none" spc="0" normalizeH="0" baseline="0" noProof="0" dirty="0">
                <a:ln>
                  <a:noFill/>
                </a:ln>
                <a:solidFill>
                  <a:schemeClr val="accent1"/>
                </a:solidFill>
                <a:effectLst/>
                <a:uLnTx/>
                <a:uFillTx/>
                <a:latin typeface="+mn-lt"/>
                <a:ea typeface="+mn-ea"/>
                <a:cs typeface="+mn-lt"/>
              </a:rPr>
              <a:t>on Archive</a:t>
            </a:r>
            <a:endParaRPr kumimoji="0" lang="en-US" altLang="en-AU" sz="1800" b="1" i="0" u="none" strike="noStrike" kern="1200" cap="none" spc="0" normalizeH="0" baseline="0" noProof="0" dirty="0">
              <a:ln>
                <a:noFill/>
              </a:ln>
              <a:solidFill>
                <a:schemeClr val="accent1"/>
              </a:solidFill>
              <a:effectLst/>
              <a:uLnTx/>
              <a:uFillTx/>
              <a:latin typeface="+mn-lt"/>
              <a:ea typeface="+mn-ea"/>
              <a:cs typeface="+mn-lt"/>
            </a:endParaRPr>
          </a:p>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800" b="1" i="0" u="none" strike="noStrike" kern="1200" cap="none" spc="0" normalizeH="0" baseline="0" noProof="0" dirty="0">
                <a:ln>
                  <a:noFill/>
                </a:ln>
                <a:solidFill>
                  <a:schemeClr val="accent1"/>
                </a:solidFill>
                <a:effectLst/>
                <a:uLnTx/>
                <a:uFillTx/>
                <a:latin typeface="+mn-lt"/>
                <a:ea typeface="+mn-ea"/>
                <a:cs typeface="+mn-lt"/>
              </a:rPr>
              <a:t> (</a:t>
            </a:r>
            <a:r>
              <a:rPr kumimoji="0" lang="en-US" altLang="en-AU" sz="1800" b="1" i="0" u="none" strike="noStrike" kern="1200" cap="none" spc="0" normalizeH="0" baseline="0" noProof="0" dirty="0">
                <a:ln>
                  <a:noFill/>
                </a:ln>
                <a:solidFill>
                  <a:schemeClr val="tx1"/>
                </a:solidFill>
                <a:effectLst/>
                <a:uLnTx/>
                <a:uFillTx/>
                <a:latin typeface="+mn-lt"/>
                <a:ea typeface="+mn-ea"/>
                <a:cs typeface="+mn-lt"/>
              </a:rPr>
              <a:t>all </a:t>
            </a:r>
            <a:r>
              <a:rPr kumimoji="0" lang="en-AU" sz="1800" b="1" i="0" u="none" strike="noStrike" kern="1200" cap="none" spc="0" normalizeH="0" baseline="0" noProof="0" dirty="0">
                <a:ln>
                  <a:noFill/>
                </a:ln>
                <a:solidFill>
                  <a:schemeClr val="tx1">
                    <a:lumMod val="50000"/>
                  </a:schemeClr>
                </a:solidFill>
                <a:effectLst/>
                <a:uLnTx/>
                <a:uFillTx/>
                <a:latin typeface="+mn-lt"/>
                <a:ea typeface="+mn-ea"/>
                <a:cs typeface="+mn-lt"/>
              </a:rPr>
              <a:t>evaluated </a:t>
            </a:r>
            <a:r>
              <a:rPr kumimoji="0" lang="en-US" altLang="en-AU" sz="1800" b="1" i="0" u="none" strike="noStrike" kern="1200" cap="none" spc="0" normalizeH="0" baseline="0" noProof="0" dirty="0">
                <a:ln>
                  <a:noFill/>
                </a:ln>
                <a:solidFill>
                  <a:schemeClr val="tx1">
                    <a:lumMod val="50000"/>
                  </a:schemeClr>
                </a:solidFill>
                <a:effectLst/>
                <a:uLnTx/>
                <a:uFillTx/>
                <a:latin typeface="+mn-lt"/>
                <a:ea typeface="+mn-ea"/>
                <a:cs typeface="+mn-lt"/>
              </a:rPr>
              <a:t>solutions</a:t>
            </a:r>
            <a:r>
              <a:rPr kumimoji="0" lang="en-AU" sz="1800" b="1" i="0" u="none" strike="noStrike" kern="1200" cap="none" spc="0" normalizeH="0" baseline="0" noProof="0" dirty="0">
                <a:ln>
                  <a:noFill/>
                </a:ln>
                <a:solidFill>
                  <a:schemeClr val="accent1"/>
                </a:solidFill>
                <a:effectLst/>
                <a:uLnTx/>
                <a:uFillTx/>
                <a:latin typeface="+mn-lt"/>
                <a:ea typeface="+mn-ea"/>
                <a:cs typeface="+mn-lt"/>
              </a:rPr>
              <a:t>)</a:t>
            </a:r>
            <a:endParaRPr kumimoji="0" lang="en-AU" sz="1800" b="1" i="0" u="none" strike="noStrike" kern="1200" cap="none" spc="0" normalizeH="0" baseline="0" noProof="0" dirty="0">
              <a:ln>
                <a:noFill/>
              </a:ln>
              <a:solidFill>
                <a:schemeClr val="accent1"/>
              </a:solidFill>
              <a:effectLst/>
              <a:uLnTx/>
              <a:uFillTx/>
              <a:latin typeface="+mn-lt"/>
              <a:ea typeface="+mn-ea"/>
              <a:cs typeface="+mn-lt"/>
            </a:endParaRPr>
          </a:p>
          <a:p>
            <a: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pPr>
            <a:r>
              <a:rPr lang="en-AU" sz="1800" b="1" dirty="0">
                <a:solidFill>
                  <a:srgbClr val="C00000"/>
                </a:solidFill>
                <a:latin typeface="+mn-lt"/>
                <a:ea typeface="+mn-ea"/>
                <a:cs typeface="+mn-lt"/>
              </a:rPr>
              <a:t>Infill point has a large  region to explore and is less focused on improving distribution on </a:t>
            </a:r>
            <a:r>
              <a:rPr kumimoji="0" lang="en-AU" sz="1800" b="1" i="0" u="none" strike="noStrike" kern="1200" cap="none" spc="0" normalizeH="0" baseline="0" noProof="0" dirty="0">
                <a:ln>
                  <a:noFill/>
                </a:ln>
                <a:solidFill>
                  <a:srgbClr val="C00000"/>
                </a:solidFill>
                <a:effectLst/>
                <a:uLnTx/>
                <a:uFillTx/>
                <a:latin typeface="+mn-lt"/>
                <a:ea typeface="+mn-ea"/>
                <a:cs typeface="+mn-lt"/>
              </a:rPr>
              <a:t>PF </a:t>
            </a:r>
            <a:endParaRPr kumimoji="0" lang="en-AU" sz="1800" b="1" i="0" u="none" strike="noStrike" kern="1200" cap="none" spc="0" normalizeH="0" baseline="0" noProof="0" dirty="0">
              <a:ln>
                <a:noFill/>
              </a:ln>
              <a:solidFill>
                <a:srgbClr val="C00000"/>
              </a:solidFill>
              <a:effectLst/>
              <a:uLnTx/>
              <a:uFillTx/>
              <a:latin typeface="+mn-lt"/>
              <a:ea typeface="+mn-ea"/>
              <a:cs typeface="+mn-lt"/>
            </a:endParaRPr>
          </a:p>
        </p:txBody>
      </p:sp>
      <p:sp>
        <p:nvSpPr>
          <p:cNvPr id="4" name="TextBox 3"/>
          <p:cNvSpPr txBox="1"/>
          <p:nvPr/>
        </p:nvSpPr>
        <p:spPr>
          <a:xfrm>
            <a:off x="885825" y="6330950"/>
            <a:ext cx="3563620"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n-lt"/>
                <a:ea typeface="+mn-ea"/>
                <a:cs typeface="+mn-lt"/>
              </a:rPr>
              <a:t>ND: nondominated front</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mc:AlternateContent xmlns:mc="http://schemas.openxmlformats.org/markup-compatibility/2006">
        <mc:Choice xmlns:a14="http://schemas.microsoft.com/office/drawing/2010/main" Requires="a14">
          <p:sp>
            <p:nvSpPr>
              <p:cNvPr id="5" name="TextBox 4"/>
              <p:cNvSpPr txBox="1"/>
              <p:nvPr/>
            </p:nvSpPr>
            <p:spPr>
              <a:xfrm>
                <a:off x="3928704" y="2018466"/>
                <a:ext cx="2054909" cy="346710"/>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i="0" u="none" strike="noStrike" kern="1200" cap="none" spc="0" normalizeH="0" baseline="0" noProof="0" dirty="0">
                    <a:ln>
                      <a:noFill/>
                    </a:ln>
                    <a:solidFill>
                      <a:schemeClr val="tx1"/>
                    </a:solidFill>
                    <a:effectLst/>
                    <a:uLnTx/>
                    <a:uFillTx/>
                    <a:latin typeface="+mn-lt"/>
                    <a:ea typeface="+mn-ea"/>
                    <a:cs typeface="+mn-lt"/>
                  </a:rPr>
                  <a:t>Nadir point </a:t>
                </a:r>
                <a14:m>
                  <m:oMath xmlns:m="http://schemas.openxmlformats.org/officeDocument/2006/math">
                    <m:sSup>
                      <m:sSupPr>
                        <m:ctrlPr>
                          <a:rPr kumimoji="0" lang="en-AU" sz="1600" i="1" u="none" strike="noStrike" kern="1200" cap="none" spc="0" normalizeH="0" baseline="0" noProof="0" smtClean="0">
                            <a:ln>
                              <a:noFill/>
                            </a:ln>
                            <a:solidFill>
                              <a:schemeClr val="tx1"/>
                            </a:solidFill>
                            <a:effectLst/>
                            <a:uLnTx/>
                            <a:uFillTx/>
                            <a:latin typeface="Cambria Math" panose="02040503050406030204" pitchFamily="18" charset="0"/>
                            <a:ea typeface="+mn-ea"/>
                            <a:cs typeface="Cambria Math" panose="02040503050406030204" pitchFamily="18" charset="0"/>
                          </a:rPr>
                        </m:ctrlPr>
                      </m:sSupPr>
                      <m:e>
                        <m:r>
                          <a:rPr kumimoji="0" lang="en-AU" sz="16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Cambria Math" panose="02040503050406030204" pitchFamily="18" charset="0"/>
                          </a:rPr>
                          <m:t>𝑍</m:t>
                        </m:r>
                      </m:e>
                      <m:sup>
                        <m:r>
                          <a:rPr kumimoji="0" lang="en-AU" sz="16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Cambria Math" panose="02040503050406030204" pitchFamily="18" charset="0"/>
                          </a:rPr>
                          <m:t>𝑁</m:t>
                        </m:r>
                      </m:sup>
                    </m:sSup>
                  </m:oMath>
                </a14:m>
                <a:endParaRPr kumimoji="0" lang="en-AU" sz="1150" i="0" u="none" strike="noStrike" kern="1200" cap="none" spc="0" normalizeH="0" baseline="0" noProof="0" dirty="0">
                  <a:ln>
                    <a:noFill/>
                  </a:ln>
                  <a:solidFill>
                    <a:schemeClr val="tx1"/>
                  </a:solidFill>
                  <a:effectLst/>
                  <a:uLnTx/>
                  <a:uFillTx/>
                  <a:latin typeface="+mn-lt"/>
                  <a:ea typeface="+mn-ea"/>
                  <a:cs typeface="+mn-lt"/>
                </a:endParaRPr>
              </a:p>
            </p:txBody>
          </p:sp>
        </mc:Choice>
        <mc:Fallback>
          <p:sp>
            <p:nvSpPr>
              <p:cNvPr id="5" name="TextBox 4"/>
              <p:cNvSpPr txBox="1">
                <a:spLocks noRot="1" noChangeAspect="1" noMove="1" noResize="1" noEditPoints="1" noAdjustHandles="1" noChangeArrowheads="1" noChangeShapeType="1" noTextEdit="1"/>
              </p:cNvSpPr>
              <p:nvPr/>
            </p:nvSpPr>
            <p:spPr>
              <a:xfrm>
                <a:off x="3928704" y="2018466"/>
                <a:ext cx="2054909" cy="346710"/>
              </a:xfrm>
              <a:prstGeom prst="rect">
                <a:avLst/>
              </a:prstGeom>
              <a:blipFill rotWithShape="1">
                <a:blip r:embed="rId6"/>
                <a:stretch>
                  <a:fillRect l="-29" t="-126" b="1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5" name="TextBox 94"/>
              <p:cNvSpPr txBox="1"/>
              <p:nvPr/>
            </p:nvSpPr>
            <p:spPr>
              <a:xfrm>
                <a:off x="3928703" y="2314668"/>
                <a:ext cx="2054909" cy="342979"/>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lang="en-AU" sz="1600" dirty="0">
                    <a:latin typeface="+mn-lt"/>
                    <a:ea typeface="+mn-ea"/>
                    <a:cs typeface="+mn-lt"/>
                  </a:rPr>
                  <a:t>Ideal</a:t>
                </a:r>
                <a:r>
                  <a:rPr kumimoji="0" lang="en-AU" sz="1600" i="0" u="none" strike="noStrike" kern="1200" cap="none" spc="0" normalizeH="0" baseline="0" noProof="0" dirty="0">
                    <a:ln>
                      <a:noFill/>
                    </a:ln>
                    <a:solidFill>
                      <a:schemeClr val="tx1"/>
                    </a:solidFill>
                    <a:effectLst/>
                    <a:uLnTx/>
                    <a:uFillTx/>
                    <a:latin typeface="+mn-lt"/>
                    <a:ea typeface="+mn-ea"/>
                    <a:cs typeface="+mn-lt"/>
                  </a:rPr>
                  <a:t> point </a:t>
                </a:r>
                <a14:m>
                  <m:oMath xmlns:m="http://schemas.openxmlformats.org/officeDocument/2006/math">
                    <m:sSup>
                      <m:sSupPr>
                        <m:ctrlPr>
                          <a:rPr kumimoji="0" lang="en-AU" sz="1600" i="1" u="none" strike="noStrike" kern="1200" cap="none" spc="0" normalizeH="0" baseline="0" noProof="0" smtClean="0">
                            <a:ln>
                              <a:noFill/>
                            </a:ln>
                            <a:solidFill>
                              <a:schemeClr val="tx1"/>
                            </a:solidFill>
                            <a:effectLst/>
                            <a:uLnTx/>
                            <a:uFillTx/>
                            <a:latin typeface="Cambria Math" panose="02040503050406030204" pitchFamily="18" charset="0"/>
                            <a:ea typeface="+mn-ea"/>
                            <a:cs typeface="Cambria Math" panose="02040503050406030204" pitchFamily="18" charset="0"/>
                          </a:rPr>
                        </m:ctrlPr>
                      </m:sSupPr>
                      <m:e>
                        <m:r>
                          <a:rPr kumimoji="0" lang="en-AU" sz="16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Cambria Math" panose="02040503050406030204" pitchFamily="18" charset="0"/>
                          </a:rPr>
                          <m:t>𝑍</m:t>
                        </m:r>
                      </m:e>
                      <m:sup>
                        <m:r>
                          <a:rPr kumimoji="0" lang="en-AU" sz="16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Cambria Math" panose="02040503050406030204" pitchFamily="18" charset="0"/>
                          </a:rPr>
                          <m:t>𝐼</m:t>
                        </m:r>
                      </m:sup>
                    </m:sSup>
                  </m:oMath>
                </a14:m>
                <a:endParaRPr kumimoji="0" lang="en-AU" sz="1150" i="0" u="none" strike="noStrike" kern="1200" cap="none" spc="0" normalizeH="0" baseline="0" noProof="0" dirty="0">
                  <a:ln>
                    <a:noFill/>
                  </a:ln>
                  <a:solidFill>
                    <a:schemeClr val="tx1"/>
                  </a:solidFill>
                  <a:effectLst/>
                  <a:uLnTx/>
                  <a:uFillTx/>
                  <a:latin typeface="+mn-lt"/>
                  <a:ea typeface="+mn-ea"/>
                  <a:cs typeface="+mn-lt"/>
                </a:endParaRPr>
              </a:p>
            </p:txBody>
          </p:sp>
        </mc:Choice>
        <mc:Fallback>
          <p:sp>
            <p:nvSpPr>
              <p:cNvPr id="95" name="TextBox 94"/>
              <p:cNvSpPr txBox="1">
                <a:spLocks noRot="1" noChangeAspect="1" noMove="1" noResize="1" noEditPoints="1" noAdjustHandles="1" noChangeArrowheads="1" noChangeShapeType="1" noTextEdit="1"/>
              </p:cNvSpPr>
              <p:nvPr/>
            </p:nvSpPr>
            <p:spPr>
              <a:xfrm>
                <a:off x="3928703" y="2314668"/>
                <a:ext cx="2054909" cy="342979"/>
              </a:xfrm>
              <a:prstGeom prst="rect">
                <a:avLst/>
              </a:prstGeom>
              <a:blipFill rotWithShape="1">
                <a:blip r:embed="rId7"/>
                <a:stretch>
                  <a:fillRect l="-29" t="-27" b="50"/>
                </a:stretch>
              </a:blipFill>
            </p:spPr>
            <p:txBody>
              <a:bodyPr/>
              <a:lstStyle/>
              <a:p>
                <a:r>
                  <a:rPr lang="zh-CN" altLang="en-US">
                    <a:noFill/>
                  </a:rPr>
                  <a:t> </a:t>
                </a:r>
              </a:p>
            </p:txBody>
          </p:sp>
        </mc:Fallback>
      </mc:AlternateContent>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Existing approach and motivation</a:t>
            </a:r>
            <a:endParaRPr lang="en-AU" dirty="0"/>
          </a:p>
        </p:txBody>
      </p:sp>
      <p:grpSp>
        <p:nvGrpSpPr>
          <p:cNvPr id="5" name="Group 4"/>
          <p:cNvGrpSpPr/>
          <p:nvPr/>
        </p:nvGrpSpPr>
        <p:grpSpPr>
          <a:xfrm>
            <a:off x="827584" y="1412776"/>
            <a:ext cx="3458502" cy="3812958"/>
            <a:chOff x="6910519" y="654216"/>
            <a:chExt cx="3458502" cy="3812958"/>
          </a:xfrm>
        </p:grpSpPr>
        <p:cxnSp>
          <p:nvCxnSpPr>
            <p:cNvPr id="6" name="Straight Connector 5"/>
            <p:cNvCxnSpPr>
              <a:stCxn id="14" idx="2"/>
            </p:cNvCxnSpPr>
            <p:nvPr/>
          </p:nvCxnSpPr>
          <p:spPr>
            <a:xfrm flipV="1">
              <a:off x="7362621" y="2817522"/>
              <a:ext cx="358565" cy="262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417045" y="2811571"/>
              <a:ext cx="2086" cy="377043"/>
            </a:xfrm>
            <a:prstGeom prst="line">
              <a:avLst/>
            </a:prstGeom>
            <a:ln w="12700">
              <a:solidFill>
                <a:srgbClr val="FF0000"/>
              </a:solidFill>
              <a:prstDash val="dash"/>
            </a:ln>
          </p:spPr>
          <p:style>
            <a:lnRef idx="2">
              <a:schemeClr val="accent2"/>
            </a:lnRef>
            <a:fillRef idx="0">
              <a:schemeClr val="accent2"/>
            </a:fillRef>
            <a:effectRef idx="1">
              <a:schemeClr val="accent2"/>
            </a:effectRef>
            <a:fontRef idx="minor">
              <a:schemeClr val="tx1"/>
            </a:fontRef>
          </p:style>
        </p:cxnSp>
        <p:cxnSp>
          <p:nvCxnSpPr>
            <p:cNvPr id="8" name="Straight Connector 7"/>
            <p:cNvCxnSpPr>
              <a:endCxn id="24" idx="4"/>
            </p:cNvCxnSpPr>
            <p:nvPr/>
          </p:nvCxnSpPr>
          <p:spPr>
            <a:xfrm>
              <a:off x="7715392" y="2818990"/>
              <a:ext cx="5795" cy="400629"/>
            </a:xfrm>
            <a:prstGeom prst="line">
              <a:avLst/>
            </a:prstGeom>
            <a:ln w="12700">
              <a:solidFill>
                <a:srgbClr val="FF0000"/>
              </a:solidFill>
              <a:prstDash val="dash"/>
            </a:ln>
          </p:spPr>
          <p:style>
            <a:lnRef idx="2">
              <a:schemeClr val="accent2"/>
            </a:lnRef>
            <a:fillRef idx="0">
              <a:schemeClr val="accent2"/>
            </a:fillRef>
            <a:effectRef idx="1">
              <a:schemeClr val="accent2"/>
            </a:effectRef>
            <a:fontRef idx="minor">
              <a:schemeClr val="tx1"/>
            </a:fontRef>
          </p:style>
        </p:cxnSp>
        <p:grpSp>
          <p:nvGrpSpPr>
            <p:cNvPr id="9" name="Group 8"/>
            <p:cNvGrpSpPr/>
            <p:nvPr/>
          </p:nvGrpSpPr>
          <p:grpSpPr>
            <a:xfrm>
              <a:off x="7181204" y="654216"/>
              <a:ext cx="3187817" cy="3497536"/>
              <a:chOff x="1619249" y="1694598"/>
              <a:chExt cx="2113843" cy="2385045"/>
            </a:xfrm>
          </p:grpSpPr>
          <p:cxnSp>
            <p:nvCxnSpPr>
              <p:cNvPr id="43" name="Straight Arrow Connector 42"/>
              <p:cNvCxnSpPr/>
              <p:nvPr/>
            </p:nvCxnSpPr>
            <p:spPr>
              <a:xfrm flipV="1">
                <a:off x="1619250" y="2080470"/>
                <a:ext cx="0" cy="19881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a:off x="1619250" y="4068661"/>
                <a:ext cx="2046389" cy="109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Arc 44"/>
              <p:cNvSpPr/>
              <p:nvPr/>
            </p:nvSpPr>
            <p:spPr>
              <a:xfrm rot="10800000">
                <a:off x="1619249" y="1694598"/>
                <a:ext cx="2113843" cy="2374063"/>
              </a:xfrm>
              <a:prstGeom prst="arc">
                <a:avLst>
                  <a:gd name="adj1" fmla="val 16200000"/>
                  <a:gd name="adj2" fmla="val 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AU" dirty="0">
                  <a:ln w="0"/>
                  <a:solidFill>
                    <a:schemeClr val="accent1"/>
                  </a:solidFill>
                  <a:effectLst>
                    <a:outerShdw blurRad="38100" dist="25400" dir="5400000" algn="ctr" rotWithShape="0">
                      <a:srgbClr val="6E747A">
                        <a:alpha val="43000"/>
                      </a:srgbClr>
                    </a:outerShdw>
                  </a:effectLst>
                </a:endParaRPr>
              </a:p>
            </p:txBody>
          </p:sp>
        </p:grpSp>
        <mc:AlternateContent xmlns:mc="http://schemas.openxmlformats.org/markup-compatibility/2006">
          <mc:Choice xmlns:a14="http://schemas.microsoft.com/office/drawing/2010/main" Requires="a14">
            <p:sp>
              <p:nvSpPr>
                <p:cNvPr id="10" name="TextBox 9"/>
                <p:cNvSpPr txBox="1"/>
                <p:nvPr/>
              </p:nvSpPr>
              <p:spPr>
                <a:xfrm>
                  <a:off x="9346475" y="4190175"/>
                  <a:ext cx="2508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2</m:t>
                            </m:r>
                          </m:sub>
                        </m:sSub>
                      </m:oMath>
                    </m:oMathPara>
                  </a14:m>
                  <a:endParaRPr lang="en-AU" dirty="0"/>
                </a:p>
              </p:txBody>
            </p:sp>
          </mc:Choice>
          <mc:Fallback>
            <p:sp>
              <p:nvSpPr>
                <p:cNvPr id="10" name="TextBox 9"/>
                <p:cNvSpPr txBox="1">
                  <a:spLocks noRot="1" noChangeAspect="1" noMove="1" noResize="1" noEditPoints="1" noAdjustHandles="1" noChangeArrowheads="1" noChangeShapeType="1" noTextEdit="1"/>
                </p:cNvSpPr>
                <p:nvPr/>
              </p:nvSpPr>
              <p:spPr>
                <a:xfrm>
                  <a:off x="9346475" y="4190175"/>
                  <a:ext cx="250838" cy="276999"/>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910519" y="1144575"/>
                  <a:ext cx="2455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m:oMathPara>
                  </a14:m>
                  <a:endParaRPr lang="en-AU" dirty="0"/>
                </a:p>
              </p:txBody>
            </p:sp>
          </mc:Choice>
          <mc:Fallback>
            <p:sp>
              <p:nvSpPr>
                <p:cNvPr id="11" name="TextBox 10"/>
                <p:cNvSpPr txBox="1">
                  <a:spLocks noRot="1" noChangeAspect="1" noMove="1" noResize="1" noEditPoints="1" noAdjustHandles="1" noChangeArrowheads="1" noChangeShapeType="1" noTextEdit="1"/>
                </p:cNvSpPr>
                <p:nvPr/>
              </p:nvSpPr>
              <p:spPr>
                <a:xfrm>
                  <a:off x="6910519" y="1144575"/>
                  <a:ext cx="245516" cy="276999"/>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894756" y="3289648"/>
                  <a:ext cx="3388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𝑍</m:t>
                            </m:r>
                          </m:e>
                          <m:sup>
                            <m:r>
                              <a:rPr lang="en-AU" b="0" i="1" smtClean="0">
                                <a:latin typeface="Cambria Math" panose="02040503050406030204" pitchFamily="18" charset="0"/>
                              </a:rPr>
                              <m:t>𝑁</m:t>
                            </m:r>
                          </m:sup>
                        </m:sSup>
                      </m:oMath>
                    </m:oMathPara>
                  </a14:m>
                  <a:endParaRPr lang="en-AU" dirty="0"/>
                </a:p>
              </p:txBody>
            </p:sp>
          </mc:Choice>
          <mc:Fallback>
            <p:sp>
              <p:nvSpPr>
                <p:cNvPr id="12" name="TextBox 11"/>
                <p:cNvSpPr txBox="1">
                  <a:spLocks noRot="1" noChangeAspect="1" noMove="1" noResize="1" noEditPoints="1" noAdjustHandles="1" noChangeArrowheads="1" noChangeShapeType="1" noTextEdit="1"/>
                </p:cNvSpPr>
                <p:nvPr/>
              </p:nvSpPr>
              <p:spPr>
                <a:xfrm>
                  <a:off x="7894756" y="3289648"/>
                  <a:ext cx="338874" cy="276999"/>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7151147" y="3246030"/>
                  <a:ext cx="2793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𝑍</m:t>
                            </m:r>
                          </m:e>
                          <m:sup>
                            <m:r>
                              <a:rPr lang="en-AU" b="0" i="1" smtClean="0">
                                <a:latin typeface="Cambria Math" panose="02040503050406030204" pitchFamily="18" charset="0"/>
                              </a:rPr>
                              <m:t>𝐼</m:t>
                            </m:r>
                          </m:sup>
                        </m:sSup>
                      </m:oMath>
                    </m:oMathPara>
                  </a14:m>
                  <a:endParaRPr lang="en-AU" dirty="0"/>
                </a:p>
              </p:txBody>
            </p:sp>
          </mc:Choice>
          <mc:Fallback>
            <p:sp>
              <p:nvSpPr>
                <p:cNvPr id="13" name="TextBox 12"/>
                <p:cNvSpPr txBox="1">
                  <a:spLocks noRot="1" noChangeAspect="1" noMove="1" noResize="1" noEditPoints="1" noAdjustHandles="1" noChangeArrowheads="1" noChangeShapeType="1" noTextEdit="1"/>
                </p:cNvSpPr>
                <p:nvPr/>
              </p:nvSpPr>
              <p:spPr>
                <a:xfrm>
                  <a:off x="7151147" y="3246030"/>
                  <a:ext cx="279372" cy="276999"/>
                </a:xfrm>
                <a:prstGeom prst="rect">
                  <a:avLst/>
                </a:prstGeom>
                <a:blipFill rotWithShape="1">
                  <a:blip r:embed="rId4"/>
                </a:blipFill>
              </p:spPr>
              <p:txBody>
                <a:bodyPr/>
                <a:lstStyle/>
                <a:p>
                  <a:r>
                    <a:rPr lang="zh-CN" altLang="en-US">
                      <a:noFill/>
                    </a:rPr>
                    <a:t> </a:t>
                  </a:r>
                </a:p>
              </p:txBody>
            </p:sp>
          </mc:Fallback>
        </mc:AlternateContent>
        <p:sp>
          <p:nvSpPr>
            <p:cNvPr id="14" name="Oval 13"/>
            <p:cNvSpPr/>
            <p:nvPr/>
          </p:nvSpPr>
          <p:spPr>
            <a:xfrm>
              <a:off x="7362621" y="2780151"/>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5" name="Oval 14"/>
            <p:cNvSpPr/>
            <p:nvPr/>
          </p:nvSpPr>
          <p:spPr>
            <a:xfrm>
              <a:off x="7443076" y="3020526"/>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6" name="Oval 15"/>
            <p:cNvSpPr/>
            <p:nvPr/>
          </p:nvSpPr>
          <p:spPr>
            <a:xfrm>
              <a:off x="8027306" y="2878417"/>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7" name="Oval 16"/>
            <p:cNvSpPr/>
            <p:nvPr/>
          </p:nvSpPr>
          <p:spPr>
            <a:xfrm>
              <a:off x="7733582" y="2385776"/>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8" name="Oval 17"/>
            <p:cNvSpPr/>
            <p:nvPr/>
          </p:nvSpPr>
          <p:spPr>
            <a:xfrm>
              <a:off x="7665900" y="2790024"/>
              <a:ext cx="80455" cy="79997"/>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solidFill>
                  <a:schemeClr val="accent1"/>
                </a:solidFill>
                <a:highlight>
                  <a:srgbClr val="0000FF"/>
                </a:highlight>
              </a:endParaRPr>
            </a:p>
          </p:txBody>
        </p:sp>
        <p:cxnSp>
          <p:nvCxnSpPr>
            <p:cNvPr id="19" name="Straight Connector 18"/>
            <p:cNvCxnSpPr>
              <a:stCxn id="20" idx="2"/>
              <a:endCxn id="24" idx="6"/>
            </p:cNvCxnSpPr>
            <p:nvPr/>
          </p:nvCxnSpPr>
          <p:spPr>
            <a:xfrm flipV="1">
              <a:off x="7384310" y="3179621"/>
              <a:ext cx="377104" cy="77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384310" y="3147410"/>
              <a:ext cx="80455" cy="79997"/>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solidFill>
                  <a:schemeClr val="accent1"/>
                </a:solidFill>
                <a:highlight>
                  <a:srgbClr val="0000FF"/>
                </a:highlight>
              </a:endParaRPr>
            </a:p>
          </p:txBody>
        </p:sp>
        <p:sp>
          <p:nvSpPr>
            <p:cNvPr id="21" name="TextBox 20"/>
            <p:cNvSpPr txBox="1"/>
            <p:nvPr/>
          </p:nvSpPr>
          <p:spPr>
            <a:xfrm>
              <a:off x="8633912" y="3591844"/>
              <a:ext cx="1439276" cy="292388"/>
            </a:xfrm>
            <a:prstGeom prst="rect">
              <a:avLst/>
            </a:prstGeom>
            <a:noFill/>
          </p:spPr>
          <p:txBody>
            <a:bodyPr wrap="square" rtlCol="0">
              <a:spAutoFit/>
            </a:bodyPr>
            <a:lstStyle/>
            <a:p>
              <a:r>
                <a:rPr lang="en-AU" sz="1300" dirty="0"/>
                <a:t>Pareto front</a:t>
              </a:r>
              <a:endParaRPr lang="en-AU" sz="1300" dirty="0"/>
            </a:p>
          </p:txBody>
        </p:sp>
        <p:cxnSp>
          <p:nvCxnSpPr>
            <p:cNvPr id="22" name="Straight Arrow Connector 21"/>
            <p:cNvCxnSpPr/>
            <p:nvPr/>
          </p:nvCxnSpPr>
          <p:spPr>
            <a:xfrm flipH="1">
              <a:off x="8401676" y="3797865"/>
              <a:ext cx="242650" cy="2595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p:cNvSpPr/>
            <p:nvPr/>
          </p:nvSpPr>
          <p:spPr>
            <a:xfrm>
              <a:off x="8260161" y="2535283"/>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4" name="Oval 23"/>
            <p:cNvSpPr/>
            <p:nvPr/>
          </p:nvSpPr>
          <p:spPr>
            <a:xfrm>
              <a:off x="7680959" y="3139622"/>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5" name="Oval 24"/>
            <p:cNvSpPr/>
            <p:nvPr/>
          </p:nvSpPr>
          <p:spPr>
            <a:xfrm>
              <a:off x="8179706" y="3030817"/>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6" name="Oval 25"/>
            <p:cNvSpPr/>
            <p:nvPr/>
          </p:nvSpPr>
          <p:spPr>
            <a:xfrm>
              <a:off x="7965645" y="2209803"/>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7" name="Oval 26"/>
            <p:cNvSpPr/>
            <p:nvPr/>
          </p:nvSpPr>
          <p:spPr>
            <a:xfrm>
              <a:off x="7497754" y="2289800"/>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8" name="Oval 27"/>
            <p:cNvSpPr/>
            <p:nvPr/>
          </p:nvSpPr>
          <p:spPr>
            <a:xfrm>
              <a:off x="8179706" y="2851178"/>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29" name="Straight Arrow Connector 28"/>
            <p:cNvCxnSpPr>
              <a:endCxn id="18" idx="5"/>
            </p:cNvCxnSpPr>
            <p:nvPr/>
          </p:nvCxnSpPr>
          <p:spPr>
            <a:xfrm flipH="1" flipV="1">
              <a:off x="7734573" y="2858306"/>
              <a:ext cx="311528" cy="4308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0" name="Group 29"/>
            <p:cNvGrpSpPr/>
            <p:nvPr/>
          </p:nvGrpSpPr>
          <p:grpSpPr>
            <a:xfrm>
              <a:off x="8488375" y="1236854"/>
              <a:ext cx="1825784" cy="769813"/>
              <a:chOff x="8722120" y="1314808"/>
              <a:chExt cx="1825784" cy="769813"/>
            </a:xfrm>
          </p:grpSpPr>
          <p:sp>
            <p:nvSpPr>
              <p:cNvPr id="37" name="Oval 36"/>
              <p:cNvSpPr/>
              <p:nvPr/>
            </p:nvSpPr>
            <p:spPr>
              <a:xfrm>
                <a:off x="8745426" y="1440696"/>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38" name="TextBox 37"/>
              <p:cNvSpPr txBox="1"/>
              <p:nvPr/>
            </p:nvSpPr>
            <p:spPr>
              <a:xfrm>
                <a:off x="8825881" y="1314808"/>
                <a:ext cx="987258" cy="292388"/>
              </a:xfrm>
              <a:prstGeom prst="rect">
                <a:avLst/>
              </a:prstGeom>
              <a:noFill/>
            </p:spPr>
            <p:txBody>
              <a:bodyPr wrap="none" rtlCol="0">
                <a:spAutoFit/>
              </a:bodyPr>
              <a:lstStyle/>
              <a:p>
                <a:r>
                  <a:rPr lang="en-AU" sz="1300" dirty="0"/>
                  <a:t>Current ND </a:t>
                </a:r>
                <a:endParaRPr lang="en-AU" sz="1300" dirty="0"/>
              </a:p>
            </p:txBody>
          </p:sp>
          <p:sp>
            <p:nvSpPr>
              <p:cNvPr id="39" name="TextBox 38"/>
              <p:cNvSpPr txBox="1"/>
              <p:nvPr/>
            </p:nvSpPr>
            <p:spPr>
              <a:xfrm>
                <a:off x="8822549" y="1538702"/>
                <a:ext cx="1374800" cy="292388"/>
              </a:xfrm>
              <a:prstGeom prst="rect">
                <a:avLst/>
              </a:prstGeom>
              <a:noFill/>
            </p:spPr>
            <p:txBody>
              <a:bodyPr wrap="none" rtlCol="0">
                <a:spAutoFit/>
              </a:bodyPr>
              <a:lstStyle/>
              <a:p>
                <a:r>
                  <a:rPr lang="en-AU" sz="1300" dirty="0"/>
                  <a:t>Evaluated archive</a:t>
                </a:r>
                <a:endParaRPr lang="en-AU" sz="1300" dirty="0"/>
              </a:p>
            </p:txBody>
          </p:sp>
          <p:sp>
            <p:nvSpPr>
              <p:cNvPr id="40" name="Oval 39"/>
              <p:cNvSpPr/>
              <p:nvPr/>
            </p:nvSpPr>
            <p:spPr>
              <a:xfrm>
                <a:off x="8739057" y="1664287"/>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41" name="Oval 40"/>
              <p:cNvSpPr/>
              <p:nvPr/>
            </p:nvSpPr>
            <p:spPr>
              <a:xfrm>
                <a:off x="8722120" y="1882785"/>
                <a:ext cx="90228" cy="100782"/>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solidFill>
                    <a:schemeClr val="accent1"/>
                  </a:solidFill>
                  <a:highlight>
                    <a:srgbClr val="0000FF"/>
                  </a:highlight>
                </a:endParaRPr>
              </a:p>
            </p:txBody>
          </p:sp>
          <p:sp>
            <p:nvSpPr>
              <p:cNvPr id="42" name="TextBox 41"/>
              <p:cNvSpPr txBox="1"/>
              <p:nvPr/>
            </p:nvSpPr>
            <p:spPr>
              <a:xfrm>
                <a:off x="8823842" y="1792233"/>
                <a:ext cx="1724062" cy="292388"/>
              </a:xfrm>
              <a:prstGeom prst="rect">
                <a:avLst/>
              </a:prstGeom>
              <a:noFill/>
            </p:spPr>
            <p:txBody>
              <a:bodyPr wrap="none" rtlCol="0">
                <a:spAutoFit/>
              </a:bodyPr>
              <a:lstStyle/>
              <a:p>
                <a:r>
                  <a:rPr lang="en-AU" sz="1300" dirty="0"/>
                  <a:t>Normalization bounds </a:t>
                </a:r>
                <a:endParaRPr lang="en-AU" sz="1300" dirty="0"/>
              </a:p>
            </p:txBody>
          </p:sp>
        </p:grpSp>
        <p:sp>
          <p:nvSpPr>
            <p:cNvPr id="31" name="Oval 30"/>
            <p:cNvSpPr/>
            <p:nvPr/>
          </p:nvSpPr>
          <p:spPr>
            <a:xfrm>
              <a:off x="7773809" y="2671385"/>
              <a:ext cx="80455" cy="79997"/>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32" name="Straight Connector 31"/>
            <p:cNvCxnSpPr/>
            <p:nvPr/>
          </p:nvCxnSpPr>
          <p:spPr>
            <a:xfrm flipH="1">
              <a:off x="7170898" y="2701053"/>
              <a:ext cx="613220" cy="64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818249" y="2717334"/>
              <a:ext cx="0" cy="14100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489946" y="2064031"/>
              <a:ext cx="108954" cy="112971"/>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35" name="TextBox 34"/>
            <p:cNvSpPr txBox="1"/>
            <p:nvPr/>
          </p:nvSpPr>
          <p:spPr>
            <a:xfrm>
              <a:off x="8598900" y="1976934"/>
              <a:ext cx="1260794" cy="292388"/>
            </a:xfrm>
            <a:prstGeom prst="rect">
              <a:avLst/>
            </a:prstGeom>
            <a:noFill/>
          </p:spPr>
          <p:txBody>
            <a:bodyPr wrap="none" rtlCol="0">
              <a:spAutoFit/>
            </a:bodyPr>
            <a:lstStyle/>
            <a:p>
              <a:r>
                <a:rPr lang="en-AU" sz="1300" dirty="0"/>
                <a:t>Reference point</a:t>
              </a:r>
              <a:endParaRPr lang="en-AU" sz="1300" dirty="0"/>
            </a:p>
          </p:txBody>
        </p:sp>
        <mc:AlternateContent xmlns:mc="http://schemas.openxmlformats.org/markup-compatibility/2006">
          <mc:Choice xmlns:a14="http://schemas.microsoft.com/office/drawing/2010/main" Requires="a14">
            <p:sp>
              <p:nvSpPr>
                <p:cNvPr id="36" name="TextBox 35"/>
                <p:cNvSpPr txBox="1"/>
                <p:nvPr/>
              </p:nvSpPr>
              <p:spPr>
                <a:xfrm>
                  <a:off x="7861978" y="2512963"/>
                  <a:ext cx="2071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𝑅</m:t>
                        </m:r>
                      </m:oMath>
                    </m:oMathPara>
                  </a14:m>
                  <a:endParaRPr lang="en-AU" dirty="0"/>
                </a:p>
              </p:txBody>
            </p:sp>
          </mc:Choice>
          <mc:Fallback>
            <p:sp>
              <p:nvSpPr>
                <p:cNvPr id="36" name="TextBox 35"/>
                <p:cNvSpPr txBox="1">
                  <a:spLocks noRot="1" noChangeAspect="1" noMove="1" noResize="1" noEditPoints="1" noAdjustHandles="1" noChangeArrowheads="1" noChangeShapeType="1" noTextEdit="1"/>
                </p:cNvSpPr>
                <p:nvPr/>
              </p:nvSpPr>
              <p:spPr>
                <a:xfrm>
                  <a:off x="7861978" y="2512963"/>
                  <a:ext cx="207108" cy="276999"/>
                </a:xfrm>
                <a:prstGeom prst="rect">
                  <a:avLst/>
                </a:prstGeom>
                <a:blipFill rotWithShape="1">
                  <a:blip r:embed="rId5"/>
                </a:blipFill>
              </p:spPr>
              <p:txBody>
                <a:bodyPr/>
                <a:lstStyle/>
                <a:p>
                  <a:r>
                    <a:rPr lang="zh-CN" altLang="en-US">
                      <a:noFill/>
                    </a:rPr>
                    <a:t> </a:t>
                  </a:r>
                </a:p>
              </p:txBody>
            </p:sp>
          </mc:Fallback>
        </mc:AlternateContent>
      </p:grpSp>
      <p:sp>
        <p:nvSpPr>
          <p:cNvPr id="93" name="TextBox 92"/>
          <p:cNvSpPr txBox="1"/>
          <p:nvPr/>
        </p:nvSpPr>
        <p:spPr>
          <a:xfrm>
            <a:off x="4590140" y="3203519"/>
            <a:ext cx="4646113" cy="186372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800" b="1" i="0" u="none" strike="noStrike" kern="1200" cap="none" spc="0" normalizeH="0" baseline="0" noProof="0" dirty="0">
                <a:ln>
                  <a:noFill/>
                </a:ln>
                <a:solidFill>
                  <a:schemeClr val="accent1"/>
                </a:solidFill>
                <a:effectLst/>
                <a:uLnTx/>
                <a:uFillTx/>
                <a:latin typeface="+mn-lt"/>
                <a:ea typeface="+mn-ea"/>
                <a:cs typeface="+mn-lt"/>
              </a:rPr>
              <a:t>Normalization over non-dominated solutions</a:t>
            </a:r>
            <a:endParaRPr kumimoji="0" lang="en-AU" sz="1800" b="1" i="0" u="none" strike="noStrike" kern="1200" cap="none" spc="0" normalizeH="0" baseline="0" noProof="0" dirty="0">
              <a:ln>
                <a:noFill/>
              </a:ln>
              <a:solidFill>
                <a:schemeClr val="accent1"/>
              </a:solidFill>
              <a:effectLst/>
              <a:uLnTx/>
              <a:uFillTx/>
              <a:latin typeface="+mn-lt"/>
              <a:ea typeface="+mn-ea"/>
              <a:cs typeface="+mn-lt"/>
            </a:endParaRPr>
          </a:p>
          <a:p>
            <a: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pPr>
            <a:r>
              <a:rPr lang="en-AU" sz="1800" b="1" dirty="0">
                <a:solidFill>
                  <a:srgbClr val="00B050"/>
                </a:solidFill>
                <a:latin typeface="+mn-lt"/>
                <a:ea typeface="+mn-ea"/>
                <a:cs typeface="+mn-lt"/>
              </a:rPr>
              <a:t>ND solutions may concentrate in small region </a:t>
            </a:r>
            <a:endParaRPr lang="en-AU" sz="1800" b="1" dirty="0">
              <a:solidFill>
                <a:srgbClr val="00B050"/>
              </a:solidFill>
              <a:latin typeface="+mn-lt"/>
              <a:ea typeface="+mn-ea"/>
              <a:cs typeface="+mn-lt"/>
            </a:endParaRPr>
          </a:p>
          <a:p>
            <a: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pPr>
            <a:r>
              <a:rPr kumimoji="0" lang="en-AU" sz="1800" b="1" i="0" u="none" strike="noStrike" kern="1200" cap="none" spc="0" normalizeH="0" baseline="0" noProof="0" dirty="0">
                <a:ln>
                  <a:noFill/>
                </a:ln>
                <a:solidFill>
                  <a:srgbClr val="C00000"/>
                </a:solidFill>
                <a:effectLst/>
                <a:uLnTx/>
                <a:uFillTx/>
                <a:latin typeface="+mn-lt"/>
                <a:ea typeface="+mn-ea"/>
                <a:cs typeface="+mn-lt"/>
              </a:rPr>
              <a:t>Infill point </a:t>
            </a:r>
            <a:r>
              <a:rPr lang="en-AU" sz="1800" b="1" dirty="0">
                <a:solidFill>
                  <a:srgbClr val="C00000"/>
                </a:solidFill>
                <a:latin typeface="+mn-lt"/>
                <a:ea typeface="+mn-ea"/>
                <a:cs typeface="+mn-lt"/>
              </a:rPr>
              <a:t>has limited region to explore</a:t>
            </a:r>
            <a:endParaRPr kumimoji="0" lang="en-AU" sz="1800" b="1" i="0" u="none" strike="noStrike" kern="1200" cap="none" spc="0" normalizeH="0" baseline="0" noProof="0" dirty="0">
              <a:ln>
                <a:noFill/>
              </a:ln>
              <a:solidFill>
                <a:srgbClr val="C00000"/>
              </a:solidFill>
              <a:effectLst/>
              <a:uLnTx/>
              <a:uFillTx/>
              <a:latin typeface="+mn-lt"/>
              <a:ea typeface="+mn-ea"/>
              <a:cs typeface="+mn-lt"/>
            </a:endParaRPr>
          </a:p>
        </p:txBody>
      </p:sp>
      <p:sp>
        <p:nvSpPr>
          <p:cNvPr id="3" name="文本框 2"/>
          <p:cNvSpPr txBox="1"/>
          <p:nvPr/>
        </p:nvSpPr>
        <p:spPr>
          <a:xfrm>
            <a:off x="2843530" y="5517515"/>
            <a:ext cx="4883150" cy="471805"/>
          </a:xfrm>
          <a:prstGeom prst="rect">
            <a:avLst/>
          </a:prstGeom>
        </p:spPr>
        <p:txBody>
          <a:bodyPr/>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US" altLang="zh-CN" sz="1800" b="1" i="0" u="none" strike="noStrike" kern="1200" cap="none" spc="0" normalizeH="0" baseline="0" noProof="0" dirty="0" smtClean="0">
                <a:ln>
                  <a:noFill/>
                </a:ln>
                <a:gradFill>
                  <a:gsLst>
                    <a:gs pos="0">
                      <a:srgbClr val="7B32B2"/>
                    </a:gs>
                    <a:gs pos="100000">
                      <a:srgbClr val="401A5D"/>
                    </a:gs>
                  </a:gsLst>
                  <a:lin scaled="0"/>
                </a:gradFill>
                <a:effectLst/>
                <a:uLnTx/>
                <a:uFillTx/>
                <a:latin typeface="+mj-lt"/>
                <a:ea typeface="+mn-ea"/>
                <a:cs typeface="+mj-lt"/>
              </a:rPr>
              <a:t>What is a more balanced normalization?</a:t>
            </a:r>
            <a:endParaRPr kumimoji="0" lang="en-US" altLang="zh-CN" sz="1800" b="1" i="0" u="none" strike="noStrike" kern="1200" cap="none" spc="0" normalizeH="0" baseline="0" noProof="0" dirty="0" smtClean="0">
              <a:ln>
                <a:noFill/>
              </a:ln>
              <a:gradFill>
                <a:gsLst>
                  <a:gs pos="0">
                    <a:srgbClr val="7B32B2"/>
                  </a:gs>
                  <a:gs pos="100000">
                    <a:srgbClr val="401A5D"/>
                  </a:gs>
                </a:gsLst>
                <a:lin scaled="0"/>
              </a:gradFill>
              <a:effectLst/>
              <a:uLnTx/>
              <a:uFillTx/>
              <a:latin typeface="+mj-lt"/>
              <a:ea typeface="+mn-ea"/>
              <a:cs typeface="+mj-lt"/>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Proposed approach</a:t>
            </a:r>
            <a:endParaRPr lang="en-AU" dirty="0"/>
          </a:p>
        </p:txBody>
      </p:sp>
      <p:sp>
        <p:nvSpPr>
          <p:cNvPr id="3" name="TextBox 2"/>
          <p:cNvSpPr txBox="1"/>
          <p:nvPr/>
        </p:nvSpPr>
        <p:spPr>
          <a:xfrm>
            <a:off x="4427552" y="1485803"/>
            <a:ext cx="4372023" cy="4466590"/>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800" b="1" i="0" u="none" strike="noStrike" kern="1200" cap="none" spc="0" normalizeH="0" baseline="0" noProof="0" dirty="0">
                <a:ln>
                  <a:noFill/>
                </a:ln>
                <a:solidFill>
                  <a:schemeClr val="accent4"/>
                </a:solidFill>
                <a:effectLst/>
                <a:uLnTx/>
                <a:uFillTx/>
                <a:latin typeface="+mn-lt"/>
                <a:ea typeface="+mn-ea"/>
                <a:cs typeface="+mn-lt"/>
              </a:rPr>
              <a:t>Normalization with ND + Extreme points</a:t>
            </a:r>
            <a:r>
              <a:rPr kumimoji="0" lang="en-US" altLang="en-AU" sz="1800" b="1" i="0" u="none" strike="noStrike" kern="1200" cap="none" spc="0" normalizeH="0" baseline="0" noProof="0" dirty="0">
                <a:ln>
                  <a:noFill/>
                </a:ln>
                <a:solidFill>
                  <a:schemeClr val="accent4"/>
                </a:solidFill>
                <a:effectLst/>
                <a:uLnTx/>
                <a:uFillTx/>
                <a:latin typeface="+mn-lt"/>
                <a:ea typeface="+mn-ea"/>
                <a:cs typeface="+mn-lt"/>
              </a:rPr>
              <a:t>  (</a:t>
            </a:r>
            <a:r>
              <a:rPr kumimoji="0" lang="en-US" altLang="en-AU" sz="1800" b="1" i="0" u="none" strike="noStrike" kern="1200" cap="none" spc="0" normalizeH="0" baseline="0" noProof="0" dirty="0">
                <a:ln>
                  <a:noFill/>
                </a:ln>
                <a:solidFill>
                  <a:schemeClr val="accent4"/>
                </a:solidFill>
                <a:effectLst/>
                <a:uLnTx/>
                <a:uFillTx/>
                <a:latin typeface="+mn-lt"/>
                <a:ea typeface="+mn-ea"/>
                <a:cs typeface="+mn-lt"/>
              </a:rPr>
              <a:t>NDE)</a:t>
            </a:r>
            <a:endParaRPr kumimoji="0" lang="en-AU" sz="1800" b="1" i="0" u="none" strike="noStrike" kern="1200" cap="none" spc="0" normalizeH="0" baseline="0" noProof="0" dirty="0">
              <a:ln>
                <a:noFill/>
              </a:ln>
              <a:solidFill>
                <a:schemeClr val="accent4"/>
              </a:solidFill>
              <a:effectLst/>
              <a:uLnTx/>
              <a:uFillTx/>
              <a:latin typeface="+mn-lt"/>
              <a:ea typeface="+mn-ea"/>
              <a:cs typeface="+mn-lt"/>
            </a:endParaRPr>
          </a:p>
          <a:p>
            <a: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pPr>
            <a:r>
              <a:rPr kumimoji="0" lang="en-AU" sz="1800" b="1" i="0" u="none" strike="noStrike" kern="1200" cap="none" spc="0" normalizeH="0" baseline="0" noProof="0" dirty="0">
                <a:ln>
                  <a:noFill/>
                </a:ln>
                <a:solidFill>
                  <a:srgbClr val="00B050"/>
                </a:solidFill>
                <a:effectLst/>
                <a:uLnTx/>
                <a:uFillTx/>
                <a:latin typeface="+mn-lt"/>
                <a:ea typeface="+mn-ea"/>
                <a:cs typeface="+mn-lt"/>
              </a:rPr>
              <a:t>Expand </a:t>
            </a:r>
            <a:r>
              <a:rPr lang="en-AU" sz="1800" b="1" dirty="0">
                <a:solidFill>
                  <a:srgbClr val="00B050"/>
                </a:solidFill>
                <a:latin typeface="+mn-lt"/>
                <a:ea typeface="+mn-ea"/>
                <a:cs typeface="+mn-lt"/>
              </a:rPr>
              <a:t>the ND front with extreme points of each objective estimated from surrogate</a:t>
            </a:r>
            <a:endParaRPr lang="en-AU" sz="1800" b="1" dirty="0">
              <a:solidFill>
                <a:srgbClr val="00B050"/>
              </a:solidFill>
              <a:latin typeface="+mn-lt"/>
              <a:ea typeface="+mn-ea"/>
              <a:cs typeface="+mn-lt"/>
            </a:endParaRPr>
          </a:p>
          <a:p>
            <a: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pPr>
            <a:r>
              <a:rPr lang="en-AU" sz="1800" b="1" dirty="0">
                <a:solidFill>
                  <a:srgbClr val="C00000"/>
                </a:solidFill>
                <a:latin typeface="+mn-lt"/>
                <a:ea typeface="+mn-ea"/>
                <a:cs typeface="+mn-lt"/>
              </a:rPr>
              <a:t>Keep the infill search have an enlarged search region and focus on improving distribution on PF</a:t>
            </a:r>
            <a:endParaRPr lang="en-AU" sz="1800" b="1" dirty="0">
              <a:solidFill>
                <a:srgbClr val="C00000"/>
              </a:solidFill>
              <a:latin typeface="+mn-lt"/>
              <a:ea typeface="+mn-ea"/>
              <a:cs typeface="+mn-lt"/>
            </a:endParaRPr>
          </a:p>
          <a:p>
            <a: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pPr>
            <a:r>
              <a:rPr lang="en-US" altLang="en-AU" sz="1800" b="1" dirty="0">
                <a:solidFill>
                  <a:schemeClr val="tx1"/>
                </a:solidFill>
                <a:latin typeface="+mn-lt"/>
                <a:ea typeface="+mn-ea"/>
                <a:cs typeface="+mn-lt"/>
              </a:rPr>
              <a:t>extreme point search incur only one evaluation in one objective, while potentially improving the search. Thus the proposed approach is attractive to be used in SAO</a:t>
            </a:r>
            <a:endParaRPr lang="en-AU" sz="1800" b="1" dirty="0">
              <a:solidFill>
                <a:schemeClr val="tx1"/>
              </a:solidFill>
              <a:latin typeface="+mn-lt"/>
              <a:ea typeface="+mn-ea"/>
              <a:cs typeface="+mn-lt"/>
            </a:endParaRPr>
          </a:p>
          <a:p>
            <a:pPr marR="0" algn="l" defTabSz="914400" rtl="0" eaLnBrk="1" fontAlgn="auto" latinLnBrk="0" hangingPunct="1">
              <a:lnSpc>
                <a:spcPct val="100000"/>
              </a:lnSpc>
              <a:spcBef>
                <a:spcPct val="20000"/>
              </a:spcBef>
              <a:spcAft>
                <a:spcPts val="0"/>
              </a:spcAft>
              <a:buClrTx/>
              <a:buSzTx/>
            </a:pPr>
            <a:endParaRPr lang="en-AU" sz="1800" b="1" dirty="0">
              <a:solidFill>
                <a:schemeClr val="tx1"/>
              </a:solidFill>
              <a:latin typeface="+mn-lt"/>
              <a:ea typeface="+mn-ea"/>
              <a:cs typeface="+mn-lt"/>
            </a:endParaRPr>
          </a:p>
        </p:txBody>
      </p:sp>
      <p:grpSp>
        <p:nvGrpSpPr>
          <p:cNvPr id="140" name="Group 139"/>
          <p:cNvGrpSpPr/>
          <p:nvPr/>
        </p:nvGrpSpPr>
        <p:grpSpPr>
          <a:xfrm>
            <a:off x="539552" y="1701314"/>
            <a:ext cx="3458502" cy="3812958"/>
            <a:chOff x="1726122" y="1216279"/>
            <a:chExt cx="3458502" cy="3812958"/>
          </a:xfrm>
        </p:grpSpPr>
        <p:grpSp>
          <p:nvGrpSpPr>
            <p:cNvPr id="141" name="Group 140"/>
            <p:cNvGrpSpPr/>
            <p:nvPr/>
          </p:nvGrpSpPr>
          <p:grpSpPr>
            <a:xfrm>
              <a:off x="1726122" y="1216279"/>
              <a:ext cx="3458502" cy="3812958"/>
              <a:chOff x="1726122" y="1216279"/>
              <a:chExt cx="3458502" cy="3812958"/>
            </a:xfrm>
          </p:grpSpPr>
          <p:grpSp>
            <p:nvGrpSpPr>
              <p:cNvPr id="143" name="Group 142"/>
              <p:cNvGrpSpPr/>
              <p:nvPr/>
            </p:nvGrpSpPr>
            <p:grpSpPr>
              <a:xfrm>
                <a:off x="1726122" y="1216279"/>
                <a:ext cx="3458502" cy="3812958"/>
                <a:chOff x="6910519" y="654216"/>
                <a:chExt cx="3458502" cy="3812958"/>
              </a:xfrm>
            </p:grpSpPr>
            <p:grpSp>
              <p:nvGrpSpPr>
                <p:cNvPr id="156" name="Group 155"/>
                <p:cNvGrpSpPr/>
                <p:nvPr/>
              </p:nvGrpSpPr>
              <p:grpSpPr>
                <a:xfrm>
                  <a:off x="6910519" y="654216"/>
                  <a:ext cx="3458502" cy="3812958"/>
                  <a:chOff x="1155443" y="645952"/>
                  <a:chExt cx="3458502" cy="3812958"/>
                </a:xfrm>
              </p:grpSpPr>
              <p:grpSp>
                <p:nvGrpSpPr>
                  <p:cNvPr id="171" name="Group 170"/>
                  <p:cNvGrpSpPr/>
                  <p:nvPr/>
                </p:nvGrpSpPr>
                <p:grpSpPr>
                  <a:xfrm>
                    <a:off x="1426128" y="645952"/>
                    <a:ext cx="3187817" cy="3497536"/>
                    <a:chOff x="1619249" y="1694598"/>
                    <a:chExt cx="2113843" cy="2385045"/>
                  </a:xfrm>
                </p:grpSpPr>
                <p:cxnSp>
                  <p:nvCxnSpPr>
                    <p:cNvPr id="184" name="Straight Arrow Connector 183"/>
                    <p:cNvCxnSpPr/>
                    <p:nvPr/>
                  </p:nvCxnSpPr>
                  <p:spPr>
                    <a:xfrm flipV="1">
                      <a:off x="1619250" y="2080470"/>
                      <a:ext cx="0" cy="19881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 name="Straight Arrow Connector 184"/>
                    <p:cNvCxnSpPr/>
                    <p:nvPr/>
                  </p:nvCxnSpPr>
                  <p:spPr>
                    <a:xfrm>
                      <a:off x="1619250" y="4068661"/>
                      <a:ext cx="2046389" cy="109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6" name="Arc 185"/>
                    <p:cNvSpPr/>
                    <p:nvPr/>
                  </p:nvSpPr>
                  <p:spPr>
                    <a:xfrm rot="10800000">
                      <a:off x="1619249" y="1694598"/>
                      <a:ext cx="2113843" cy="2374063"/>
                    </a:xfrm>
                    <a:prstGeom prst="arc">
                      <a:avLst>
                        <a:gd name="adj1" fmla="val 16200000"/>
                        <a:gd name="adj2" fmla="val 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AU" dirty="0">
                        <a:ln w="0"/>
                        <a:solidFill>
                          <a:schemeClr val="accent1"/>
                        </a:solidFill>
                        <a:effectLst>
                          <a:outerShdw blurRad="38100" dist="25400" dir="5400000" algn="ctr" rotWithShape="0">
                            <a:srgbClr val="6E747A">
                              <a:alpha val="43000"/>
                            </a:srgbClr>
                          </a:outerShdw>
                        </a:effectLst>
                      </a:endParaRPr>
                    </a:p>
                  </p:txBody>
                </p:sp>
              </p:grpSp>
              <mc:AlternateContent xmlns:mc="http://schemas.openxmlformats.org/markup-compatibility/2006">
                <mc:Choice xmlns:a14="http://schemas.microsoft.com/office/drawing/2010/main" Requires="a14">
                  <p:sp>
                    <p:nvSpPr>
                      <p:cNvPr id="172" name="TextBox 171"/>
                      <p:cNvSpPr txBox="1"/>
                      <p:nvPr/>
                    </p:nvSpPr>
                    <p:spPr>
                      <a:xfrm>
                        <a:off x="3591399" y="4181911"/>
                        <a:ext cx="2508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2</m:t>
                                  </m:r>
                                </m:sub>
                              </m:sSub>
                            </m:oMath>
                          </m:oMathPara>
                        </a14:m>
                        <a:endParaRPr lang="en-AU" dirty="0"/>
                      </a:p>
                    </p:txBody>
                  </p:sp>
                </mc:Choice>
                <mc:Fallback>
                  <p:sp>
                    <p:nvSpPr>
                      <p:cNvPr id="172" name="TextBox 171"/>
                      <p:cNvSpPr txBox="1">
                        <a:spLocks noRot="1" noChangeAspect="1" noMove="1" noResize="1" noEditPoints="1" noAdjustHandles="1" noChangeArrowheads="1" noChangeShapeType="1" noTextEdit="1"/>
                      </p:cNvSpPr>
                      <p:nvPr/>
                    </p:nvSpPr>
                    <p:spPr>
                      <a:xfrm>
                        <a:off x="3591399" y="4181911"/>
                        <a:ext cx="250838" cy="276999"/>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3" name="TextBox 172"/>
                      <p:cNvSpPr txBox="1"/>
                      <p:nvPr/>
                    </p:nvSpPr>
                    <p:spPr>
                      <a:xfrm>
                        <a:off x="1155443" y="1136311"/>
                        <a:ext cx="2455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m:oMathPara>
                        </a14:m>
                        <a:endParaRPr lang="en-AU" dirty="0"/>
                      </a:p>
                    </p:txBody>
                  </p:sp>
                </mc:Choice>
                <mc:Fallback>
                  <p:sp>
                    <p:nvSpPr>
                      <p:cNvPr id="173" name="TextBox 172"/>
                      <p:cNvSpPr txBox="1">
                        <a:spLocks noRot="1" noChangeAspect="1" noMove="1" noResize="1" noEditPoints="1" noAdjustHandles="1" noChangeArrowheads="1" noChangeShapeType="1" noTextEdit="1"/>
                      </p:cNvSpPr>
                      <p:nvPr/>
                    </p:nvSpPr>
                    <p:spPr>
                      <a:xfrm>
                        <a:off x="1155443" y="1136311"/>
                        <a:ext cx="245516" cy="276999"/>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4" name="TextBox 173"/>
                      <p:cNvSpPr txBox="1"/>
                      <p:nvPr/>
                    </p:nvSpPr>
                    <p:spPr>
                      <a:xfrm>
                        <a:off x="3159492" y="2194186"/>
                        <a:ext cx="957506" cy="276294"/>
                      </a:xfrm>
                      <a:prstGeom prst="rect">
                        <a:avLst/>
                      </a:prstGeom>
                      <a:noFill/>
                    </p:spPr>
                    <p:txBody>
                      <a:bodyPr wrap="none" lIns="0" tIns="0" rIns="0" bIns="0" rtlCol="0">
                        <a:spAutoFit/>
                      </a:bodyPr>
                      <a:lstStyle/>
                      <a:p>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𝑍</m:t>
                                </m:r>
                              </m:e>
                              <m:sup>
                                <m:r>
                                  <a:rPr lang="en-AU" b="0" i="1" smtClean="0">
                                    <a:latin typeface="Cambria Math" panose="02040503050406030204" pitchFamily="18" charset="0"/>
                                  </a:rPr>
                                  <m:t>𝑁</m:t>
                                </m:r>
                              </m:sup>
                            </m:sSup>
                          </m:oMath>
                        </a14:m>
                        <a:r>
                          <a:rPr lang="en-AU" sz="1300" dirty="0"/>
                          <a:t>(updated)</a:t>
                        </a:r>
                        <a:endParaRPr lang="en-AU" sz="1300" dirty="0"/>
                      </a:p>
                    </p:txBody>
                  </p:sp>
                </mc:Choice>
                <mc:Fallback>
                  <p:sp>
                    <p:nvSpPr>
                      <p:cNvPr id="174" name="TextBox 173"/>
                      <p:cNvSpPr txBox="1">
                        <a:spLocks noRot="1" noChangeAspect="1" noMove="1" noResize="1" noEditPoints="1" noAdjustHandles="1" noChangeArrowheads="1" noChangeShapeType="1" noTextEdit="1"/>
                      </p:cNvSpPr>
                      <p:nvPr/>
                    </p:nvSpPr>
                    <p:spPr>
                      <a:xfrm>
                        <a:off x="3159492" y="2194186"/>
                        <a:ext cx="957506" cy="276294"/>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5" name="TextBox 174"/>
                      <p:cNvSpPr txBox="1"/>
                      <p:nvPr/>
                    </p:nvSpPr>
                    <p:spPr>
                      <a:xfrm>
                        <a:off x="1179102" y="4103680"/>
                        <a:ext cx="898003" cy="276294"/>
                      </a:xfrm>
                      <a:prstGeom prst="rect">
                        <a:avLst/>
                      </a:prstGeom>
                      <a:noFill/>
                    </p:spPr>
                    <p:txBody>
                      <a:bodyPr wrap="none" lIns="0" tIns="0" rIns="0" bIns="0" rtlCol="0">
                        <a:spAutoFit/>
                      </a:bodyPr>
                      <a:lstStyle/>
                      <a:p>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𝑍</m:t>
                                </m:r>
                              </m:e>
                              <m:sup>
                                <m:r>
                                  <a:rPr lang="en-AU" b="0" i="1" smtClean="0">
                                    <a:latin typeface="Cambria Math" panose="02040503050406030204" pitchFamily="18" charset="0"/>
                                  </a:rPr>
                                  <m:t>𝐼</m:t>
                                </m:r>
                              </m:sup>
                            </m:sSup>
                          </m:oMath>
                        </a14:m>
                        <a:r>
                          <a:rPr lang="en-AU" sz="1300" dirty="0"/>
                          <a:t>(updated)</a:t>
                        </a:r>
                        <a:endParaRPr lang="en-AU" sz="1300" dirty="0"/>
                      </a:p>
                    </p:txBody>
                  </p:sp>
                </mc:Choice>
                <mc:Fallback>
                  <p:sp>
                    <p:nvSpPr>
                      <p:cNvPr id="175" name="TextBox 174"/>
                      <p:cNvSpPr txBox="1">
                        <a:spLocks noRot="1" noChangeAspect="1" noMove="1" noResize="1" noEditPoints="1" noAdjustHandles="1" noChangeArrowheads="1" noChangeShapeType="1" noTextEdit="1"/>
                      </p:cNvSpPr>
                      <p:nvPr/>
                    </p:nvSpPr>
                    <p:spPr>
                      <a:xfrm>
                        <a:off x="1179102" y="4103680"/>
                        <a:ext cx="898003" cy="276294"/>
                      </a:xfrm>
                      <a:prstGeom prst="rect">
                        <a:avLst/>
                      </a:prstGeom>
                      <a:blipFill rotWithShape="1">
                        <a:blip r:embed="rId4"/>
                      </a:blipFill>
                    </p:spPr>
                    <p:txBody>
                      <a:bodyPr/>
                      <a:lstStyle/>
                      <a:p>
                        <a:r>
                          <a:rPr lang="zh-CN" altLang="en-US">
                            <a:noFill/>
                          </a:rPr>
                          <a:t> </a:t>
                        </a:r>
                      </a:p>
                    </p:txBody>
                  </p:sp>
                </mc:Fallback>
              </mc:AlternateContent>
              <p:sp>
                <p:nvSpPr>
                  <p:cNvPr id="176" name="Oval 175"/>
                  <p:cNvSpPr/>
                  <p:nvPr/>
                </p:nvSpPr>
                <p:spPr>
                  <a:xfrm>
                    <a:off x="1607545" y="2771887"/>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77" name="Oval 176"/>
                  <p:cNvSpPr/>
                  <p:nvPr/>
                </p:nvSpPr>
                <p:spPr>
                  <a:xfrm>
                    <a:off x="1688000" y="3012262"/>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78" name="Oval 177"/>
                  <p:cNvSpPr/>
                  <p:nvPr/>
                </p:nvSpPr>
                <p:spPr>
                  <a:xfrm>
                    <a:off x="2272230" y="2870153"/>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79" name="Oval 178"/>
                  <p:cNvSpPr/>
                  <p:nvPr/>
                </p:nvSpPr>
                <p:spPr>
                  <a:xfrm>
                    <a:off x="1978506" y="2377512"/>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80" name="TextBox 179"/>
                  <p:cNvSpPr txBox="1"/>
                  <p:nvPr/>
                </p:nvSpPr>
                <p:spPr>
                  <a:xfrm>
                    <a:off x="1402772" y="3873535"/>
                    <a:ext cx="1439276" cy="292388"/>
                  </a:xfrm>
                  <a:prstGeom prst="rect">
                    <a:avLst/>
                  </a:prstGeom>
                  <a:noFill/>
                </p:spPr>
                <p:txBody>
                  <a:bodyPr wrap="square" rtlCol="0">
                    <a:spAutoFit/>
                  </a:bodyPr>
                  <a:lstStyle/>
                  <a:p>
                    <a:r>
                      <a:rPr lang="en-AU" sz="1300" dirty="0"/>
                      <a:t>Pareto front</a:t>
                    </a:r>
                    <a:endParaRPr lang="en-AU" sz="1300" dirty="0"/>
                  </a:p>
                </p:txBody>
              </p:sp>
              <p:cxnSp>
                <p:nvCxnSpPr>
                  <p:cNvPr id="181" name="Straight Arrow Connector 180"/>
                  <p:cNvCxnSpPr/>
                  <p:nvPr/>
                </p:nvCxnSpPr>
                <p:spPr>
                  <a:xfrm flipV="1">
                    <a:off x="2309117" y="4042948"/>
                    <a:ext cx="155740" cy="298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Oval 181"/>
                  <p:cNvSpPr/>
                  <p:nvPr/>
                </p:nvSpPr>
                <p:spPr>
                  <a:xfrm>
                    <a:off x="2505085" y="2527019"/>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83" name="Oval 182"/>
                  <p:cNvSpPr/>
                  <p:nvPr/>
                </p:nvSpPr>
                <p:spPr>
                  <a:xfrm>
                    <a:off x="1925883" y="3131358"/>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grpSp>
              <p:nvGrpSpPr>
                <p:cNvPr id="157" name="Group 156"/>
                <p:cNvGrpSpPr/>
                <p:nvPr/>
              </p:nvGrpSpPr>
              <p:grpSpPr>
                <a:xfrm>
                  <a:off x="7497754" y="1002167"/>
                  <a:ext cx="2732929" cy="2108647"/>
                  <a:chOff x="7497754" y="1002167"/>
                  <a:chExt cx="2732929" cy="2108647"/>
                </a:xfrm>
              </p:grpSpPr>
              <p:sp>
                <p:nvSpPr>
                  <p:cNvPr id="158" name="Oval 157"/>
                  <p:cNvSpPr/>
                  <p:nvPr/>
                </p:nvSpPr>
                <p:spPr>
                  <a:xfrm>
                    <a:off x="8179706" y="3030817"/>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59" name="Oval 158"/>
                  <p:cNvSpPr/>
                  <p:nvPr/>
                </p:nvSpPr>
                <p:spPr>
                  <a:xfrm>
                    <a:off x="7965645" y="2209803"/>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60" name="Oval 159"/>
                  <p:cNvSpPr/>
                  <p:nvPr/>
                </p:nvSpPr>
                <p:spPr>
                  <a:xfrm>
                    <a:off x="7497754" y="2289800"/>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61" name="Oval 160"/>
                  <p:cNvSpPr/>
                  <p:nvPr/>
                </p:nvSpPr>
                <p:spPr>
                  <a:xfrm>
                    <a:off x="8179706" y="2851178"/>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nvGrpSpPr>
                  <p:cNvPr id="162" name="Group 161"/>
                  <p:cNvGrpSpPr/>
                  <p:nvPr/>
                </p:nvGrpSpPr>
                <p:grpSpPr>
                  <a:xfrm>
                    <a:off x="8396096" y="1002167"/>
                    <a:ext cx="1834587" cy="727072"/>
                    <a:chOff x="8629841" y="1080121"/>
                    <a:chExt cx="1834587" cy="727072"/>
                  </a:xfrm>
                </p:grpSpPr>
                <p:sp>
                  <p:nvSpPr>
                    <p:cNvPr id="165" name="Oval 164"/>
                    <p:cNvSpPr/>
                    <p:nvPr/>
                  </p:nvSpPr>
                  <p:spPr>
                    <a:xfrm>
                      <a:off x="8637467" y="1180626"/>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66" name="TextBox 165"/>
                    <p:cNvSpPr txBox="1"/>
                    <p:nvPr/>
                  </p:nvSpPr>
                  <p:spPr>
                    <a:xfrm>
                      <a:off x="8741772" y="1080121"/>
                      <a:ext cx="987258" cy="292388"/>
                    </a:xfrm>
                    <a:prstGeom prst="rect">
                      <a:avLst/>
                    </a:prstGeom>
                    <a:noFill/>
                  </p:spPr>
                  <p:txBody>
                    <a:bodyPr wrap="none" rtlCol="0">
                      <a:spAutoFit/>
                    </a:bodyPr>
                    <a:lstStyle/>
                    <a:p>
                      <a:r>
                        <a:rPr lang="en-AU" sz="1300" dirty="0"/>
                        <a:t>Current ND </a:t>
                      </a:r>
                      <a:endParaRPr lang="en-AU" sz="1300" dirty="0"/>
                    </a:p>
                  </p:txBody>
                </p:sp>
                <p:sp>
                  <p:nvSpPr>
                    <p:cNvPr id="167" name="TextBox 166"/>
                    <p:cNvSpPr txBox="1"/>
                    <p:nvPr/>
                  </p:nvSpPr>
                  <p:spPr>
                    <a:xfrm>
                      <a:off x="8754358" y="1286837"/>
                      <a:ext cx="1374800" cy="292388"/>
                    </a:xfrm>
                    <a:prstGeom prst="rect">
                      <a:avLst/>
                    </a:prstGeom>
                    <a:noFill/>
                  </p:spPr>
                  <p:txBody>
                    <a:bodyPr wrap="none" rtlCol="0">
                      <a:spAutoFit/>
                    </a:bodyPr>
                    <a:lstStyle/>
                    <a:p>
                      <a:r>
                        <a:rPr lang="en-AU" sz="1300" dirty="0"/>
                        <a:t>Evaluated archive</a:t>
                      </a:r>
                      <a:endParaRPr lang="en-AU" sz="1300" dirty="0"/>
                    </a:p>
                  </p:txBody>
                </p:sp>
                <p:sp>
                  <p:nvSpPr>
                    <p:cNvPr id="168" name="Oval 167"/>
                    <p:cNvSpPr/>
                    <p:nvPr/>
                  </p:nvSpPr>
                  <p:spPr>
                    <a:xfrm>
                      <a:off x="8646778" y="1387450"/>
                      <a:ext cx="80455" cy="79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69" name="Oval 168"/>
                    <p:cNvSpPr/>
                    <p:nvPr/>
                  </p:nvSpPr>
                  <p:spPr>
                    <a:xfrm>
                      <a:off x="8629841" y="1605948"/>
                      <a:ext cx="90228" cy="100782"/>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solidFill>
                          <a:schemeClr val="accent1"/>
                        </a:solidFill>
                        <a:highlight>
                          <a:srgbClr val="0000FF"/>
                        </a:highlight>
                      </a:endParaRPr>
                    </a:p>
                  </p:txBody>
                </p:sp>
                <p:sp>
                  <p:nvSpPr>
                    <p:cNvPr id="170" name="TextBox 169"/>
                    <p:cNvSpPr txBox="1"/>
                    <p:nvPr/>
                  </p:nvSpPr>
                  <p:spPr>
                    <a:xfrm>
                      <a:off x="8740366" y="1514805"/>
                      <a:ext cx="1724062" cy="292388"/>
                    </a:xfrm>
                    <a:prstGeom prst="rect">
                      <a:avLst/>
                    </a:prstGeom>
                    <a:noFill/>
                  </p:spPr>
                  <p:txBody>
                    <a:bodyPr wrap="none" rtlCol="0">
                      <a:spAutoFit/>
                    </a:bodyPr>
                    <a:lstStyle/>
                    <a:p>
                      <a:r>
                        <a:rPr lang="en-AU" sz="1300" dirty="0"/>
                        <a:t>Normalization bounds </a:t>
                      </a:r>
                      <a:endParaRPr lang="en-AU" sz="1300" dirty="0"/>
                    </a:p>
                  </p:txBody>
                </p:sp>
              </p:grpSp>
              <p:sp>
                <p:nvSpPr>
                  <p:cNvPr id="163" name="Oval 162"/>
                  <p:cNvSpPr/>
                  <p:nvPr/>
                </p:nvSpPr>
                <p:spPr>
                  <a:xfrm>
                    <a:off x="8397667" y="1787194"/>
                    <a:ext cx="108954" cy="112971"/>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64" name="TextBox 163"/>
                  <p:cNvSpPr txBox="1"/>
                  <p:nvPr/>
                </p:nvSpPr>
                <p:spPr>
                  <a:xfrm>
                    <a:off x="8515876" y="1699692"/>
                    <a:ext cx="1260794" cy="292388"/>
                  </a:xfrm>
                  <a:prstGeom prst="rect">
                    <a:avLst/>
                  </a:prstGeom>
                  <a:noFill/>
                </p:spPr>
                <p:txBody>
                  <a:bodyPr wrap="none" rtlCol="0">
                    <a:spAutoFit/>
                  </a:bodyPr>
                  <a:lstStyle/>
                  <a:p>
                    <a:r>
                      <a:rPr lang="en-AU" sz="1300" dirty="0"/>
                      <a:t>Reference point</a:t>
                    </a:r>
                    <a:endParaRPr lang="en-AU" sz="1300" dirty="0"/>
                  </a:p>
                </p:txBody>
              </p:sp>
            </p:grpSp>
          </p:grpSp>
          <p:cxnSp>
            <p:nvCxnSpPr>
              <p:cNvPr id="144" name="Straight Arrow Connector 143"/>
              <p:cNvCxnSpPr>
                <a:stCxn id="183" idx="5"/>
              </p:cNvCxnSpPr>
              <p:nvPr/>
            </p:nvCxnSpPr>
            <p:spPr>
              <a:xfrm>
                <a:off x="2565235" y="3769967"/>
                <a:ext cx="1071162" cy="878897"/>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76" idx="1"/>
              </p:cNvCxnSpPr>
              <p:nvPr/>
            </p:nvCxnSpPr>
            <p:spPr>
              <a:xfrm flipH="1" flipV="1">
                <a:off x="2026329" y="2832105"/>
                <a:ext cx="163677" cy="521824"/>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3700652" y="2766965"/>
                <a:ext cx="0" cy="193879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flipV="1">
                <a:off x="1987551" y="2766965"/>
                <a:ext cx="1713101" cy="782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3840362" y="2573721"/>
                <a:ext cx="80455" cy="79997"/>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mc:AlternateContent xmlns:mc="http://schemas.openxmlformats.org/markup-compatibility/2006">
            <mc:Choice xmlns:a14="http://schemas.microsoft.com/office/drawing/2010/main" Requires="a14">
              <p:sp>
                <p:nvSpPr>
                  <p:cNvPr id="149" name="TextBox 148"/>
                  <p:cNvSpPr txBox="1"/>
                  <p:nvPr/>
                </p:nvSpPr>
                <p:spPr>
                  <a:xfrm>
                    <a:off x="3891424" y="2467936"/>
                    <a:ext cx="2071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𝑅</m:t>
                          </m:r>
                        </m:oMath>
                      </m:oMathPara>
                    </a14:m>
                    <a:endParaRPr lang="en-AU" dirty="0"/>
                  </a:p>
                </p:txBody>
              </p:sp>
            </mc:Choice>
            <mc:Fallback>
              <p:sp>
                <p:nvSpPr>
                  <p:cNvPr id="149" name="TextBox 148"/>
                  <p:cNvSpPr txBox="1">
                    <a:spLocks noRot="1" noChangeAspect="1" noMove="1" noResize="1" noEditPoints="1" noAdjustHandles="1" noChangeArrowheads="1" noChangeShapeType="1" noTextEdit="1"/>
                  </p:cNvSpPr>
                  <p:nvPr/>
                </p:nvSpPr>
                <p:spPr>
                  <a:xfrm>
                    <a:off x="3891424" y="2467936"/>
                    <a:ext cx="207108" cy="276999"/>
                  </a:xfrm>
                  <a:prstGeom prst="rect">
                    <a:avLst/>
                  </a:prstGeom>
                  <a:blipFill rotWithShape="1">
                    <a:blip r:embed="rId5"/>
                  </a:blipFill>
                </p:spPr>
                <p:txBody>
                  <a:bodyPr/>
                  <a:lstStyle/>
                  <a:p>
                    <a:r>
                      <a:rPr lang="zh-CN" altLang="en-US">
                        <a:noFill/>
                      </a:rPr>
                      <a:t> </a:t>
                    </a:r>
                  </a:p>
                </p:txBody>
              </p:sp>
            </mc:Fallback>
          </mc:AlternateContent>
          <p:sp>
            <p:nvSpPr>
              <p:cNvPr id="150" name="Oval 149"/>
              <p:cNvSpPr/>
              <p:nvPr/>
            </p:nvSpPr>
            <p:spPr>
              <a:xfrm>
                <a:off x="3660424" y="2726966"/>
                <a:ext cx="80455" cy="79997"/>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solidFill>
                    <a:schemeClr val="accent1"/>
                  </a:solidFill>
                  <a:highlight>
                    <a:srgbClr val="0000FF"/>
                  </a:highlight>
                </a:endParaRPr>
              </a:p>
            </p:txBody>
          </p:sp>
          <p:sp>
            <p:nvSpPr>
              <p:cNvPr id="151" name="Oval 150"/>
              <p:cNvSpPr/>
              <p:nvPr/>
            </p:nvSpPr>
            <p:spPr>
              <a:xfrm>
                <a:off x="1973451" y="4643094"/>
                <a:ext cx="80455" cy="79997"/>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solidFill>
                    <a:schemeClr val="accent1"/>
                  </a:solidFill>
                  <a:highlight>
                    <a:srgbClr val="0000FF"/>
                  </a:highlight>
                </a:endParaRPr>
              </a:p>
            </p:txBody>
          </p:sp>
          <p:sp>
            <p:nvSpPr>
              <p:cNvPr id="152" name="Oval 151"/>
              <p:cNvSpPr/>
              <p:nvPr/>
            </p:nvSpPr>
            <p:spPr>
              <a:xfrm>
                <a:off x="3658305" y="4648864"/>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53" name="Oval 152"/>
              <p:cNvSpPr/>
              <p:nvPr/>
            </p:nvSpPr>
            <p:spPr>
              <a:xfrm>
                <a:off x="1956578" y="2726965"/>
                <a:ext cx="80455" cy="79997"/>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154" name="Straight Connector 153"/>
              <p:cNvCxnSpPr/>
              <p:nvPr/>
            </p:nvCxnSpPr>
            <p:spPr>
              <a:xfrm flipV="1">
                <a:off x="3880589" y="2656518"/>
                <a:ext cx="6262" cy="204924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1996805" y="2616530"/>
                <a:ext cx="18550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42" name="TextBox 141"/>
            <p:cNvSpPr txBox="1"/>
            <p:nvPr/>
          </p:nvSpPr>
          <p:spPr>
            <a:xfrm rot="2466875">
              <a:off x="2532356" y="3937237"/>
              <a:ext cx="1075936" cy="492443"/>
            </a:xfrm>
            <a:prstGeom prst="rect">
              <a:avLst/>
            </a:prstGeom>
            <a:noFill/>
          </p:spPr>
          <p:txBody>
            <a:bodyPr wrap="none" rtlCol="0">
              <a:spAutoFit/>
            </a:bodyPr>
            <a:lstStyle/>
            <a:p>
              <a:r>
                <a:rPr lang="en-AU" sz="1300" dirty="0">
                  <a:solidFill>
                    <a:srgbClr val="C00000"/>
                  </a:solidFill>
                </a:rPr>
                <a:t>Surrogate </a:t>
              </a:r>
              <a:endParaRPr lang="en-AU" sz="1300" dirty="0">
                <a:solidFill>
                  <a:srgbClr val="C00000"/>
                </a:solidFill>
              </a:endParaRPr>
            </a:p>
            <a:p>
              <a:r>
                <a:rPr lang="en-AU" sz="1300" dirty="0">
                  <a:solidFill>
                    <a:srgbClr val="C00000"/>
                  </a:solidFill>
                </a:rPr>
                <a:t>optimization</a:t>
              </a:r>
              <a:endParaRPr lang="en-AU" sz="1300" dirty="0">
                <a:solidFill>
                  <a:srgbClr val="C00000"/>
                </a:solidFill>
              </a:endParaRPr>
            </a:p>
          </p:txBody>
        </p:sp>
      </p:gr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8313" y="332583"/>
            <a:ext cx="8208962" cy="461962"/>
          </a:xfrm>
        </p:spPr>
        <p:txBody>
          <a:bodyPr/>
          <a:lstStyle/>
          <a:p>
            <a:r>
              <a:rPr lang="en-US" dirty="0"/>
              <a:t>HV Infill based algorithm</a:t>
            </a:r>
            <a:endParaRPr lang="en-AU" baseline="-25000" dirty="0"/>
          </a:p>
        </p:txBody>
      </p:sp>
      <p:sp>
        <p:nvSpPr>
          <p:cNvPr id="5" name="Rectangle: Rounded Corners 4"/>
          <p:cNvSpPr/>
          <p:nvPr/>
        </p:nvSpPr>
        <p:spPr>
          <a:xfrm>
            <a:off x="35496" y="1484784"/>
            <a:ext cx="15121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Initialization </a:t>
            </a:r>
            <a:endParaRPr lang="en-AU" sz="1600" b="1" dirty="0"/>
          </a:p>
        </p:txBody>
      </p:sp>
      <mc:AlternateContent xmlns:mc="http://schemas.openxmlformats.org/markup-compatibility/2006">
        <mc:Choice xmlns:a14="http://schemas.microsoft.com/office/drawing/2010/main" Requires="a14">
          <p:sp>
            <p:nvSpPr>
              <p:cNvPr id="6" name="Rectangle: Rounded Corners 5"/>
              <p:cNvSpPr/>
              <p:nvPr/>
            </p:nvSpPr>
            <p:spPr>
              <a:xfrm>
                <a:off x="318849" y="2132856"/>
                <a:ext cx="2664296" cy="1152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lvl="0">
                  <a:buFontTx/>
                  <a:buNone/>
                </a:pPr>
                <a:r>
                  <a:rPr lang="en-AU" sz="1600" dirty="0"/>
                  <a:t>Initialize x, evaluate </a:t>
                </a:r>
                <a14:m>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 </m:t>
                    </m:r>
                  </m:oMath>
                </a14:m>
                <a:endParaRPr lang="en-AU" sz="1600" b="0" dirty="0"/>
              </a:p>
              <a:p>
                <a:pPr lvl="0">
                  <a:buFontTx/>
                  <a:buNone/>
                </a:pPr>
                <a:r>
                  <a:rPr lang="en-AU" sz="1600" b="0" dirty="0"/>
                  <a:t>Build </a:t>
                </a:r>
                <a:r>
                  <a:rPr lang="en-AU" sz="1600" dirty="0"/>
                  <a:t>archive </a:t>
                </a:r>
                <a14:m>
                  <m:oMath xmlns:m="http://schemas.openxmlformats.org/officeDocument/2006/math">
                    <m:r>
                      <a:rPr lang="en-AU" sz="1600" b="0" i="1" smtClean="0">
                        <a:latin typeface="Cambria Math" panose="02040503050406030204" pitchFamily="18" charset="0"/>
                      </a:rPr>
                      <m:t>𝐴</m:t>
                    </m:r>
                    <m:r>
                      <a:rPr lang="en-AU" sz="1600" b="0" i="1" smtClean="0">
                        <a:latin typeface="Cambria Math" panose="02040503050406030204" pitchFamily="18" charset="0"/>
                      </a:rPr>
                      <m:t>={</m:t>
                    </m:r>
                    <m:r>
                      <a:rPr lang="en-AU" sz="1600" b="0" i="1" smtClean="0">
                        <a:latin typeface="Cambria Math" panose="02040503050406030204" pitchFamily="18" charset="0"/>
                      </a:rPr>
                      <m:t>𝑥</m:t>
                    </m:r>
                    <m:r>
                      <a:rPr lang="en-AU" sz="1600" b="0" i="1" smtClean="0">
                        <a:latin typeface="Cambria Math" panose="02040503050406030204" pitchFamily="18" charset="0"/>
                      </a:rPr>
                      <m:t>,</m:t>
                    </m:r>
                    <m:r>
                      <a:rPr lang="en-AU" sz="1600" b="0" i="1" smtClean="0">
                        <a:latin typeface="Cambria Math" panose="02040503050406030204" pitchFamily="18" charset="0"/>
                      </a:rPr>
                      <m:t>𝐹</m:t>
                    </m:r>
                    <m:r>
                      <a:rPr lang="en-AU" sz="1600" b="0" i="1" smtClean="0">
                        <a:latin typeface="Cambria Math" panose="02040503050406030204" pitchFamily="18" charset="0"/>
                      </a:rPr>
                      <m:t>}</m:t>
                    </m:r>
                  </m:oMath>
                </a14:m>
                <a:endParaRPr lang="en-AU" sz="1600" dirty="0"/>
              </a:p>
            </p:txBody>
          </p:sp>
        </mc:Choice>
        <mc:Fallback>
          <p:sp>
            <p:nvSpPr>
              <p:cNvPr id="6" name="Rectangle: Rounded Corners 5"/>
              <p:cNvSpPr>
                <a:spLocks noRot="1" noChangeAspect="1" noMove="1" noResize="1" noEditPoints="1" noAdjustHandles="1" noChangeArrowheads="1" noChangeShapeType="1" noTextEdit="1"/>
              </p:cNvSpPr>
              <p:nvPr/>
            </p:nvSpPr>
            <p:spPr>
              <a:xfrm>
                <a:off x="318849" y="2132856"/>
                <a:ext cx="2664296" cy="1152128"/>
              </a:xfrm>
              <a:prstGeom prst="roundRect">
                <a:avLst/>
              </a:prstGeom>
              <a:blipFill rotWithShape="1">
                <a:blip r:embed="rId1"/>
                <a:stretch>
                  <a:fillRect l="-480" t="-1148" r="-456" b="-1091"/>
                </a:stretch>
              </a:blipFill>
            </p:spPr>
            <p:style>
              <a:lnRef idx="2">
                <a:schemeClr val="accent3"/>
              </a:lnRef>
              <a:fillRef idx="1">
                <a:schemeClr val="lt1"/>
              </a:fillRef>
              <a:effectRef idx="0">
                <a:schemeClr val="accent3"/>
              </a:effectRef>
              <a:fontRef idx="minor">
                <a:schemeClr val="dk1"/>
              </a:fontRef>
            </p:style>
            <p:txBody>
              <a:bodyPr/>
              <a:lstStyle/>
              <a:p>
                <a:r>
                  <a:rPr lang="zh-CN" altLang="en-US">
                    <a:noFill/>
                  </a:rPr>
                  <a:t> </a:t>
                </a:r>
              </a:p>
            </p:txBody>
          </p:sp>
        </mc:Fallback>
      </mc:AlternateContent>
      <p:sp>
        <p:nvSpPr>
          <p:cNvPr id="7" name="Rectangle: Rounded Corners 6"/>
          <p:cNvSpPr/>
          <p:nvPr/>
        </p:nvSpPr>
        <p:spPr>
          <a:xfrm>
            <a:off x="3059832" y="1484784"/>
            <a:ext cx="15121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Model building </a:t>
            </a:r>
            <a:endParaRPr lang="en-AU" sz="1600" b="1" dirty="0"/>
          </a:p>
        </p:txBody>
      </p:sp>
      <mc:AlternateContent xmlns:mc="http://schemas.openxmlformats.org/markup-compatibility/2006">
        <mc:Choice xmlns:a14="http://schemas.microsoft.com/office/drawing/2010/main" Requires="a14">
          <p:sp>
            <p:nvSpPr>
              <p:cNvPr id="8" name="Rectangle: Rounded Corners 7"/>
              <p:cNvSpPr/>
              <p:nvPr/>
            </p:nvSpPr>
            <p:spPr>
              <a:xfrm>
                <a:off x="3416651" y="2132856"/>
                <a:ext cx="2664296" cy="1152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lvl="0">
                  <a:buFontTx/>
                  <a:buNone/>
                </a:pPr>
                <a14:m>
                  <m:oMath xmlns:m="http://schemas.openxmlformats.org/officeDocument/2006/math">
                    <m:r>
                      <a:rPr lang="en-AU" sz="1600" b="0" i="1" smtClean="0">
                        <a:latin typeface="Cambria Math" panose="02040503050406030204" pitchFamily="18" charset="0"/>
                      </a:rPr>
                      <m:t>𝐾</m:t>
                    </m:r>
                    <m:r>
                      <a:rPr lang="en-AU" sz="1600" b="0" i="1" smtClean="0">
                        <a:latin typeface="Cambria Math" panose="02040503050406030204" pitchFamily="18" charset="0"/>
                      </a:rPr>
                      <m:t>=</m:t>
                    </m:r>
                    <m:d>
                      <m:dPr>
                        <m:begChr m:val="{"/>
                        <m:endChr m:val="}"/>
                        <m:ctrlPr>
                          <a:rPr lang="en-AU" sz="1600" b="0" i="1" smtClean="0">
                            <a:latin typeface="Cambria Math" panose="02040503050406030204" pitchFamily="18" charset="0"/>
                          </a:rPr>
                        </m:ctrlPr>
                      </m:dPr>
                      <m:e>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𝑘</m:t>
                            </m:r>
                          </m:e>
                          <m:sub>
                            <m:r>
                              <a:rPr lang="en-AU" sz="1600" b="0" i="1" smtClean="0">
                                <a:latin typeface="Cambria Math" panose="02040503050406030204" pitchFamily="18" charset="0"/>
                              </a:rPr>
                              <m:t>1</m:t>
                            </m:r>
                          </m:sub>
                        </m:sSub>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𝑘</m:t>
                            </m:r>
                          </m:e>
                          <m:sub>
                            <m:r>
                              <a:rPr lang="en-AU" sz="1600" b="0" i="1" smtClean="0">
                                <a:latin typeface="Cambria Math" panose="02040503050406030204" pitchFamily="18" charset="0"/>
                              </a:rPr>
                              <m:t>2</m:t>
                            </m:r>
                          </m:sub>
                        </m:sSub>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𝑘</m:t>
                            </m:r>
                          </m:e>
                          <m:sub>
                            <m:r>
                              <a:rPr lang="en-AU" sz="1600" b="0" i="1" smtClean="0">
                                <a:latin typeface="Cambria Math" panose="02040503050406030204" pitchFamily="18" charset="0"/>
                              </a:rPr>
                              <m:t>𝑚</m:t>
                            </m:r>
                          </m:sub>
                        </m:sSub>
                      </m:e>
                    </m:d>
                  </m:oMath>
                </a14:m>
                <a:r>
                  <a:rPr lang="en-AU" sz="1600" dirty="0"/>
                  <a:t> using </a:t>
                </a:r>
                <a14:m>
                  <m:oMath xmlns:m="http://schemas.openxmlformats.org/officeDocument/2006/math">
                    <m:r>
                      <a:rPr lang="en-AU" sz="1600" i="1">
                        <a:latin typeface="Cambria Math" panose="02040503050406030204" pitchFamily="18" charset="0"/>
                      </a:rPr>
                      <m:t>𝐴</m:t>
                    </m:r>
                  </m:oMath>
                </a14:m>
                <a:endParaRPr lang="en-AU" sz="1600" dirty="0"/>
              </a:p>
            </p:txBody>
          </p:sp>
        </mc:Choice>
        <mc:Fallback>
          <p:sp>
            <p:nvSpPr>
              <p:cNvPr id="8" name="Rectangle: Rounded Corners 7"/>
              <p:cNvSpPr>
                <a:spLocks noRot="1" noChangeAspect="1" noMove="1" noResize="1" noEditPoints="1" noAdjustHandles="1" noChangeArrowheads="1" noChangeShapeType="1" noTextEdit="1"/>
              </p:cNvSpPr>
              <p:nvPr/>
            </p:nvSpPr>
            <p:spPr>
              <a:xfrm>
                <a:off x="3416651" y="2132856"/>
                <a:ext cx="2664296" cy="1152128"/>
              </a:xfrm>
              <a:prstGeom prst="roundRect">
                <a:avLst/>
              </a:prstGeom>
              <a:blipFill rotWithShape="1">
                <a:blip r:embed="rId2"/>
                <a:stretch>
                  <a:fillRect l="-490" t="-1148" r="-470" b="-1091"/>
                </a:stretch>
              </a:blipFill>
            </p:spPr>
            <p:style>
              <a:lnRef idx="2">
                <a:schemeClr val="accent3"/>
              </a:lnRef>
              <a:fillRef idx="1">
                <a:schemeClr val="lt1"/>
              </a:fillRef>
              <a:effectRef idx="0">
                <a:schemeClr val="accent3"/>
              </a:effectRef>
              <a:fontRef idx="minor">
                <a:schemeClr val="dk1"/>
              </a:fontRef>
            </p:style>
            <p:txBody>
              <a:bodyPr/>
              <a:lstStyle/>
              <a:p>
                <a:r>
                  <a:rPr lang="zh-CN" altLang="en-US">
                    <a:noFill/>
                  </a:rPr>
                  <a:t> </a:t>
                </a:r>
              </a:p>
            </p:txBody>
          </p:sp>
        </mc:Fallback>
      </mc:AlternateContent>
      <p:sp>
        <p:nvSpPr>
          <p:cNvPr id="9" name="Rectangle: Rounded Corners 8"/>
          <p:cNvSpPr/>
          <p:nvPr/>
        </p:nvSpPr>
        <p:spPr>
          <a:xfrm>
            <a:off x="6156176" y="1484784"/>
            <a:ext cx="15121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Extreme point?</a:t>
            </a:r>
            <a:endParaRPr lang="en-AU" sz="1600" b="1" dirty="0"/>
          </a:p>
        </p:txBody>
      </p:sp>
      <mc:AlternateContent xmlns:mc="http://schemas.openxmlformats.org/markup-compatibility/2006">
        <mc:Choice xmlns:a14="http://schemas.microsoft.com/office/drawing/2010/main" Requires="a14">
          <p:sp>
            <p:nvSpPr>
              <p:cNvPr id="10" name="Rectangle: Rounded Corners 9"/>
              <p:cNvSpPr/>
              <p:nvPr/>
            </p:nvSpPr>
            <p:spPr>
              <a:xfrm>
                <a:off x="6512995" y="2132856"/>
                <a:ext cx="2664296" cy="1152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lvl="0">
                  <a:buFontTx/>
                  <a:buNone/>
                </a:pPr>
                <a14:m>
                  <m:oMathPara xmlns:m="http://schemas.openxmlformats.org/officeDocument/2006/math">
                    <m:oMathParaPr>
                      <m:jc m:val="left"/>
                    </m:oMathParaPr>
                    <m:oMath xmlns:m="http://schemas.openxmlformats.org/officeDocument/2006/math">
                      <m:r>
                        <a:rPr lang="en-AU" sz="1600" b="0" i="1" smtClean="0">
                          <a:latin typeface="Cambria Math" panose="02040503050406030204" pitchFamily="18" charset="0"/>
                        </a:rPr>
                        <m:t>𝐸</m:t>
                      </m:r>
                      <m:r>
                        <a:rPr lang="en-AU" sz="1600" b="0" i="1" smtClean="0">
                          <a:latin typeface="Cambria Math" panose="02040503050406030204" pitchFamily="18" charset="0"/>
                        </a:rPr>
                        <m:t>= </m:t>
                      </m:r>
                      <m:d>
                        <m:dPr>
                          <m:begChr m:val="{"/>
                          <m:endChr m:val="}"/>
                          <m:ctrlPr>
                            <a:rPr lang="en-AU" sz="1600" b="0" i="1" smtClean="0">
                              <a:latin typeface="Cambria Math" panose="02040503050406030204" pitchFamily="18" charset="0"/>
                            </a:rPr>
                          </m:ctrlPr>
                        </m:dPr>
                        <m:e>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𝐸</m:t>
                              </m:r>
                            </m:e>
                            <m:sub>
                              <m:r>
                                <a:rPr lang="en-AU" sz="1600" b="0" i="1" smtClean="0">
                                  <a:latin typeface="Cambria Math" panose="02040503050406030204" pitchFamily="18" charset="0"/>
                                </a:rPr>
                                <m:t>1</m:t>
                              </m:r>
                            </m:sub>
                          </m:sSub>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𝐸</m:t>
                              </m:r>
                            </m:e>
                            <m:sub>
                              <m:r>
                                <a:rPr lang="en-AU" sz="1600" b="0" i="1" smtClean="0">
                                  <a:latin typeface="Cambria Math" panose="02040503050406030204" pitchFamily="18" charset="0"/>
                                </a:rPr>
                                <m:t>2</m:t>
                              </m:r>
                            </m:sub>
                          </m:sSub>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𝐸</m:t>
                              </m:r>
                            </m:e>
                            <m:sub>
                              <m:r>
                                <a:rPr lang="en-AU" sz="1600" b="0" i="1" smtClean="0">
                                  <a:latin typeface="Cambria Math" panose="02040503050406030204" pitchFamily="18" charset="0"/>
                                </a:rPr>
                                <m:t>𝑚</m:t>
                              </m:r>
                            </m:sub>
                          </m:sSub>
                        </m:e>
                      </m:d>
                    </m:oMath>
                  </m:oMathPara>
                </a14:m>
                <a:endParaRPr lang="en-AU" sz="1600" b="0" i="1" dirty="0">
                  <a:latin typeface="Cambria Math" panose="02040503050406030204" pitchFamily="18" charset="0"/>
                </a:endParaRPr>
              </a:p>
              <a:p>
                <a:pPr lvl="0" algn="just">
                  <a:buFontTx/>
                  <a:buNone/>
                </a:pPr>
                <a14:m>
                  <m:oMathPara xmlns:m="http://schemas.openxmlformats.org/officeDocument/2006/math">
                    <m:oMathParaPr>
                      <m:jc m:val="left"/>
                    </m:oMathParaPr>
                    <m:oMath xmlns:m="http://schemas.openxmlformats.org/officeDocument/2006/math">
                      <m:r>
                        <a:rPr lang="en-AU" sz="1600" b="0" i="1" smtClean="0">
                          <a:latin typeface="Cambria Math" panose="02040503050406030204" pitchFamily="18" charset="0"/>
                        </a:rPr>
                        <m:t>𝑥</m:t>
                      </m:r>
                      <m:r>
                        <a:rPr lang="en-AU" sz="1600" b="0" i="1" smtClean="0">
                          <a:latin typeface="Cambria Math" panose="02040503050406030204" pitchFamily="18" charset="0"/>
                          <a:ea typeface="Cambria Math" panose="02040503050406030204" pitchFamily="18" charset="0"/>
                        </a:rPr>
                        <m:t>←</m:t>
                      </m:r>
                      <m:r>
                        <a:rPr lang="en-AU" sz="1600" b="0" i="1" smtClean="0">
                          <a:latin typeface="Cambria Math" panose="02040503050406030204" pitchFamily="18" charset="0"/>
                          <a:ea typeface="Cambria Math" panose="02040503050406030204" pitchFamily="18" charset="0"/>
                        </a:rPr>
                        <m:t>𝑥</m:t>
                      </m:r>
                      <m:r>
                        <a:rPr lang="en-AU" sz="1600" b="0" i="1" smtClean="0">
                          <a:latin typeface="Cambria Math" panose="02040503050406030204" pitchFamily="18" charset="0"/>
                          <a:ea typeface="Cambria Math" panose="02040503050406030204" pitchFamily="18" charset="0"/>
                        </a:rPr>
                        <m:t>∪</m:t>
                      </m:r>
                      <m:r>
                        <a:rPr lang="en-AU" sz="1600" b="0" i="1" smtClean="0">
                          <a:latin typeface="Cambria Math" panose="02040503050406030204" pitchFamily="18" charset="0"/>
                          <a:ea typeface="Cambria Math" panose="02040503050406030204" pitchFamily="18" charset="0"/>
                        </a:rPr>
                        <m:t>𝐸</m:t>
                      </m:r>
                    </m:oMath>
                  </m:oMathPara>
                </a14:m>
                <a:endParaRPr lang="en-AU" sz="1600" b="0" dirty="0">
                  <a:ea typeface="Cambria Math" panose="02040503050406030204" pitchFamily="18" charset="0"/>
                </a:endParaRPr>
              </a:p>
              <a:p>
                <a:pPr lvl="0">
                  <a:buFontTx/>
                  <a:buNone/>
                </a:pPr>
                <a:r>
                  <a:rPr lang="en-AU" sz="1600" dirty="0"/>
                  <a:t>Update </a:t>
                </a:r>
                <a14:m>
                  <m:oMath xmlns:m="http://schemas.openxmlformats.org/officeDocument/2006/math">
                    <m:r>
                      <a:rPr lang="en-AU" sz="1600" b="0" i="1" smtClean="0">
                        <a:latin typeface="Cambria Math" panose="02040503050406030204" pitchFamily="18" charset="0"/>
                      </a:rPr>
                      <m:t>𝐴</m:t>
                    </m:r>
                  </m:oMath>
                </a14:m>
                <a:r>
                  <a:rPr lang="en-AU" sz="1600" dirty="0"/>
                  <a:t> and </a:t>
                </a:r>
                <a14:m>
                  <m:oMath xmlns:m="http://schemas.openxmlformats.org/officeDocument/2006/math">
                    <m:r>
                      <a:rPr lang="en-AU" sz="1600" b="0" i="1" smtClean="0">
                        <a:latin typeface="Cambria Math" panose="02040503050406030204" pitchFamily="18" charset="0"/>
                      </a:rPr>
                      <m:t>𝐹</m:t>
                    </m:r>
                  </m:oMath>
                </a14:m>
                <a:endParaRPr lang="en-AU" sz="1600" dirty="0"/>
              </a:p>
            </p:txBody>
          </p:sp>
        </mc:Choice>
        <mc:Fallback>
          <p:sp>
            <p:nvSpPr>
              <p:cNvPr id="10" name="Rectangle: Rounded Corners 9"/>
              <p:cNvSpPr>
                <a:spLocks noRot="1" noChangeAspect="1" noMove="1" noResize="1" noEditPoints="1" noAdjustHandles="1" noChangeArrowheads="1" noChangeShapeType="1" noTextEdit="1"/>
              </p:cNvSpPr>
              <p:nvPr/>
            </p:nvSpPr>
            <p:spPr>
              <a:xfrm>
                <a:off x="6512995" y="2132856"/>
                <a:ext cx="2664296" cy="1152128"/>
              </a:xfrm>
              <a:prstGeom prst="roundRect">
                <a:avLst/>
              </a:prstGeom>
              <a:blipFill rotWithShape="1">
                <a:blip r:embed="rId3"/>
                <a:stretch>
                  <a:fillRect l="-493" t="-1148" r="-467" b="-1091"/>
                </a:stretch>
              </a:blipFill>
            </p:spPr>
            <p:style>
              <a:lnRef idx="2">
                <a:schemeClr val="accent3"/>
              </a:lnRef>
              <a:fillRef idx="1">
                <a:schemeClr val="lt1"/>
              </a:fillRef>
              <a:effectRef idx="0">
                <a:schemeClr val="accent3"/>
              </a:effectRef>
              <a:fontRef idx="minor">
                <a:schemeClr val="dk1"/>
              </a:fontRef>
            </p:style>
            <p:txBody>
              <a:bodyPr/>
              <a:lstStyle/>
              <a:p>
                <a:r>
                  <a:rPr lang="zh-CN" altLang="en-US">
                    <a:noFill/>
                  </a:rPr>
                  <a:t> </a:t>
                </a:r>
              </a:p>
            </p:txBody>
          </p:sp>
        </mc:Fallback>
      </mc:AlternateContent>
      <p:sp>
        <p:nvSpPr>
          <p:cNvPr id="11" name="Arrow: Right 10"/>
          <p:cNvSpPr/>
          <p:nvPr/>
        </p:nvSpPr>
        <p:spPr>
          <a:xfrm>
            <a:off x="1979712" y="1772816"/>
            <a:ext cx="792088" cy="144016"/>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Right 11"/>
          <p:cNvSpPr/>
          <p:nvPr/>
        </p:nvSpPr>
        <p:spPr>
          <a:xfrm>
            <a:off x="4968044" y="1772816"/>
            <a:ext cx="792088" cy="144016"/>
          </a:xfrm>
          <a:prstGeom prst="rightArrow">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Down 12"/>
          <p:cNvSpPr/>
          <p:nvPr/>
        </p:nvSpPr>
        <p:spPr>
          <a:xfrm>
            <a:off x="7164288" y="3284984"/>
            <a:ext cx="216024" cy="864096"/>
          </a:xfrm>
          <a:prstGeom prst="down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Arrow: Down 13"/>
          <p:cNvSpPr/>
          <p:nvPr/>
        </p:nvSpPr>
        <p:spPr>
          <a:xfrm>
            <a:off x="6226574" y="2276872"/>
            <a:ext cx="211192" cy="1872208"/>
          </a:xfrm>
          <a:prstGeom prst="down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a14="http://schemas.microsoft.com/office/drawing/2010/main" Requires="a14">
          <p:sp>
            <p:nvSpPr>
              <p:cNvPr id="15" name="TextBox 14"/>
              <p:cNvSpPr txBox="1"/>
              <p:nvPr/>
            </p:nvSpPr>
            <p:spPr>
              <a:xfrm>
                <a:off x="5864568" y="3717031"/>
                <a:ext cx="572843" cy="338554"/>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r>
                        <a:rPr kumimoji="0" lang="en-AU" sz="1600" b="1"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𝑵𝒐</m:t>
                      </m:r>
                    </m:oMath>
                  </m:oMathPara>
                </a14:m>
                <a:endParaRPr kumimoji="0" lang="en-AU" sz="1600" b="1" i="0" u="none" strike="noStrike" kern="1200" cap="none" spc="0" normalizeH="0" baseline="0" noProof="0" dirty="0">
                  <a:ln>
                    <a:noFill/>
                  </a:ln>
                  <a:solidFill>
                    <a:srgbClr val="C00000"/>
                  </a:solidFill>
                  <a:effectLst/>
                  <a:uLnTx/>
                  <a:uFillTx/>
                  <a:latin typeface="Sommet bold"/>
                  <a:ea typeface="+mn-ea"/>
                  <a:cs typeface="+mn-cs"/>
                </a:endParaRPr>
              </a:p>
            </p:txBody>
          </p:sp>
        </mc:Choice>
        <mc:Fallback>
          <p:sp>
            <p:nvSpPr>
              <p:cNvPr id="15" name="TextBox 14"/>
              <p:cNvSpPr txBox="1">
                <a:spLocks noRot="1" noChangeAspect="1" noMove="1" noResize="1" noEditPoints="1" noAdjustHandles="1" noChangeArrowheads="1" noChangeShapeType="1" noTextEdit="1"/>
              </p:cNvSpPr>
              <p:nvPr/>
            </p:nvSpPr>
            <p:spPr>
              <a:xfrm>
                <a:off x="5864568" y="3717031"/>
                <a:ext cx="572843" cy="338554"/>
              </a:xfrm>
              <a:prstGeom prst="rect">
                <a:avLst/>
              </a:prstGeom>
              <a:blipFill rotWithShape="1">
                <a:blip r:embed="rId4"/>
                <a:stretch>
                  <a:fillRect l="-60" t="-111" r="73"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7777966" y="1866747"/>
                <a:ext cx="572843" cy="338554"/>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r>
                        <a:rPr kumimoji="0" lang="en-AU" sz="16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𝒀𝒆𝒔</m:t>
                      </m:r>
                    </m:oMath>
                  </m:oMathPara>
                </a14:m>
                <a:endParaRPr kumimoji="0" lang="en-AU" sz="1600" b="1" i="0" u="none" strike="noStrike" kern="1200" cap="none" spc="0" normalizeH="0" baseline="0" noProof="0" dirty="0">
                  <a:ln>
                    <a:noFill/>
                  </a:ln>
                  <a:solidFill>
                    <a:srgbClr val="00B050"/>
                  </a:solidFill>
                  <a:effectLst/>
                  <a:uLnTx/>
                  <a:uFillTx/>
                  <a:latin typeface="Sommet bold"/>
                  <a:ea typeface="+mn-ea"/>
                  <a:cs typeface="+mn-cs"/>
                </a:endParaRPr>
              </a:p>
            </p:txBody>
          </p:sp>
        </mc:Choice>
        <mc:Fallback>
          <p:sp>
            <p:nvSpPr>
              <p:cNvPr id="16" name="TextBox 15"/>
              <p:cNvSpPr txBox="1">
                <a:spLocks noRot="1" noChangeAspect="1" noMove="1" noResize="1" noEditPoints="1" noAdjustHandles="1" noChangeArrowheads="1" noChangeShapeType="1" noTextEdit="1"/>
              </p:cNvSpPr>
              <p:nvPr/>
            </p:nvSpPr>
            <p:spPr>
              <a:xfrm>
                <a:off x="7777966" y="1866747"/>
                <a:ext cx="572843" cy="338554"/>
              </a:xfrm>
              <a:prstGeom prst="rect">
                <a:avLst/>
              </a:prstGeom>
              <a:blipFill rotWithShape="1">
                <a:blip r:embed="rId5"/>
                <a:stretch>
                  <a:fillRect l="-85" t="-142" r="98" b="172"/>
                </a:stretch>
              </a:blipFill>
            </p:spPr>
            <p:txBody>
              <a:bodyPr/>
              <a:lstStyle/>
              <a:p>
                <a:r>
                  <a:rPr lang="zh-CN" altLang="en-US">
                    <a:noFill/>
                  </a:rPr>
                  <a:t> </a:t>
                </a:r>
              </a:p>
            </p:txBody>
          </p:sp>
        </mc:Fallback>
      </mc:AlternateContent>
      <p:sp>
        <p:nvSpPr>
          <p:cNvPr id="17" name="Rectangle: Rounded Corners 16"/>
          <p:cNvSpPr/>
          <p:nvPr/>
        </p:nvSpPr>
        <p:spPr>
          <a:xfrm>
            <a:off x="6128691" y="4185085"/>
            <a:ext cx="15121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err="1"/>
              <a:t>Normali-zation</a:t>
            </a:r>
            <a:endParaRPr lang="en-AU" sz="1600" b="1" dirty="0"/>
          </a:p>
        </p:txBody>
      </p:sp>
      <mc:AlternateContent xmlns:mc="http://schemas.openxmlformats.org/markup-compatibility/2006">
        <mc:Choice xmlns:a14="http://schemas.microsoft.com/office/drawing/2010/main" Requires="a14">
          <p:sp>
            <p:nvSpPr>
              <p:cNvPr id="18" name="Rectangle: Rounded Corners 17"/>
              <p:cNvSpPr/>
              <p:nvPr/>
            </p:nvSpPr>
            <p:spPr>
              <a:xfrm>
                <a:off x="6514893" y="4869160"/>
                <a:ext cx="2664296" cy="12961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lvl="0">
                  <a:buFontTx/>
                  <a:buNone/>
                </a:pPr>
                <a:r>
                  <a:rPr lang="en-AU" sz="1600" dirty="0">
                    <a:solidFill>
                      <a:srgbClr val="C00000"/>
                    </a:solidFill>
                  </a:rPr>
                  <a:t>-</a:t>
                </a:r>
                <a:r>
                  <a:rPr lang="en-AU" sz="1600" dirty="0"/>
                  <a:t>Extract ND from </a:t>
                </a:r>
                <a14:m>
                  <m:oMath xmlns:m="http://schemas.openxmlformats.org/officeDocument/2006/math">
                    <m:r>
                      <a:rPr lang="en-AU" sz="1600" b="0" i="1" smtClean="0">
                        <a:latin typeface="Cambria Math" panose="02040503050406030204" pitchFamily="18" charset="0"/>
                      </a:rPr>
                      <m:t>𝐴</m:t>
                    </m:r>
                  </m:oMath>
                </a14:m>
                <a:endParaRPr lang="en-AU" sz="1600" b="0" dirty="0"/>
              </a:p>
              <a:p>
                <a:pPr lvl="0">
                  <a:buFontTx/>
                  <a:buNone/>
                </a:pPr>
                <a:r>
                  <a:rPr lang="en-US" sz="1600" dirty="0">
                    <a:solidFill>
                      <a:srgbClr val="C00000"/>
                    </a:solidFill>
                  </a:rPr>
                  <a:t>-</a:t>
                </a:r>
                <a:r>
                  <a:rPr lang="en-AU" sz="1600" dirty="0"/>
                  <a:t>Identify </a:t>
                </a:r>
                <a14:m>
                  <m:oMath xmlns:m="http://schemas.openxmlformats.org/officeDocument/2006/math">
                    <m:sSup>
                      <m:sSupPr>
                        <m:ctrlPr>
                          <a:rPr lang="en-AU" sz="1600" i="1" smtClean="0">
                            <a:latin typeface="Cambria Math" panose="02040503050406030204" pitchFamily="18" charset="0"/>
                          </a:rPr>
                        </m:ctrlPr>
                      </m:sSupPr>
                      <m:e>
                        <m:r>
                          <a:rPr lang="en-AU" sz="1600" b="0" i="1" smtClean="0">
                            <a:latin typeface="Cambria Math" panose="02040503050406030204" pitchFamily="18" charset="0"/>
                          </a:rPr>
                          <m:t>𝑍</m:t>
                        </m:r>
                      </m:e>
                      <m:sup>
                        <m:r>
                          <a:rPr lang="en-AU" sz="1600" b="0" i="1" smtClean="0">
                            <a:latin typeface="Cambria Math" panose="02040503050406030204" pitchFamily="18" charset="0"/>
                          </a:rPr>
                          <m:t>𝐼</m:t>
                        </m:r>
                      </m:sup>
                    </m:sSup>
                    <m:r>
                      <a:rPr lang="en-AU" sz="1600" b="0" i="1" smtClean="0">
                        <a:latin typeface="Cambria Math" panose="02040503050406030204" pitchFamily="18" charset="0"/>
                      </a:rPr>
                      <m:t> </m:t>
                    </m:r>
                  </m:oMath>
                </a14:m>
                <a:r>
                  <a:rPr lang="en-AU" sz="1600" dirty="0"/>
                  <a:t>and </a:t>
                </a:r>
                <a14:m>
                  <m:oMath xmlns:m="http://schemas.openxmlformats.org/officeDocument/2006/math">
                    <m:sSup>
                      <m:sSupPr>
                        <m:ctrlPr>
                          <a:rPr lang="en-AU" sz="1600" i="1" smtClean="0">
                            <a:latin typeface="Cambria Math" panose="02040503050406030204" pitchFamily="18" charset="0"/>
                          </a:rPr>
                        </m:ctrlPr>
                      </m:sSupPr>
                      <m:e>
                        <m:r>
                          <a:rPr lang="en-AU" sz="1600" b="0" i="1" smtClean="0">
                            <a:latin typeface="Cambria Math" panose="02040503050406030204" pitchFamily="18" charset="0"/>
                          </a:rPr>
                          <m:t>𝑍</m:t>
                        </m:r>
                      </m:e>
                      <m:sup>
                        <m:r>
                          <a:rPr lang="en-AU" sz="1600" b="0" i="1" smtClean="0">
                            <a:latin typeface="Cambria Math" panose="02040503050406030204" pitchFamily="18" charset="0"/>
                          </a:rPr>
                          <m:t>𝑁</m:t>
                        </m:r>
                      </m:sup>
                    </m:sSup>
                  </m:oMath>
                </a14:m>
                <a:r>
                  <a:rPr lang="en-AU" sz="1600" dirty="0"/>
                  <a:t> from </a:t>
                </a:r>
                <a:r>
                  <a:rPr lang="en-US" altLang="zh-CN" sz="1600" dirty="0"/>
                  <a:t>ND</a:t>
                </a:r>
                <a:endParaRPr lang="en-US" altLang="zh-CN" sz="1600" dirty="0"/>
              </a:p>
              <a:p>
                <a:pPr lvl="0">
                  <a:buFontTx/>
                  <a:buNone/>
                </a:pPr>
                <a:r>
                  <a:rPr lang="en-US" sz="1600" dirty="0">
                    <a:solidFill>
                      <a:srgbClr val="C00000"/>
                    </a:solidFill>
                  </a:rPr>
                  <a:t>-</a:t>
                </a:r>
                <a:r>
                  <a:rPr lang="en-US" sz="1600" dirty="0"/>
                  <a:t>Normalization A with </a:t>
                </a:r>
                <a:r>
                  <a:rPr lang="en-AU" sz="1600" dirty="0"/>
                  <a:t> </a:t>
                </a:r>
                <a14:m>
                  <m:oMath xmlns:m="http://schemas.openxmlformats.org/officeDocument/2006/math">
                    <m:sSup>
                      <m:sSupPr>
                        <m:ctrlPr>
                          <a:rPr lang="en-AU" sz="1600" i="1" smtClean="0">
                            <a:latin typeface="Cambria Math" panose="02040503050406030204" pitchFamily="18" charset="0"/>
                          </a:rPr>
                        </m:ctrlPr>
                      </m:sSupPr>
                      <m:e>
                        <m:r>
                          <a:rPr lang="en-AU" sz="1600" b="0" i="1" smtClean="0">
                            <a:latin typeface="Cambria Math" panose="02040503050406030204" pitchFamily="18" charset="0"/>
                          </a:rPr>
                          <m:t>𝑍</m:t>
                        </m:r>
                      </m:e>
                      <m:sup>
                        <m:r>
                          <a:rPr lang="en-AU" sz="1600" b="0" i="1" smtClean="0">
                            <a:latin typeface="Cambria Math" panose="02040503050406030204" pitchFamily="18" charset="0"/>
                          </a:rPr>
                          <m:t>𝐼</m:t>
                        </m:r>
                      </m:sup>
                    </m:sSup>
                    <m:r>
                      <a:rPr lang="en-AU" sz="1600" b="0" i="1" smtClean="0">
                        <a:latin typeface="Cambria Math" panose="02040503050406030204" pitchFamily="18" charset="0"/>
                      </a:rPr>
                      <m:t> </m:t>
                    </m:r>
                  </m:oMath>
                </a14:m>
                <a:r>
                  <a:rPr lang="en-AU" sz="1600" dirty="0"/>
                  <a:t>and </a:t>
                </a:r>
                <a14:m>
                  <m:oMath xmlns:m="http://schemas.openxmlformats.org/officeDocument/2006/math">
                    <m:sSup>
                      <m:sSupPr>
                        <m:ctrlPr>
                          <a:rPr lang="en-AU" sz="1600" i="1" smtClean="0">
                            <a:latin typeface="Cambria Math" panose="02040503050406030204" pitchFamily="18" charset="0"/>
                          </a:rPr>
                        </m:ctrlPr>
                      </m:sSupPr>
                      <m:e>
                        <m:r>
                          <a:rPr lang="en-AU" sz="1600" b="0" i="1" smtClean="0">
                            <a:latin typeface="Cambria Math" panose="02040503050406030204" pitchFamily="18" charset="0"/>
                          </a:rPr>
                          <m:t>𝑍</m:t>
                        </m:r>
                      </m:e>
                      <m:sup>
                        <m:r>
                          <a:rPr lang="en-AU" sz="1600" b="0" i="1" smtClean="0">
                            <a:latin typeface="Cambria Math" panose="02040503050406030204" pitchFamily="18" charset="0"/>
                          </a:rPr>
                          <m:t>𝑁</m:t>
                        </m:r>
                      </m:sup>
                    </m:sSup>
                  </m:oMath>
                </a14:m>
                <a:r>
                  <a:rPr lang="en-AU" sz="1600" dirty="0"/>
                  <a:t> </a:t>
                </a:r>
                <a:endParaRPr lang="en-AU" sz="1600" dirty="0"/>
              </a:p>
            </p:txBody>
          </p:sp>
        </mc:Choice>
        <mc:Fallback>
          <p:sp>
            <p:nvSpPr>
              <p:cNvPr id="18" name="Rectangle: Rounded Corners 17"/>
              <p:cNvSpPr>
                <a:spLocks noRot="1" noChangeAspect="1" noMove="1" noResize="1" noEditPoints="1" noAdjustHandles="1" noChangeArrowheads="1" noChangeShapeType="1" noTextEdit="1"/>
              </p:cNvSpPr>
              <p:nvPr/>
            </p:nvSpPr>
            <p:spPr>
              <a:xfrm>
                <a:off x="6514893" y="4869160"/>
                <a:ext cx="2664296" cy="1296144"/>
              </a:xfrm>
              <a:prstGeom prst="roundRect">
                <a:avLst/>
              </a:prstGeom>
              <a:blipFill rotWithShape="1">
                <a:blip r:embed="rId6"/>
                <a:stretch>
                  <a:fillRect l="-493" t="-1027" r="-467" b="-973"/>
                </a:stretch>
              </a:blipFill>
            </p:spPr>
            <p:style>
              <a:lnRef idx="2">
                <a:schemeClr val="accent3"/>
              </a:lnRef>
              <a:fillRef idx="1">
                <a:schemeClr val="lt1"/>
              </a:fillRef>
              <a:effectRef idx="0">
                <a:schemeClr val="accent3"/>
              </a:effectRef>
              <a:fontRef idx="minor">
                <a:schemeClr val="dk1"/>
              </a:fontRef>
            </p:style>
            <p:txBody>
              <a:bodyPr/>
              <a:lstStyle/>
              <a:p>
                <a:r>
                  <a:rPr lang="zh-CN" altLang="en-US">
                    <a:noFill/>
                  </a:rPr>
                  <a:t> </a:t>
                </a:r>
              </a:p>
            </p:txBody>
          </p:sp>
        </mc:Fallback>
      </mc:AlternateContent>
      <p:sp>
        <p:nvSpPr>
          <p:cNvPr id="19" name="Rectangle: Rounded Corners 18"/>
          <p:cNvSpPr/>
          <p:nvPr/>
        </p:nvSpPr>
        <p:spPr>
          <a:xfrm>
            <a:off x="3059832" y="4329101"/>
            <a:ext cx="15121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New Sample </a:t>
            </a:r>
            <a:endParaRPr lang="en-AU" sz="1600" b="1" dirty="0"/>
          </a:p>
        </p:txBody>
      </p:sp>
      <mc:AlternateContent xmlns:mc="http://schemas.openxmlformats.org/markup-compatibility/2006">
        <mc:Choice xmlns:a14="http://schemas.microsoft.com/office/drawing/2010/main" Requires="a14">
          <p:sp>
            <p:nvSpPr>
              <p:cNvPr id="20" name="Rectangle: Rounded Corners 19"/>
              <p:cNvSpPr/>
              <p:nvPr/>
            </p:nvSpPr>
            <p:spPr>
              <a:xfrm>
                <a:off x="3416651" y="4977173"/>
                <a:ext cx="2664296" cy="1152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lvl="0">
                  <a:buFontTx/>
                  <a:buNone/>
                </a:pPr>
                <a:r>
                  <a:rPr lang="en-AU" sz="1600" dirty="0"/>
                  <a:t>Identify infill point </a:t>
                </a:r>
                <a14:m>
                  <m:oMath xmlns:m="http://schemas.openxmlformats.org/officeDocument/2006/math">
                    <m:sSub>
                      <m:sSubPr>
                        <m:ctrlPr>
                          <a:rPr lang="en-AU" sz="1600" b="0" i="1" smtClean="0">
                            <a:latin typeface="Cambria Math" panose="02040503050406030204" pitchFamily="18" charset="0"/>
                          </a:rPr>
                        </m:ctrlPr>
                      </m:sSubPr>
                      <m:e>
                        <m:r>
                          <m:rPr>
                            <m:sty m:val="p"/>
                          </m:rPr>
                          <a:rPr lang="en-US" altLang="zh-CN" sz="1600" i="1" smtClean="0">
                            <a:latin typeface="Cambria Math" panose="02040503050406030204" pitchFamily="18" charset="0"/>
                          </a:rPr>
                          <m:t>x</m:t>
                        </m:r>
                      </m:e>
                      <m:sub>
                        <m:r>
                          <m:rPr>
                            <m:sty m:val="p"/>
                          </m:rPr>
                          <a:rPr lang="en-US" altLang="zh-CN" sz="1600" i="1">
                            <a:latin typeface="Cambria Math" panose="02040503050406030204" pitchFamily="18" charset="0"/>
                          </a:rPr>
                          <m:t>HV</m:t>
                        </m:r>
                      </m:sub>
                    </m:sSub>
                  </m:oMath>
                </a14:m>
                <a:endParaRPr lang="en-AU" sz="1600" dirty="0"/>
              </a:p>
              <a:p>
                <a:pPr lvl="0">
                  <a:buFontTx/>
                  <a:buNone/>
                </a:pPr>
                <a:r>
                  <a:rPr lang="en-AU" sz="1600" dirty="0"/>
                  <a:t>Update </a:t>
                </a:r>
                <a14:m>
                  <m:oMath xmlns:m="http://schemas.openxmlformats.org/officeDocument/2006/math">
                    <m:r>
                      <a:rPr lang="en-AU" sz="1600" b="0" i="1" smtClean="0">
                        <a:latin typeface="Cambria Math" panose="02040503050406030204" pitchFamily="18" charset="0"/>
                      </a:rPr>
                      <m:t>𝐴</m:t>
                    </m:r>
                  </m:oMath>
                </a14:m>
                <a:endParaRPr lang="en-AU" sz="1600" dirty="0"/>
              </a:p>
            </p:txBody>
          </p:sp>
        </mc:Choice>
        <mc:Fallback>
          <p:sp>
            <p:nvSpPr>
              <p:cNvPr id="20" name="Rectangle: Rounded Corners 19"/>
              <p:cNvSpPr>
                <a:spLocks noRot="1" noChangeAspect="1" noMove="1" noResize="1" noEditPoints="1" noAdjustHandles="1" noChangeArrowheads="1" noChangeShapeType="1" noTextEdit="1"/>
              </p:cNvSpPr>
              <p:nvPr/>
            </p:nvSpPr>
            <p:spPr>
              <a:xfrm>
                <a:off x="3416651" y="4977173"/>
                <a:ext cx="2664296" cy="1152128"/>
              </a:xfrm>
              <a:prstGeom prst="roundRect">
                <a:avLst/>
              </a:prstGeom>
              <a:blipFill rotWithShape="1">
                <a:blip r:embed="rId7"/>
                <a:stretch>
                  <a:fillRect l="-490" t="-1106" r="-470" b="-1078"/>
                </a:stretch>
              </a:blipFill>
            </p:spPr>
            <p:style>
              <a:lnRef idx="2">
                <a:schemeClr val="accent3"/>
              </a:lnRef>
              <a:fillRef idx="1">
                <a:schemeClr val="lt1"/>
              </a:fillRef>
              <a:effectRef idx="0">
                <a:schemeClr val="accent3"/>
              </a:effectRef>
              <a:fontRef idx="minor">
                <a:schemeClr val="dk1"/>
              </a:fontRef>
            </p:style>
            <p:txBody>
              <a:bodyPr/>
              <a:lstStyle/>
              <a:p>
                <a:r>
                  <a:rPr lang="zh-CN" altLang="en-US">
                    <a:noFill/>
                  </a:rPr>
                  <a:t> </a:t>
                </a:r>
              </a:p>
            </p:txBody>
          </p:sp>
        </mc:Fallback>
      </mc:AlternateContent>
      <p:sp>
        <p:nvSpPr>
          <p:cNvPr id="21" name="Arrow: Up 20"/>
          <p:cNvSpPr/>
          <p:nvPr/>
        </p:nvSpPr>
        <p:spPr>
          <a:xfrm>
            <a:off x="3635896" y="3429000"/>
            <a:ext cx="144016" cy="756085"/>
          </a:xfrm>
          <a:prstGeom prst="up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6" name="Group 25"/>
          <p:cNvGrpSpPr/>
          <p:nvPr/>
        </p:nvGrpSpPr>
        <p:grpSpPr>
          <a:xfrm>
            <a:off x="305156" y="4185085"/>
            <a:ext cx="1914833" cy="2005295"/>
            <a:chOff x="395536" y="4033994"/>
            <a:chExt cx="1914833" cy="2005295"/>
          </a:xfrm>
        </p:grpSpPr>
        <p:sp>
          <p:nvSpPr>
            <p:cNvPr id="22" name="Rectangle: Rounded Corners 21"/>
            <p:cNvSpPr/>
            <p:nvPr/>
          </p:nvSpPr>
          <p:spPr>
            <a:xfrm>
              <a:off x="437382" y="4033994"/>
              <a:ext cx="1802877" cy="200529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cs typeface="+mn-lt"/>
              </a:endParaRPr>
            </a:p>
          </p:txBody>
        </p:sp>
        <p:sp>
          <p:nvSpPr>
            <p:cNvPr id="23" name="TextBox 22"/>
            <p:cNvSpPr txBox="1"/>
            <p:nvPr/>
          </p:nvSpPr>
          <p:spPr>
            <a:xfrm>
              <a:off x="395536" y="4547524"/>
              <a:ext cx="1844723" cy="30670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400" b="1" i="0" u="none" strike="noStrike" kern="1200" cap="none" spc="0" normalizeH="0" baseline="0" noProof="0" dirty="0">
                  <a:ln>
                    <a:noFill/>
                  </a:ln>
                  <a:solidFill>
                    <a:schemeClr val="tx1"/>
                  </a:solidFill>
                  <a:effectLst/>
                  <a:uLnTx/>
                  <a:uFillTx/>
                  <a:latin typeface="+mn-lt"/>
                  <a:ea typeface="+mn-ea"/>
                  <a:cs typeface="+mn-lt"/>
                </a:rPr>
                <a:t>1. First iteration</a:t>
              </a:r>
              <a:endParaRPr kumimoji="0" lang="en-AU" sz="1400" b="1" i="0" u="none" strike="noStrike" kern="1200" cap="none" spc="0" normalizeH="0" baseline="0" noProof="0" dirty="0">
                <a:ln>
                  <a:noFill/>
                </a:ln>
                <a:solidFill>
                  <a:schemeClr val="tx1"/>
                </a:solidFill>
                <a:effectLst/>
                <a:uLnTx/>
                <a:uFillTx/>
                <a:latin typeface="+mn-lt"/>
                <a:ea typeface="+mn-ea"/>
                <a:cs typeface="+mn-lt"/>
              </a:endParaRPr>
            </a:p>
          </p:txBody>
        </p:sp>
        <p:sp>
          <p:nvSpPr>
            <p:cNvPr id="24" name="TextBox 23"/>
            <p:cNvSpPr txBox="1"/>
            <p:nvPr/>
          </p:nvSpPr>
          <p:spPr>
            <a:xfrm>
              <a:off x="395536" y="4869160"/>
              <a:ext cx="1914833" cy="95313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lang="en-AU" sz="1400" b="1" dirty="0">
                  <a:latin typeface="+mn-lt"/>
                  <a:ea typeface="+mn-ea"/>
                  <a:cs typeface="+mn-lt"/>
                </a:rPr>
                <a:t>2</a:t>
              </a:r>
              <a:r>
                <a:rPr kumimoji="0" lang="en-AU" sz="1400" b="1" i="0" u="none" strike="noStrike" kern="1200" cap="none" spc="0" normalizeH="0" baseline="0" noProof="0" dirty="0">
                  <a:ln>
                    <a:noFill/>
                  </a:ln>
                  <a:solidFill>
                    <a:schemeClr val="tx1"/>
                  </a:solidFill>
                  <a:effectLst/>
                  <a:uLnTx/>
                  <a:uFillTx/>
                  <a:latin typeface="+mn-lt"/>
                  <a:ea typeface="+mn-ea"/>
                  <a:cs typeface="+mn-lt"/>
                </a:rPr>
                <a:t>. New sample is better than current ideal on any objective</a:t>
              </a:r>
              <a:endParaRPr kumimoji="0" lang="en-AU" sz="1400" b="1" i="0" u="none" strike="noStrike" kern="1200" cap="none" spc="0" normalizeH="0" baseline="0" noProof="0" dirty="0">
                <a:ln>
                  <a:noFill/>
                </a:ln>
                <a:solidFill>
                  <a:schemeClr val="tx1"/>
                </a:solidFill>
                <a:effectLst/>
                <a:uLnTx/>
                <a:uFillTx/>
                <a:latin typeface="+mn-lt"/>
                <a:ea typeface="+mn-ea"/>
                <a:cs typeface="+mn-lt"/>
              </a:endParaRPr>
            </a:p>
          </p:txBody>
        </p:sp>
        <p:sp>
          <p:nvSpPr>
            <p:cNvPr id="25" name="TextBox 24"/>
            <p:cNvSpPr txBox="1"/>
            <p:nvPr/>
          </p:nvSpPr>
          <p:spPr>
            <a:xfrm>
              <a:off x="395536" y="4211797"/>
              <a:ext cx="1628699"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1" u="none" strike="noStrike" kern="1200" cap="none" spc="0" normalizeH="0" baseline="0" noProof="0" dirty="0">
                  <a:ln>
                    <a:noFill/>
                  </a:ln>
                  <a:solidFill>
                    <a:srgbClr val="00B050"/>
                  </a:solidFill>
                  <a:effectLst/>
                  <a:uLnTx/>
                  <a:uFillTx/>
                  <a:latin typeface="+mn-lt"/>
                  <a:ea typeface="+mn-ea"/>
                  <a:cs typeface="+mn-lt"/>
                </a:rPr>
                <a:t>Yes</a:t>
              </a:r>
              <a:r>
                <a:rPr kumimoji="0" lang="en-AU" sz="1600" b="1" i="0" u="none" strike="noStrike" kern="1200" cap="none" spc="0" normalizeH="0" baseline="0" noProof="0" dirty="0">
                  <a:ln>
                    <a:noFill/>
                  </a:ln>
                  <a:solidFill>
                    <a:srgbClr val="00B050"/>
                  </a:solidFill>
                  <a:effectLst/>
                  <a:uLnTx/>
                  <a:uFillTx/>
                  <a:latin typeface="+mn-lt"/>
                  <a:ea typeface="+mn-ea"/>
                  <a:cs typeface="+mn-lt"/>
                </a:rPr>
                <a:t> </a:t>
              </a:r>
              <a:r>
                <a:rPr kumimoji="0" lang="en-AU" sz="1600" b="1" i="0" u="none" strike="noStrike" kern="1200" cap="none" spc="0" normalizeH="0" baseline="0" noProof="0" dirty="0">
                  <a:ln>
                    <a:noFill/>
                  </a:ln>
                  <a:solidFill>
                    <a:schemeClr val="tx1"/>
                  </a:solidFill>
                  <a:effectLst/>
                  <a:uLnTx/>
                  <a:uFillTx/>
                  <a:latin typeface="+mn-lt"/>
                  <a:ea typeface="+mn-ea"/>
                  <a:cs typeface="+mn-lt"/>
                </a:rPr>
                <a:t>condition </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grpSp>
      <p:sp>
        <p:nvSpPr>
          <p:cNvPr id="2" name="Arrow: Right 11"/>
          <p:cNvSpPr/>
          <p:nvPr/>
        </p:nvSpPr>
        <p:spPr>
          <a:xfrm rot="10800000">
            <a:off x="4968044" y="4509031"/>
            <a:ext cx="792088" cy="144016"/>
          </a:xfrm>
          <a:prstGeom prst="rightArrow">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AU"/>
          </a:p>
        </p:txBody>
      </p:sp>
      <p:sp>
        <p:nvSpPr>
          <p:cNvPr id="3" name="Arrow: Right 11"/>
          <p:cNvSpPr/>
          <p:nvPr/>
        </p:nvSpPr>
        <p:spPr>
          <a:xfrm rot="10800000">
            <a:off x="2915724" y="3734966"/>
            <a:ext cx="792088" cy="144016"/>
          </a:xfrm>
          <a:prstGeom prst="rightArrow">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AU"/>
          </a:p>
        </p:txBody>
      </p:sp>
      <p:sp>
        <p:nvSpPr>
          <p:cNvPr id="27" name="文本框 26"/>
          <p:cNvSpPr txBox="1"/>
          <p:nvPr/>
        </p:nvSpPr>
        <p:spPr>
          <a:xfrm>
            <a:off x="251460" y="3535045"/>
            <a:ext cx="2677795" cy="544195"/>
          </a:xfrm>
          <a:prstGeom prst="rect">
            <a:avLst/>
          </a:prstGeom>
        </p:spPr>
        <p:txBody>
          <a:bodyPr/>
          <a:p>
            <a:pPr marL="342900" marR="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US" altLang="zh-CN" sz="1400" b="1" i="0" u="none" strike="noStrike" kern="1200" cap="none" spc="0" normalizeH="0" baseline="0" noProof="0" dirty="0" smtClean="0">
                <a:ln>
                  <a:noFill/>
                </a:ln>
                <a:solidFill>
                  <a:schemeClr val="tx1"/>
                </a:solidFill>
                <a:effectLst/>
                <a:uLnTx/>
                <a:uFillTx/>
                <a:latin typeface="+mn-lt"/>
                <a:ea typeface="+mn-ea"/>
                <a:cs typeface="+mn-lt"/>
              </a:rPr>
              <a:t>Function evaluation budget exghausted:  Terminate</a:t>
            </a:r>
            <a:endParaRPr kumimoji="0" lang="en-US" altLang="zh-CN" sz="1400" b="1" i="0" u="none" strike="noStrike" kern="1200" cap="none" spc="0" normalizeH="0" baseline="0" noProof="0" dirty="0" smtClean="0">
              <a:ln>
                <a:noFill/>
              </a:ln>
              <a:solidFill>
                <a:schemeClr val="tx1"/>
              </a:solidFill>
              <a:effectLst/>
              <a:uLnTx/>
              <a:uFillTx/>
              <a:latin typeface="+mn-lt"/>
              <a:ea typeface="+mn-ea"/>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2182338"/>
            <a:ext cx="5903887" cy="4123095"/>
          </a:xfrm>
          <a:prstGeom prst="rect">
            <a:avLst/>
          </a:prstGeom>
        </p:spPr>
      </p:pic>
      <p:sp>
        <p:nvSpPr>
          <p:cNvPr id="2" name="Title 1"/>
          <p:cNvSpPr>
            <a:spLocks noGrp="1"/>
          </p:cNvSpPr>
          <p:nvPr>
            <p:ph type="title"/>
          </p:nvPr>
        </p:nvSpPr>
        <p:spPr/>
        <p:txBody>
          <a:bodyPr/>
          <a:lstStyle/>
          <a:p>
            <a:r>
              <a:rPr lang="en-AU" dirty="0"/>
              <a:t>Results: Overview</a:t>
            </a:r>
            <a:endParaRPr lang="en-AU" dirty="0"/>
          </a:p>
        </p:txBody>
      </p:sp>
      <p:sp>
        <p:nvSpPr>
          <p:cNvPr id="8" name="Rectangle 7"/>
          <p:cNvSpPr/>
          <p:nvPr/>
        </p:nvSpPr>
        <p:spPr>
          <a:xfrm>
            <a:off x="468313" y="999077"/>
            <a:ext cx="7488832" cy="977265"/>
          </a:xfrm>
          <a:prstGeom prst="rect">
            <a:avLst/>
          </a:prstGeom>
        </p:spPr>
        <p:txBody>
          <a:bodyPr wrap="square">
            <a:spAutoFit/>
          </a:bodyPr>
          <a:lstStyle/>
          <a:p>
            <a:pPr fontAlgn="auto">
              <a:spcBef>
                <a:spcPct val="20000"/>
              </a:spcBef>
              <a:spcAft>
                <a:spcPts val="0"/>
              </a:spcAft>
            </a:pPr>
            <a:r>
              <a:rPr lang="en-AU" sz="1800" dirty="0">
                <a:latin typeface="+mn-lt"/>
                <a:cs typeface="+mn-lt"/>
              </a:rPr>
              <a:t>- ZDT/ WFG/DTLZ series of benchmark problems are used to evaluate the performance</a:t>
            </a:r>
            <a:endParaRPr lang="en-AU" sz="1800" dirty="0">
              <a:latin typeface="+mn-lt"/>
              <a:cs typeface="+mn-lt"/>
            </a:endParaRPr>
          </a:p>
          <a:p>
            <a:pPr fontAlgn="auto">
              <a:spcBef>
                <a:spcPct val="20000"/>
              </a:spcBef>
              <a:spcAft>
                <a:spcPts val="0"/>
              </a:spcAft>
            </a:pPr>
            <a:r>
              <a:rPr lang="en-AU" sz="1800" dirty="0">
                <a:latin typeface="+mn-lt"/>
                <a:cs typeface="+mn-lt"/>
              </a:rPr>
              <a:t>- 29 runs for each problem</a:t>
            </a:r>
            <a:endParaRPr lang="en-AU" sz="1800" dirty="0">
              <a:latin typeface="+mn-lt"/>
              <a:cs typeface="+mn-lt"/>
            </a:endParaRPr>
          </a:p>
        </p:txBody>
      </p:sp>
      <mc:AlternateContent xmlns:mc="http://schemas.openxmlformats.org/markup-compatibility/2006">
        <mc:Choice xmlns:a14="http://schemas.microsoft.com/office/drawing/2010/main" Requires="a14">
          <p:sp>
            <p:nvSpPr>
              <p:cNvPr id="34" name="TextBox 33"/>
              <p:cNvSpPr txBox="1"/>
              <p:nvPr/>
            </p:nvSpPr>
            <p:spPr>
              <a:xfrm>
                <a:off x="5004048" y="3018934"/>
                <a:ext cx="3816424" cy="12223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pPr>
                <a:r>
                  <a:rPr kumimoji="0" lang="en-AU" sz="1600" i="0" u="none" strike="noStrike" kern="1200" cap="none" spc="0" normalizeH="0" baseline="0" noProof="0" dirty="0">
                    <a:ln>
                      <a:noFill/>
                    </a:ln>
                    <a:solidFill>
                      <a:schemeClr val="accent3"/>
                    </a:solidFill>
                    <a:effectLst/>
                    <a:uLnTx/>
                    <a:uFillTx/>
                    <a:ea typeface="+mn-ea"/>
                    <a:cs typeface="+mn-lt"/>
                  </a:rPr>
                  <a:t>Median HV </a:t>
                </a:r>
                <a:endParaRPr kumimoji="0" lang="en-AU" sz="1600" i="0" u="none" strike="noStrike" kern="1200" cap="none" spc="0" normalizeH="0" baseline="0" noProof="0" dirty="0">
                  <a:ln>
                    <a:noFill/>
                  </a:ln>
                  <a:solidFill>
                    <a:schemeClr val="accent3"/>
                  </a:solidFill>
                  <a:effectLst/>
                  <a:uLnTx/>
                  <a:uFillTx/>
                  <a:ea typeface="+mn-ea"/>
                  <a:cs typeface="+mn-lt"/>
                </a:endParaRPr>
              </a:p>
              <a:p>
                <a:pPr marR="0" defTabSz="914400" rtl="0" eaLnBrk="1" fontAlgn="auto" latinLnBrk="0" hangingPunct="1">
                  <a:lnSpc>
                    <a:spcPct val="100000"/>
                  </a:lnSpc>
                  <a:spcBef>
                    <a:spcPct val="20000"/>
                  </a:spcBef>
                  <a:spcAft>
                    <a:spcPts val="0"/>
                  </a:spcAft>
                  <a:buClrTx/>
                  <a:buSzTx/>
                </a:pPr>
                <a14:m>
                  <m:oMath xmlns:m="http://schemas.openxmlformats.org/officeDocument/2006/math">
                    <m:r>
                      <a:rPr kumimoji="0" lang="en-AU" sz="1600" i="1" u="none" strike="noStrike" kern="1200" cap="none" spc="0" normalizeH="0" baseline="0" noProof="0" smtClean="0">
                        <a:ln>
                          <a:noFill/>
                        </a:ln>
                        <a:solidFill>
                          <a:schemeClr val="accent3"/>
                        </a:solidFill>
                        <a:effectLst/>
                        <a:uLnTx/>
                        <a:uFillTx/>
                        <a:latin typeface="Cambria Math" panose="02040503050406030204" pitchFamily="18" charset="0"/>
                        <a:ea typeface="MS Mincho" charset="0"/>
                        <a:cs typeface="Cambria Math" panose="02040503050406030204" pitchFamily="18" charset="0"/>
                      </a:rPr>
                      <m:t>↑</m:t>
                    </m:r>
                  </m:oMath>
                </a14:m>
                <a:r>
                  <a:rPr kumimoji="0" lang="en-AU" sz="1600" i="1" u="none" strike="noStrike" kern="1200" cap="none" spc="0" normalizeH="0" baseline="0" noProof="0" dirty="0">
                    <a:ln>
                      <a:noFill/>
                    </a:ln>
                    <a:solidFill>
                      <a:schemeClr val="accent3"/>
                    </a:solidFill>
                    <a:effectLst/>
                    <a:uLnTx/>
                    <a:uFillTx/>
                    <a:ea typeface="Cambria Math" panose="02040503050406030204" pitchFamily="18" charset="0"/>
                    <a:cs typeface="+mn-lt"/>
                  </a:rPr>
                  <a:t> </a:t>
                </a:r>
                <a:r>
                  <a:rPr lang="en-AU" sz="1600" dirty="0">
                    <a:solidFill>
                      <a:schemeClr val="accent3"/>
                    </a:solidFill>
                    <a:ea typeface="Cambria Math" panose="02040503050406030204" pitchFamily="18" charset="0"/>
                    <a:cs typeface="+mn-lt"/>
                  </a:rPr>
                  <a:t>significantly better than proposed alg. </a:t>
                </a:r>
                <a:endParaRPr kumimoji="0" lang="en-AU" sz="1600" i="1" u="none" strike="noStrike" kern="1200" cap="none" spc="0" normalizeH="0" baseline="0" noProof="0" dirty="0">
                  <a:ln>
                    <a:noFill/>
                  </a:ln>
                  <a:solidFill>
                    <a:schemeClr val="accent3"/>
                  </a:solidFill>
                  <a:effectLst/>
                  <a:uLnTx/>
                  <a:uFillTx/>
                  <a:ea typeface="Cambria Math" panose="02040503050406030204" pitchFamily="18" charset="0"/>
                  <a:cs typeface="+mn-lt"/>
                </a:endParaRPr>
              </a:p>
              <a:p>
                <a:pPr fontAlgn="auto">
                  <a:spcBef>
                    <a:spcPct val="20000"/>
                  </a:spcBef>
                  <a:spcAft>
                    <a:spcPts val="0"/>
                  </a:spcAft>
                </a:pPr>
                <a14:m>
                  <m:oMath xmlns:m="http://schemas.openxmlformats.org/officeDocument/2006/math">
                    <m:r>
                      <a:rPr kumimoji="0" lang="en-AU" sz="1600" i="1" u="none" strike="noStrike" kern="1200" cap="none" spc="0" normalizeH="0" baseline="0" noProof="0" smtClean="0">
                        <a:ln>
                          <a:noFill/>
                        </a:ln>
                        <a:solidFill>
                          <a:schemeClr val="accent3"/>
                        </a:solidFill>
                        <a:effectLst/>
                        <a:uLnTx/>
                        <a:uFillTx/>
                        <a:latin typeface="Cambria Math" panose="02040503050406030204" pitchFamily="18" charset="0"/>
                        <a:ea typeface="MS Mincho" charset="0"/>
                        <a:cs typeface="Cambria Math" panose="02040503050406030204" pitchFamily="18" charset="0"/>
                      </a:rPr>
                      <m:t>↓</m:t>
                    </m:r>
                  </m:oMath>
                </a14:m>
                <a:r>
                  <a:rPr lang="en-AU" sz="1600" dirty="0">
                    <a:solidFill>
                      <a:schemeClr val="accent3"/>
                    </a:solidFill>
                    <a:ea typeface="Cambria Math" panose="02040503050406030204" pitchFamily="18" charset="0"/>
                    <a:cs typeface="+mn-lt"/>
                  </a:rPr>
                  <a:t> significantly worse than proposed alg.</a:t>
                </a:r>
                <a:endParaRPr kumimoji="0" lang="en-AU" sz="1600" i="1" u="none" strike="noStrike" kern="1200" cap="none" spc="0" normalizeH="0" baseline="0" noProof="0" dirty="0">
                  <a:ln>
                    <a:noFill/>
                  </a:ln>
                  <a:solidFill>
                    <a:schemeClr val="accent3"/>
                  </a:solidFill>
                  <a:effectLst/>
                  <a:uLnTx/>
                  <a:uFillTx/>
                  <a:ea typeface="Cambria Math" panose="02040503050406030204" pitchFamily="18" charset="0"/>
                  <a:cs typeface="+mn-lt"/>
                </a:endParaRPr>
              </a:p>
              <a:p>
                <a:pPr marR="0" defTabSz="914400" rtl="0" eaLnBrk="1" fontAlgn="auto" latinLnBrk="0" hangingPunct="1">
                  <a:lnSpc>
                    <a:spcPct val="100000"/>
                  </a:lnSpc>
                  <a:spcBef>
                    <a:spcPct val="20000"/>
                  </a:spcBef>
                  <a:spcAft>
                    <a:spcPts val="0"/>
                  </a:spcAft>
                  <a:buClrTx/>
                  <a:buSzTx/>
                </a:pPr>
                <a14:m>
                  <m:oMath xmlns:m="http://schemas.openxmlformats.org/officeDocument/2006/math">
                    <m:r>
                      <a:rPr kumimoji="0" lang="en-AU" sz="1600" i="1" u="none" strike="noStrike" kern="1200" cap="none" spc="0" normalizeH="0" baseline="0" noProof="0" smtClean="0">
                        <a:ln>
                          <a:noFill/>
                        </a:ln>
                        <a:solidFill>
                          <a:schemeClr val="accent3"/>
                        </a:solidFill>
                        <a:effectLst/>
                        <a:uLnTx/>
                        <a:uFillTx/>
                        <a:latin typeface="Cambria Math" panose="02040503050406030204" pitchFamily="18" charset="0"/>
                        <a:ea typeface="MS Mincho" charset="0"/>
                        <a:cs typeface="Cambria Math" panose="02040503050406030204" pitchFamily="18" charset="0"/>
                      </a:rPr>
                      <m:t>≈</m:t>
                    </m:r>
                  </m:oMath>
                </a14:m>
                <a:r>
                  <a:rPr kumimoji="0" lang="en-AU" sz="1600" i="0" u="none" strike="noStrike" kern="1200" cap="none" spc="0" normalizeH="0" baseline="0" noProof="0" dirty="0">
                    <a:ln>
                      <a:noFill/>
                    </a:ln>
                    <a:solidFill>
                      <a:schemeClr val="accent3"/>
                    </a:solidFill>
                    <a:effectLst/>
                    <a:uLnTx/>
                    <a:uFillTx/>
                    <a:ea typeface="Cambria Math" panose="02040503050406030204" pitchFamily="18" charset="0"/>
                    <a:cs typeface="+mn-lt"/>
                  </a:rPr>
                  <a:t>no difference</a:t>
                </a:r>
                <a:r>
                  <a:rPr kumimoji="0" lang="en-AU" sz="1600" i="0" u="none" strike="noStrike" kern="1200" cap="none" spc="0" normalizeH="0" noProof="0" dirty="0">
                    <a:ln>
                      <a:noFill/>
                    </a:ln>
                    <a:solidFill>
                      <a:schemeClr val="accent3"/>
                    </a:solidFill>
                    <a:effectLst/>
                    <a:uLnTx/>
                    <a:uFillTx/>
                    <a:ea typeface="Cambria Math" panose="02040503050406030204" pitchFamily="18" charset="0"/>
                    <a:cs typeface="+mn-lt"/>
                  </a:rPr>
                  <a:t> from the proposed alg.</a:t>
                </a:r>
                <a:endParaRPr kumimoji="0" lang="en-AU" sz="1600" i="0" u="none" strike="noStrike" kern="1200" cap="none" spc="0" normalizeH="0" baseline="-25000" noProof="0" dirty="0">
                  <a:ln>
                    <a:noFill/>
                  </a:ln>
                  <a:solidFill>
                    <a:schemeClr val="accent3"/>
                  </a:solidFill>
                  <a:effectLst/>
                  <a:uLnTx/>
                  <a:uFillTx/>
                  <a:cs typeface="+mn-lt"/>
                </a:endParaRPr>
              </a:p>
            </p:txBody>
          </p:sp>
        </mc:Choice>
        <mc:Fallback>
          <p:sp>
            <p:nvSpPr>
              <p:cNvPr id="34" name="TextBox 33"/>
              <p:cNvSpPr txBox="1">
                <a:spLocks noRot="1" noChangeAspect="1" noMove="1" noResize="1" noEditPoints="1" noAdjustHandles="1" noChangeArrowheads="1" noChangeShapeType="1" noTextEdit="1"/>
              </p:cNvSpPr>
              <p:nvPr/>
            </p:nvSpPr>
            <p:spPr>
              <a:xfrm>
                <a:off x="5004048" y="3018934"/>
                <a:ext cx="3816424" cy="1222375"/>
              </a:xfrm>
              <a:prstGeom prst="rect">
                <a:avLst/>
              </a:prstGeom>
              <a:blipFill rotWithShape="1">
                <a:blip r:embed="rId2"/>
                <a:stretch>
                  <a:fillRect l="-339" t="-1051" r="-324" b="-1027"/>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p:sp>
        <p:nvSpPr>
          <p:cNvPr id="12" name="TextBox 11"/>
          <p:cNvSpPr txBox="1"/>
          <p:nvPr/>
        </p:nvSpPr>
        <p:spPr>
          <a:xfrm>
            <a:off x="5024086" y="4725144"/>
            <a:ext cx="3816424" cy="13709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R="0" algn="ctr" defTabSz="914400" rtl="0" eaLnBrk="1" fontAlgn="auto" latinLnBrk="0" hangingPunct="1">
              <a:lnSpc>
                <a:spcPct val="100000"/>
              </a:lnSpc>
              <a:spcBef>
                <a:spcPct val="20000"/>
              </a:spcBef>
              <a:spcAft>
                <a:spcPts val="0"/>
              </a:spcAft>
              <a:buClrTx/>
              <a:buSzTx/>
            </a:pPr>
            <a:r>
              <a:rPr kumimoji="0" lang="en-AU" sz="1600" i="0" u="none" strike="noStrike" kern="1200" cap="none" spc="0" normalizeH="0" baseline="0" noProof="0" dirty="0">
                <a:ln>
                  <a:noFill/>
                </a:ln>
                <a:solidFill>
                  <a:srgbClr val="C00000"/>
                </a:solidFill>
                <a:effectLst/>
                <a:uLnTx/>
                <a:uFillTx/>
                <a:ea typeface="+mn-ea"/>
                <a:cs typeface="+mn-lt"/>
              </a:rPr>
              <a:t>Overview</a:t>
            </a:r>
            <a:endParaRPr kumimoji="0" lang="en-AU" sz="1600" i="0" u="none" strike="noStrike" kern="1200" cap="none" spc="0" normalizeH="0" baseline="0" noProof="0" dirty="0">
              <a:ln>
                <a:noFill/>
              </a:ln>
              <a:solidFill>
                <a:srgbClr val="C00000"/>
              </a:solidFill>
              <a:effectLst/>
              <a:uLnTx/>
              <a:uFillTx/>
              <a:ea typeface="+mn-ea"/>
              <a:cs typeface="+mn-lt"/>
            </a:endParaRPr>
          </a:p>
          <a:p>
            <a:pPr marR="0" algn="l" defTabSz="914400" rtl="0" eaLnBrk="1" fontAlgn="auto" latinLnBrk="0" hangingPunct="1">
              <a:lnSpc>
                <a:spcPct val="100000"/>
              </a:lnSpc>
              <a:spcBef>
                <a:spcPct val="20000"/>
              </a:spcBef>
              <a:spcAft>
                <a:spcPts val="0"/>
              </a:spcAft>
              <a:buClrTx/>
              <a:buSzTx/>
            </a:pPr>
            <a:r>
              <a:rPr lang="en-AU" sz="1600" dirty="0">
                <a:solidFill>
                  <a:srgbClr val="C00000"/>
                </a:solidFill>
                <a:cs typeface="+mn-lt"/>
              </a:rPr>
              <a:t>The proposed algorithm performs better or equivalent for the majority of problems compared to the other two algorithm</a:t>
            </a:r>
            <a:endParaRPr kumimoji="0" lang="en-AU" sz="1600" i="0" u="none" strike="noStrike" kern="1200" cap="none" spc="0" normalizeH="0" baseline="0" noProof="0" dirty="0">
              <a:ln>
                <a:noFill/>
              </a:ln>
              <a:solidFill>
                <a:srgbClr val="C00000"/>
              </a:solidFill>
              <a:effectLst/>
              <a:uLnTx/>
              <a:uFillTx/>
              <a:ea typeface="+mn-ea"/>
              <a:cs typeface="+mn-lt"/>
            </a:endParaRPr>
          </a:p>
        </p:txBody>
      </p:sp>
      <p:cxnSp>
        <p:nvCxnSpPr>
          <p:cNvPr id="9" name="Straight Arrow Connector 8"/>
          <p:cNvCxnSpPr/>
          <p:nvPr/>
        </p:nvCxnSpPr>
        <p:spPr>
          <a:xfrm>
            <a:off x="4716016" y="2132856"/>
            <a:ext cx="0" cy="216024"/>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4787900" y="2071370"/>
            <a:ext cx="1953260" cy="337185"/>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AU" sz="1600" b="1" i="0" u="none" strike="noStrike" kern="1200" cap="none" spc="0" normalizeH="0" baseline="0" noProof="0" dirty="0">
                <a:ln>
                  <a:noFill/>
                </a:ln>
                <a:solidFill>
                  <a:schemeClr val="tx1"/>
                </a:solidFill>
                <a:effectLst/>
                <a:uLnTx/>
                <a:uFillTx/>
                <a:latin typeface="+mn-lt"/>
                <a:ea typeface="+mn-ea"/>
                <a:cs typeface="+mn-lt"/>
              </a:rPr>
              <a:t>Proposed alg.</a:t>
            </a:r>
            <a:endParaRPr kumimoji="0" lang="en-AU" sz="1600" b="1" i="0" u="none" strike="noStrike" kern="1200" cap="none" spc="0" normalizeH="0" baseline="0" noProof="0" dirty="0">
              <a:ln>
                <a:noFill/>
              </a:ln>
              <a:solidFill>
                <a:schemeClr val="tx1"/>
              </a:solidFill>
              <a:effectLst/>
              <a:uLnTx/>
              <a:uFillTx/>
              <a:latin typeface="+mn-lt"/>
              <a:ea typeface="+mn-ea"/>
              <a:cs typeface="+mn-lt"/>
            </a:endParaRPr>
          </a:p>
        </p:txBody>
      </p:sp>
      <p:sp>
        <p:nvSpPr>
          <p:cNvPr id="3" name="文本框 2"/>
          <p:cNvSpPr txBox="1"/>
          <p:nvPr/>
        </p:nvSpPr>
        <p:spPr>
          <a:xfrm>
            <a:off x="468630" y="2017395"/>
            <a:ext cx="1747520" cy="391160"/>
          </a:xfrm>
          <a:prstGeom prst="rect">
            <a:avLst/>
          </a:prstGeom>
        </p:spPr>
        <p:txBody>
          <a:bodyPr/>
          <a:p>
            <a: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pPr>
            <a:r>
              <a:rPr kumimoji="0" lang="en-US" altLang="zh-CN" sz="1600" b="1" i="0" u="none" strike="noStrike" kern="1200" cap="none" spc="0" normalizeH="0" baseline="0" noProof="0" dirty="0" smtClean="0">
                <a:ln>
                  <a:noFill/>
                </a:ln>
                <a:solidFill>
                  <a:schemeClr val="tx1"/>
                </a:solidFill>
                <a:effectLst/>
                <a:uLnTx/>
                <a:uFillTx/>
                <a:latin typeface="+mn-lt"/>
                <a:ea typeface="+mn-ea"/>
                <a:cs typeface="+mn-lt"/>
              </a:rPr>
              <a:t>Median HV </a:t>
            </a:r>
            <a:endParaRPr kumimoji="0" lang="en-US" altLang="zh-CN" sz="1600" b="1" i="0" u="none" strike="noStrike" kern="1200" cap="none" spc="0" normalizeH="0" baseline="0" noProof="0" dirty="0" smtClean="0">
              <a:ln>
                <a:noFill/>
              </a:ln>
              <a:solidFill>
                <a:schemeClr val="tx1"/>
              </a:solidFill>
              <a:effectLst/>
              <a:uLnTx/>
              <a:uFillTx/>
              <a:latin typeface="+mn-lt"/>
              <a:ea typeface="+mn-ea"/>
              <a:cs typeface="+mn-lt"/>
            </a:endParaRPr>
          </a:p>
        </p:txBody>
      </p:sp>
      <p:cxnSp>
        <p:nvCxnSpPr>
          <p:cNvPr id="6" name="直接连接符 5"/>
          <p:cNvCxnSpPr/>
          <p:nvPr/>
        </p:nvCxnSpPr>
        <p:spPr>
          <a:xfrm>
            <a:off x="467360" y="3429000"/>
            <a:ext cx="43929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22605" y="5134610"/>
            <a:ext cx="439293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TIMING" val="|20.5|17.4|17.2"/>
</p:tagLst>
</file>

<file path=ppt/tags/tag2.xml><?xml version="1.0" encoding="utf-8"?>
<p:tagLst xmlns:p="http://schemas.openxmlformats.org/presentationml/2006/main">
  <p:tag name="TIMING" val="|1.6|35.1"/>
</p:tagLst>
</file>

<file path=ppt/tags/tag3.xml><?xml version="1.0" encoding="utf-8"?>
<p:tagLst xmlns:p="http://schemas.openxmlformats.org/presentationml/2006/main">
  <p:tag name="TIMING" val="|1.6|35.1"/>
</p:tagLst>
</file>

<file path=ppt/tags/tag4.xml><?xml version="1.0" encoding="utf-8"?>
<p:tagLst xmlns:p="http://schemas.openxmlformats.org/presentationml/2006/main">
  <p:tag name="TIMING" val="|1.6|35.1"/>
</p:tagLst>
</file>

<file path=ppt/theme/theme1.xml><?xml version="1.0" encoding="utf-8"?>
<a:theme xmlns:a="http://schemas.openxmlformats.org/drawingml/2006/main" name="CEC2018">
  <a:themeElements>
    <a:clrScheme name="AGSM">
      <a:dk1>
        <a:srgbClr val="404040"/>
      </a:dk1>
      <a:lt1>
        <a:sysClr val="window" lastClr="FFFFFF"/>
      </a:lt1>
      <a:dk2>
        <a:srgbClr val="063E8D"/>
      </a:dk2>
      <a:lt2>
        <a:srgbClr val="CCCCCC"/>
      </a:lt2>
      <a:accent1>
        <a:srgbClr val="063E8D"/>
      </a:accent1>
      <a:accent2>
        <a:srgbClr val="FFD700"/>
      </a:accent2>
      <a:accent3>
        <a:srgbClr val="0067A8"/>
      </a:accent3>
      <a:accent4>
        <a:srgbClr val="00568E"/>
      </a:accent4>
      <a:accent5>
        <a:srgbClr val="004372"/>
      </a:accent5>
      <a:accent6>
        <a:srgbClr val="002E52"/>
      </a:accent6>
      <a:hlink>
        <a:srgbClr val="33CCFF"/>
      </a:hlink>
      <a:folHlink>
        <a:srgbClr val="063E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kumimoji="0" sz="1150" b="1" i="0" u="none" strike="noStrike" kern="1200" cap="none" spc="0" normalizeH="0" baseline="0" noProof="0" dirty="0" smtClean="0">
            <a:ln>
              <a:noFill/>
            </a:ln>
            <a:solidFill>
              <a:schemeClr val="tx1"/>
            </a:solidFill>
            <a:effectLst/>
            <a:uLnTx/>
            <a:uFillTx/>
            <a:latin typeface="Sommet bold"/>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5344</Words>
  <Application>WPS 演示</Application>
  <PresentationFormat>On-screen Show (4:3)</PresentationFormat>
  <Paragraphs>277</Paragraphs>
  <Slides>17</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17</vt:i4>
      </vt:variant>
    </vt:vector>
  </HeadingPairs>
  <TitlesOfParts>
    <vt:vector size="35" baseType="lpstr">
      <vt:lpstr>Arial</vt:lpstr>
      <vt:lpstr>宋体</vt:lpstr>
      <vt:lpstr>Wingdings</vt:lpstr>
      <vt:lpstr>MS PGothic</vt:lpstr>
      <vt:lpstr>Sommet bold</vt:lpstr>
      <vt:lpstr>Segoe Print</vt:lpstr>
      <vt:lpstr>Sommet</vt:lpstr>
      <vt:lpstr>Lucida Grande</vt:lpstr>
      <vt:lpstr>ヒラギノ角ゴ Pro W3</vt:lpstr>
      <vt:lpstr>Kozuka Mincho Pr6N R</vt:lpstr>
      <vt:lpstr>Microsoft Sans Serif</vt:lpstr>
      <vt:lpstr>Calibri</vt:lpstr>
      <vt:lpstr>Cambria Math</vt:lpstr>
      <vt:lpstr>MS Mincho</vt:lpstr>
      <vt:lpstr>微软雅黑</vt:lpstr>
      <vt:lpstr>Arial Unicode MS</vt:lpstr>
      <vt:lpstr>黑体</vt:lpstr>
      <vt:lpstr>CEC2018</vt:lpstr>
      <vt:lpstr>PowerPoint 演示文稿</vt:lpstr>
      <vt:lpstr>Introduction: Surrogate assisted optimization</vt:lpstr>
      <vt:lpstr>Infill Search in multiobjective optimization </vt:lpstr>
      <vt:lpstr>Infill Search in multiobjective optimization </vt:lpstr>
      <vt:lpstr>Existing approach and motivation</vt:lpstr>
      <vt:lpstr>Existing approach and motivation</vt:lpstr>
      <vt:lpstr>Proposed approach</vt:lpstr>
      <vt:lpstr>HV Infill based algorithm</vt:lpstr>
      <vt:lpstr>Results: Overview</vt:lpstr>
      <vt:lpstr>Results: ZDT typical scenario</vt:lpstr>
      <vt:lpstr>Results : ZDT typical scenario</vt:lpstr>
      <vt:lpstr>Results: WFG typical scenario</vt:lpstr>
      <vt:lpstr>Results: WFG typical scenario</vt:lpstr>
      <vt:lpstr>Results: DTLZ typical scenario</vt:lpstr>
      <vt:lpstr>Results: DTLZ typical scenario</vt:lpstr>
      <vt:lpstr>Summary and future work</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dc:creator>
  <cp:lastModifiedBy>BING</cp:lastModifiedBy>
  <cp:revision>711</cp:revision>
  <dcterms:created xsi:type="dcterms:W3CDTF">2018-07-03T09:11:00Z</dcterms:created>
  <dcterms:modified xsi:type="dcterms:W3CDTF">2021-03-30T13:00:43Z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15500.0000000000</vt:lpwstr>
  </property>
  <property fmtid="{D5CDD505-2E9C-101B-9397-08002B2CF9AE}" pid="3" name="OHS Newsletter?">
    <vt:lpwstr>0</vt:lpwstr>
  </property>
  <property fmtid="{D5CDD505-2E9C-101B-9397-08002B2CF9AE}" pid="4" name="Category">
    <vt:lpwstr>AGSM</vt:lpwstr>
  </property>
  <property fmtid="{D5CDD505-2E9C-101B-9397-08002B2CF9AE}" pid="5" name="ContentType">
    <vt:lpwstr>Document</vt:lpwstr>
  </property>
  <property fmtid="{D5CDD505-2E9C-101B-9397-08002B2CF9AE}" pid="6" name="Date">
    <vt:lpwstr/>
  </property>
  <property fmtid="{D5CDD505-2E9C-101B-9397-08002B2CF9AE}" pid="7" name="PublishingExpirationDate">
    <vt:lpwstr/>
  </property>
  <property fmtid="{D5CDD505-2E9C-101B-9397-08002B2CF9AE}" pid="8" name="PublishingStartDate">
    <vt:lpwstr/>
  </property>
  <property fmtid="{D5CDD505-2E9C-101B-9397-08002B2CF9AE}" pid="9" name="ASBDocumentType">
    <vt:lpwstr>16</vt:lpwstr>
  </property>
  <property fmtid="{D5CDD505-2E9C-101B-9397-08002B2CF9AE}" pid="10" name="ASBDepartment">
    <vt:lpwstr>8</vt:lpwstr>
  </property>
  <property fmtid="{D5CDD505-2E9C-101B-9397-08002B2CF9AE}" pid="11" name="ASBUpdatedDate">
    <vt:lpwstr>2015-08-04T00:00:00Z</vt:lpwstr>
  </property>
  <property fmtid="{D5CDD505-2E9C-101B-9397-08002B2CF9AE}" pid="12" name="ASBTopic">
    <vt:lpwstr>1</vt:lpwstr>
  </property>
  <property fmtid="{D5CDD505-2E9C-101B-9397-08002B2CF9AE}" pid="13" name="ASBProgram">
    <vt:lpwstr>5</vt:lpwstr>
  </property>
  <property fmtid="{D5CDD505-2E9C-101B-9397-08002B2CF9AE}" pid="14" name="Format">
    <vt:lpwstr>PowerPoint</vt:lpwstr>
  </property>
  <property fmtid="{D5CDD505-2E9C-101B-9397-08002B2CF9AE}" pid="15" name="UnswBus_ResourceCategory">
    <vt:lpwstr>78;#AGSM|e641e8a1-99e5-404f-bd7c-35803f4d985d</vt:lpwstr>
  </property>
  <property fmtid="{D5CDD505-2E9C-101B-9397-08002B2CF9AE}" pid="16" name="UnswBus_ResourceType">
    <vt:lpwstr>Template</vt:lpwstr>
  </property>
  <property fmtid="{D5CDD505-2E9C-101B-9397-08002B2CF9AE}" pid="17" name="ContentTypeId">
    <vt:lpwstr>0x01010008768CDC8BD8F24E88688A23E1BBFFD40083F9DB452809BE4E9E961773873B9725</vt:lpwstr>
  </property>
  <property fmtid="{D5CDD505-2E9C-101B-9397-08002B2CF9AE}" pid="18" name="i7e4caf4883549738b3fce866cf588f7">
    <vt:lpwstr>AGSM|e641e8a1-99e5-404f-bd7c-35803f4d985d</vt:lpwstr>
  </property>
  <property fmtid="{D5CDD505-2E9C-101B-9397-08002B2CF9AE}" pid="19" name="TaxCatchAll">
    <vt:lpwstr>78;#AGSM|e641e8a1-99e5-404f-bd7c-35803f4d985d</vt:lpwstr>
  </property>
  <property fmtid="{D5CDD505-2E9C-101B-9397-08002B2CF9AE}" pid="20" name="l106d6d0667840b48999320499b4dd29">
    <vt:lpwstr/>
  </property>
  <property fmtid="{D5CDD505-2E9C-101B-9397-08002B2CF9AE}" pid="21" name="UnswBus_EnterpriseKeywords">
    <vt:lpwstr/>
  </property>
  <property fmtid="{D5CDD505-2E9C-101B-9397-08002B2CF9AE}" pid="22" name="cfdce602ab9848b4bf80c62eae0cddb3">
    <vt:lpwstr/>
  </property>
  <property fmtid="{D5CDD505-2E9C-101B-9397-08002B2CF9AE}" pid="23" name="UnswBus_SchoolUnit">
    <vt:lpwstr/>
  </property>
  <property fmtid="{D5CDD505-2E9C-101B-9397-08002B2CF9AE}" pid="24" name="UnswBus_Description">
    <vt:lpwstr>Branded templates produced by the UNSW Business School Marketing team</vt:lpwstr>
  </property>
  <property fmtid="{D5CDD505-2E9C-101B-9397-08002B2CF9AE}" pid="25" name="ICV">
    <vt:lpwstr>2ADC73C4159843C7A5C62701676E997C</vt:lpwstr>
  </property>
  <property fmtid="{D5CDD505-2E9C-101B-9397-08002B2CF9AE}" pid="26" name="KSOProductBuildVer">
    <vt:lpwstr>2052-11.1.0.10356</vt:lpwstr>
  </property>
</Properties>
</file>