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3716000" cx="2438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iql9udYjavUEJeyfVej2OcnMLj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E4BEC2-2837-47B8-91A0-23AFF9D0D2A7}">
  <a:tblStyle styleId="{AEE4BEC2-2837-47B8-91A0-23AFF9D0D2A7}" styleName="Table_0"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797C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- netscape make internet fun - 10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myspace, pop ups...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was created by Brendan Eich in 1995 during his time at Netscape Communications.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upsplash.com --&gt; demo for what javascript is used for (front end and backend)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the octaverse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https://octoverse.github.com/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https://octoverse.github.com/#top-languages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4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4" name="Google Shape;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" name="Google Shape;1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6" name="Google Shape;1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 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>
  <p:cSld name="Title &amp; Object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91" name="Google Shape;9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4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5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38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5" name="Google Shape;115;p38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Right">
  <p:cSld name="Title &amp; Bullets on Righ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9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 Bullets">
  <p:cSld name="Title &amp; Two Column Bulle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40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6" name="Google Shape;136;p42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7" name="Google Shape;137;p42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42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139" name="Google Shape;13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2" y="6707716"/>
            <a:ext cx="5417494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2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 showMasterSp="0">
  <p:cSld name="Title &amp; 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4" name="Google Shape;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" name="Google Shape;2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28" name="Google Shape;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3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3" name="Google Shape;143;p43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4" name="Google Shape;144;p43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5" name="Google Shape;145;p43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6" name="Google Shape;146;p4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9" name="Google Shape;149;p44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0" name="Google Shape;150;p44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1" name="Google Shape;151;p44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4" name="Google Shape;154;p45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 showMasterSp="0">
  <p:cSld name="Title &amp; Object 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4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58" name="Google Shape;15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9" name="Google Shape;15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4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62" name="Google Shape;1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6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 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6" name="Google Shape;166;p4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4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68" name="Google Shape;16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7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0" name="Google Shape;170;p47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Title and Code 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3" name="Google Shape;173;p4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4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75" name="Google Shape;17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8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9" name="Google Shape;179;p49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0" name="Google Shape;180;p4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4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 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4" name="Google Shape;184;p50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5" name="Google Shape;185;p50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50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7" name="Google Shape;187;p50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8" name="Google Shape;188;p50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9" name="Google Shape;189;p50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0" name="Google Shape;190;p50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 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1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5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94" name="Google Shape;1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Google Shape;1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5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98" name="Google Shape;19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1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0" name="Google Shape;200;p51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1" name="Google Shape;201;p51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33" name="Google Shape;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" name="Google Shape;3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6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 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40" name="Google Shape;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" name="Google Shape;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28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28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 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54" name="Google Shape;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5" name="Google Shape;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9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 showMasterSp="0">
  <p:cSld name="Title - Cen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3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62" name="Google Shape;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3" name="Google Shape;6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69" name="Google Shape;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0" name="Google Shape;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73" name="Google Shape;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81" name="Google Shape;8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6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31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3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3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caniuse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7" name="Google Shape;207;p1"/>
          <p:cNvSpPr txBox="1"/>
          <p:nvPr>
            <p:ph type="title"/>
          </p:nvPr>
        </p:nvSpPr>
        <p:spPr>
          <a:xfrm>
            <a:off x="2673945" y="514350"/>
            <a:ext cx="1911231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8400"/>
              <a:buFont typeface="Arial"/>
              <a:buNone/>
            </a:pPr>
            <a:r>
              <a:t/>
            </a:r>
            <a:endParaRPr sz="840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lang="en-US"/>
              <a:t>Welcome to Bootcamp Prep!</a:t>
            </a:r>
            <a:endParaRPr/>
          </a:p>
        </p:txBody>
      </p:sp>
      <p:sp>
        <p:nvSpPr>
          <p:cNvPr id="208" name="Google Shape;208;p1"/>
          <p:cNvSpPr txBox="1"/>
          <p:nvPr>
            <p:ph idx="2" type="body"/>
          </p:nvPr>
        </p:nvSpPr>
        <p:spPr>
          <a:xfrm>
            <a:off x="2635845" y="7823200"/>
            <a:ext cx="1911231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7800"/>
              <a:buFont typeface="Arial"/>
              <a:buNone/>
            </a:pPr>
            <a:r>
              <a:rPr lang="en-US" sz="7800"/>
              <a:t>Fullstack Academy</a:t>
            </a:r>
            <a:endParaRPr/>
          </a:p>
        </p:txBody>
      </p:sp>
      <p:sp>
        <p:nvSpPr>
          <p:cNvPr id="209" name="Google Shape;209;p1"/>
          <p:cNvSpPr txBox="1"/>
          <p:nvPr>
            <p:ph idx="12" type="sldNum"/>
          </p:nvPr>
        </p:nvSpPr>
        <p:spPr>
          <a:xfrm>
            <a:off x="12061470" y="13074036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7" name="Google Shape;287;p10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Two projects will be introduced as we progress through the course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100% optional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Good opportunity to use what you're learning to build larger programs</a:t>
            </a:r>
            <a:endParaRPr/>
          </a:p>
        </p:txBody>
      </p:sp>
      <p:sp>
        <p:nvSpPr>
          <p:cNvPr id="288" name="Google Shape;288;p1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9" name="Google Shape;289;p1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Course Overview: Projects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95" name="Google Shape;295;p11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It's meant to help you prepare for the real admissions assessment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A risk free assessment will also be available to you on LearnDot after you finish Bootcamp Prep</a:t>
            </a:r>
            <a:endParaRPr/>
          </a:p>
        </p:txBody>
      </p:sp>
      <p:sp>
        <p:nvSpPr>
          <p:cNvPr id="296" name="Google Shape;296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97" name="Google Shape;297;p1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Course Overview: Practice Assessments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03" name="Google Shape;303;p12"/>
          <p:cNvSpPr txBox="1"/>
          <p:nvPr>
            <p:ph idx="2" type="body"/>
          </p:nvPr>
        </p:nvSpPr>
        <p:spPr>
          <a:xfrm>
            <a:off x="2827449" y="36287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Be patient. With yourself and others.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Ask questions (even “dumb” ones)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Trust the process. Be on time.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Help others. Teach others. 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We like to have fun, and…</a:t>
            </a:r>
            <a:endParaRPr/>
          </a:p>
        </p:txBody>
      </p:sp>
      <p:sp>
        <p:nvSpPr>
          <p:cNvPr id="304" name="Google Shape;304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05" name="Google Shape;305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Fullstack Community Values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11" name="Google Shape;311;p13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Be mindful of: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Subtle “isms”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E.g. Sexism, Racism, Ageism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Be Professional - “No Asshole Policy” 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You are each other’s most valuable resource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No NSFW content. When in doubt, leave it out.</a:t>
            </a:r>
            <a:endParaRPr/>
          </a:p>
        </p:txBody>
      </p:sp>
      <p:sp>
        <p:nvSpPr>
          <p:cNvPr id="312" name="Google Shape;312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13" name="Google Shape;313;p1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Fullstack Community Values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19" name="Google Shape;319;p14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4"/>
              <a:buFont typeface="Gill Sans"/>
              <a:buChar char="๏"/>
            </a:pPr>
            <a:r>
              <a:rPr lang="en-US" sz="4992"/>
              <a:t>Please have your camera on.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744"/>
              <a:buFont typeface="Gill Sans"/>
              <a:buChar char="๏"/>
            </a:pPr>
            <a:r>
              <a:rPr lang="en-US" sz="4992"/>
              <a:t>Please keep your mic on mute when you’re not talking to me or a classmate. I love interruptions for questions.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744"/>
              <a:buFont typeface="Gill Sans"/>
              <a:buChar char="๏"/>
            </a:pPr>
            <a:r>
              <a:rPr lang="en-US" sz="4992"/>
              <a:t>Please wear clothes.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744"/>
              <a:buFont typeface="Gill Sans"/>
              <a:buChar char="๏"/>
            </a:pPr>
            <a:r>
              <a:rPr lang="en-US" sz="4992"/>
              <a:t>Try to bring some enthusiasm to this class - it’s a weird modern thing to do remote classes, and it can be hard to make them feel human.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744"/>
              <a:buFont typeface="Gill Sans"/>
              <a:buChar char="๏"/>
            </a:pPr>
            <a:r>
              <a:rPr lang="en-US" sz="4992"/>
              <a:t>Please don’t exit the Zoom room before breakout rooms. This makes it really hard to pair you with a paired programming partner.</a:t>
            </a:r>
            <a:endParaRPr/>
          </a:p>
        </p:txBody>
      </p:sp>
      <p:sp>
        <p:nvSpPr>
          <p:cNvPr id="320" name="Google Shape;320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21" name="Google Shape;321;p1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Fullstack Remote Values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25 at 10.29.22 AM.png" id="326" name="Google Shape;3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462" y="2499121"/>
            <a:ext cx="10053468" cy="959322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5"/>
          <p:cNvSpPr txBox="1"/>
          <p:nvPr/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b="0" i="0" lang="en-US" sz="72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rPr>
              <a:t>Why Javascript?</a:t>
            </a:r>
            <a:endParaRPr/>
          </a:p>
        </p:txBody>
      </p:sp>
      <p:sp>
        <p:nvSpPr>
          <p:cNvPr id="328" name="Google Shape;328;p1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29" name="Google Shape;329;p15"/>
          <p:cNvSpPr txBox="1"/>
          <p:nvPr>
            <p:ph idx="12" type="sldNum"/>
          </p:nvPr>
        </p:nvSpPr>
        <p:spPr>
          <a:xfrm>
            <a:off x="11988089" y="13074036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30" name="Google Shape;330;p15"/>
          <p:cNvSpPr txBox="1"/>
          <p:nvPr/>
        </p:nvSpPr>
        <p:spPr>
          <a:xfrm>
            <a:off x="158301" y="12264937"/>
            <a:ext cx="78426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7B7B7B"/>
                </a:solidFill>
                <a:latin typeface="Gill Sans"/>
                <a:ea typeface="Gill Sans"/>
                <a:cs typeface="Gill Sans"/>
                <a:sym typeface="Gill Sans"/>
              </a:rPr>
              <a:t>Stack Overflow 2018 Developer Survey Results</a:t>
            </a:r>
            <a:endParaRPr/>
          </a:p>
        </p:txBody>
      </p:sp>
      <p:sp>
        <p:nvSpPr>
          <p:cNvPr id="331" name="Google Shape;331;p15"/>
          <p:cNvSpPr txBox="1"/>
          <p:nvPr/>
        </p:nvSpPr>
        <p:spPr>
          <a:xfrm>
            <a:off x="11262393" y="5551715"/>
            <a:ext cx="8517347" cy="558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Gill Sans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JS === most popular language in the world!</a:t>
            </a: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3355724" y="5520489"/>
            <a:ext cx="7725382" cy="2049234"/>
          </a:xfrm>
          <a:prstGeom prst="rect">
            <a:avLst/>
          </a:prstGeom>
          <a:noFill/>
          <a:ln cap="flat" cmpd="sng" w="76200">
            <a:solidFill>
              <a:srgbClr val="A91736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15"/>
          <p:cNvSpPr txBox="1"/>
          <p:nvPr/>
        </p:nvSpPr>
        <p:spPr>
          <a:xfrm>
            <a:off x="11217175" y="7089273"/>
            <a:ext cx="4190443" cy="558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1736"/>
              </a:buClr>
              <a:buSzPts val="3800"/>
              <a:buFont typeface="Gill Sans"/>
              <a:buNone/>
            </a:pPr>
            <a:r>
              <a:rPr b="0" i="0" lang="en-US" sz="3800" u="none" cap="none" strike="noStrike">
                <a:solidFill>
                  <a:srgbClr val="A91736"/>
                </a:solidFill>
                <a:latin typeface="Gill Sans"/>
                <a:ea typeface="Gill Sans"/>
                <a:cs typeface="Gill Sans"/>
                <a:sym typeface="Gill Sans"/>
              </a:rPr>
              <a:t>FSA/GHA curriculum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39" name="Google Shape;339;p16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Have you used this thing called the internet?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Powers the majority of web applications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Atwoods Law: "Anything that can be written in JavaScript, will eventually be written in JavaScript."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Runs almost anywhere on the “full stack”: web browsers and servers 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The first 7/10's of JavaScript is relatively learner friendly</a:t>
            </a:r>
            <a:endParaRPr/>
          </a:p>
        </p:txBody>
      </p:sp>
      <p:sp>
        <p:nvSpPr>
          <p:cNvPr id="340" name="Google Shape;340;p1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41" name="Google Shape;341;p1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Why is JavaScript so Popular?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47" name="Google Shape;347;p17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542353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ill Sans"/>
              <a:buChar char="๏"/>
            </a:pPr>
            <a:r>
              <a:rPr lang="en-US" sz="3600"/>
              <a:t>ES5 and ESNext are different versions of JavaScript</a:t>
            </a:r>
            <a:endParaRPr sz="3600"/>
          </a:p>
          <a:p>
            <a:pPr indent="-609219" lvl="1" marL="1028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Gill Sans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function vs () =&gt; {}</a:t>
            </a:r>
            <a:endParaRPr sz="3600"/>
          </a:p>
          <a:p>
            <a:pPr indent="-542353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Gill Sans"/>
              <a:buChar char="๏"/>
            </a:pPr>
            <a:r>
              <a:rPr lang="en-US" sz="3600"/>
              <a:t>JavaScript versions are backwards compatible</a:t>
            </a:r>
            <a:endParaRPr sz="3600"/>
          </a:p>
          <a:p>
            <a:pPr indent="-447278" lvl="1" marL="1028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Gill Sans"/>
              <a:buChar char="•"/>
            </a:pPr>
            <a:r>
              <a:rPr lang="en-US" sz="3600"/>
              <a:t>Older features work in newer environments</a:t>
            </a:r>
            <a:endParaRPr sz="3600"/>
          </a:p>
          <a:p>
            <a:pPr indent="-449262" lvl="1" marL="1028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Gill Sans"/>
              <a:buChar char="•"/>
            </a:pPr>
            <a:r>
              <a:rPr b="1" lang="en-US" sz="3600"/>
              <a:t>ECMA</a:t>
            </a:r>
            <a:r>
              <a:rPr lang="en-US" sz="3600"/>
              <a:t> international ( 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https://www.ecma-international.org/</a:t>
            </a:r>
            <a:r>
              <a:rPr lang="en-US" sz="3600"/>
              <a:t> )</a:t>
            </a:r>
            <a:endParaRPr sz="3600"/>
          </a:p>
          <a:p>
            <a:pPr indent="-447278" lvl="1" marL="1028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Gill Sans"/>
              <a:buChar char="•"/>
            </a:pPr>
            <a:r>
              <a:rPr lang="en-US" sz="3600"/>
              <a:t>Newer features may not work in older environments</a:t>
            </a:r>
            <a:endParaRPr sz="3600"/>
          </a:p>
          <a:p>
            <a:pPr indent="-447278" lvl="1" marL="1028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Gill Sans"/>
              <a:buChar char="•"/>
            </a:pPr>
            <a:r>
              <a:rPr lang="en-US" sz="3600"/>
              <a:t>Can I use? ( </a:t>
            </a:r>
            <a:r>
              <a:rPr lang="en-US" sz="3600" u="sng">
                <a:solidFill>
                  <a:schemeClr val="hlink"/>
                </a:solidFill>
                <a:hlinkClick r:id="rId4"/>
              </a:rPr>
              <a:t>https://caniuse.com/</a:t>
            </a:r>
            <a:r>
              <a:rPr lang="en-US" sz="3600"/>
              <a:t> )</a:t>
            </a:r>
            <a:endParaRPr sz="3600"/>
          </a:p>
          <a:p>
            <a:pPr indent="-542353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Gill Sans"/>
              <a:buChar char="๏"/>
            </a:pPr>
            <a:r>
              <a:rPr lang="en-US" sz="3600"/>
              <a:t>Fullstack teaches "ESNext"</a:t>
            </a:r>
            <a:endParaRPr sz="3600"/>
          </a:p>
          <a:p>
            <a:pPr indent="-447278" lvl="1" marL="1028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Gill Sans"/>
              <a:buChar char="•"/>
            </a:pPr>
            <a:r>
              <a:rPr lang="en-US" sz="3600"/>
              <a:t>Immersive programs continuously updated to cover the latest JS features</a:t>
            </a:r>
            <a:endParaRPr sz="3600"/>
          </a:p>
          <a:p>
            <a:pPr indent="-447278" lvl="1" marL="1028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Gill Sans"/>
              <a:buChar char="•"/>
            </a:pPr>
            <a:r>
              <a:rPr lang="en-US" sz="3600"/>
              <a:t>BCP program covers some newer features too, but only those that are helpful for beginning developers — don't expect in-depth or comprehensive coverage of new JS features in this course</a:t>
            </a:r>
            <a:endParaRPr sz="3600"/>
          </a:p>
        </p:txBody>
      </p:sp>
      <p:sp>
        <p:nvSpPr>
          <p:cNvPr id="348" name="Google Shape;348;p1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49" name="Google Shape;349;p1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ES5? ESNext?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55" name="Google Shape;355;p18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527050" lvl="0" marL="527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37"/>
              <a:buFont typeface="Gill Sans"/>
              <a:buChar char="๏"/>
            </a:pPr>
            <a:r>
              <a:rPr lang="en-US" sz="4316"/>
              <a:t>Complete the BCP Pre-work curriculum first!</a:t>
            </a:r>
            <a:endParaRPr/>
          </a:p>
          <a:p>
            <a:pPr indent="-527050" lvl="0" marL="5270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37"/>
              <a:buFont typeface="Gill Sans"/>
              <a:buChar char="๏"/>
            </a:pPr>
            <a:r>
              <a:rPr lang="en-US" sz="4316"/>
              <a:t>Do the pre-readings and watch the pre-recorded lectures</a:t>
            </a:r>
            <a:endParaRPr/>
          </a:p>
          <a:p>
            <a:pPr indent="-527050" lvl="0" marL="5270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37"/>
              <a:buFont typeface="Gill Sans"/>
              <a:buChar char="๏"/>
            </a:pPr>
            <a:r>
              <a:rPr lang="en-US" sz="4316"/>
              <a:t>Enjoy the "productive struggle" - This is gonna be hard, try to enjoy the fact that you're facing a difficult task that can completely alter your life in a really big way.</a:t>
            </a:r>
            <a:endParaRPr/>
          </a:p>
          <a:p>
            <a:pPr indent="-527050" lvl="0" marL="5270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37"/>
              <a:buFont typeface="Gill Sans"/>
              <a:buChar char="๏"/>
            </a:pPr>
            <a:r>
              <a:rPr lang="en-US" sz="4316"/>
              <a:t>Ask for help when you need it (otherwise, why are you here?)</a:t>
            </a:r>
            <a:endParaRPr/>
          </a:p>
          <a:p>
            <a:pPr indent="-527050" lvl="0" marL="5270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37"/>
              <a:buFont typeface="Gill Sans"/>
              <a:buChar char="๏"/>
            </a:pPr>
            <a:r>
              <a:rPr lang="en-US" sz="4316"/>
              <a:t>Don’t look at solutions until you give problems an honest try</a:t>
            </a:r>
            <a:endParaRPr/>
          </a:p>
          <a:p>
            <a:pPr indent="-527050" lvl="0" marL="5270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37"/>
              <a:buFont typeface="Gill Sans"/>
              <a:buChar char="๏"/>
            </a:pPr>
            <a:r>
              <a:rPr lang="en-US" sz="4316"/>
              <a:t>Go back to unfinished workshop problems and finish them when time permits</a:t>
            </a:r>
            <a:endParaRPr/>
          </a:p>
          <a:p>
            <a:pPr indent="-527050" lvl="0" marL="5270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37"/>
              <a:buFont typeface="Gill Sans"/>
              <a:buChar char="๏"/>
            </a:pPr>
            <a:r>
              <a:rPr lang="en-US" sz="4316"/>
              <a:t>Watch the solution videos, even for problems you think you got right</a:t>
            </a:r>
            <a:endParaRPr/>
          </a:p>
          <a:p>
            <a:pPr indent="-527050" lvl="0" marL="5270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37"/>
              <a:buFont typeface="Gill Sans"/>
              <a:buChar char="๏"/>
            </a:pPr>
            <a:r>
              <a:rPr lang="en-US" sz="4316"/>
              <a:t>Review the solution code</a:t>
            </a:r>
            <a:endParaRPr/>
          </a:p>
        </p:txBody>
      </p:sp>
      <p:sp>
        <p:nvSpPr>
          <p:cNvPr id="356" name="Google Shape;356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57" name="Google Shape;357;p1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Getting the most from this course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63" name="Google Shape;363;p19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Avenir"/>
              <a:buNone/>
            </a:pPr>
            <a:r>
              <a:rPr b="0" i="0" lang="en-US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rPr>
              <a:t>Tidy Code Tips</a:t>
            </a:r>
            <a:endParaRPr/>
          </a:p>
        </p:txBody>
      </p:sp>
      <p:sp>
        <p:nvSpPr>
          <p:cNvPr id="364" name="Google Shape;364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15" name="Google Shape;215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6" name="Google Shape;216;p2"/>
          <p:cNvSpPr txBox="1"/>
          <p:nvPr>
            <p:ph type="title"/>
          </p:nvPr>
        </p:nvSpPr>
        <p:spPr>
          <a:xfrm>
            <a:off x="2356444" y="12075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300"/>
              <a:buFont typeface="Avenir"/>
              <a:buNone/>
            </a:pPr>
            <a:r>
              <a:rPr lang="en-US" sz="7300"/>
              <a:t>Course Overview: Schedule</a:t>
            </a:r>
            <a:endParaRPr/>
          </a:p>
        </p:txBody>
      </p:sp>
      <p:graphicFrame>
        <p:nvGraphicFramePr>
          <p:cNvPr id="217" name="Google Shape;217;p2"/>
          <p:cNvGraphicFramePr/>
          <p:nvPr/>
        </p:nvGraphicFramePr>
        <p:xfrm>
          <a:off x="2005972" y="391432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{AEE4BEC2-2837-47B8-91A0-23AFF9D0D2A7}</a:tableStyleId>
              </a:tblPr>
              <a:tblGrid>
                <a:gridCol w="1479425"/>
                <a:gridCol w="1910125"/>
                <a:gridCol w="6610575"/>
              </a:tblGrid>
              <a:tr h="75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venir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venir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TIME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venir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UNIT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venir"/>
                        <a:buNone/>
                      </a:pPr>
                      <a:r>
                        <a:rPr lang="en-US" sz="2400" u="none" cap="none" strike="noStrike">
                          <a:solidFill>
                            <a:srgbClr val="FFFFFF"/>
                          </a:solidFill>
                        </a:rPr>
                        <a:t>SAT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10:00 AM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Introduction, </a:t>
                      </a:r>
                      <a:r>
                        <a:rPr lang="en-US" sz="2700" u="none" cap="none" strike="sngStrike"/>
                        <a:t>Tidy Code</a:t>
                      </a: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Loops, Debugging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1:00 AM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Lunch 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CDEE0"/>
                    </a:solidFill>
                  </a:tcPr>
                </a:tc>
              </a:tr>
              <a:tr h="74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2:00 PM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Coercion and Truthiness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venir"/>
                        <a:buNone/>
                      </a:pPr>
                      <a:r>
                        <a:rPr lang="en-US" sz="2400" u="none" cap="none" strike="noStrike">
                          <a:solidFill>
                            <a:srgbClr val="FFFFFF"/>
                          </a:solidFill>
                        </a:rPr>
                        <a:t>SUN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10:00 AM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Scope 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1:00 AM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Lunch 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CDEE0"/>
                    </a:solidFill>
                  </a:tcPr>
                </a:tc>
              </a:tr>
              <a:tr h="75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98DCE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rgbClr val="398DCE"/>
                        </a:solidFill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2:00 PM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Arrays I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venir"/>
                        <a:buNone/>
                      </a:pPr>
                      <a:r>
                        <a:rPr lang="en-US" sz="2400" u="none" cap="none" strike="noStrike">
                          <a:solidFill>
                            <a:srgbClr val="FFFFFF"/>
                          </a:solidFill>
                        </a:rPr>
                        <a:t>MON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50A7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6:40 PM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Arrays II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venir"/>
                        <a:buNone/>
                      </a:pPr>
                      <a:r>
                        <a:rPr lang="en-US" sz="2400" u="none" cap="none" strike="noStrike">
                          <a:solidFill>
                            <a:srgbClr val="FFFFFF"/>
                          </a:solidFill>
                        </a:rPr>
                        <a:t>TUE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50A7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0A7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50A7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0A7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8D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6:40 PM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0A7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Objects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2"/>
          <p:cNvGraphicFramePr/>
          <p:nvPr/>
        </p:nvGraphicFramePr>
        <p:xfrm>
          <a:off x="12216772" y="391317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{AEE4BEC2-2837-47B8-91A0-23AFF9D0D2A7}</a:tableStyleId>
              </a:tblPr>
              <a:tblGrid>
                <a:gridCol w="1503250"/>
                <a:gridCol w="1940925"/>
                <a:gridCol w="6717075"/>
              </a:tblGrid>
              <a:tr h="76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venir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venir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TIME</a:t>
                      </a:r>
                      <a:endParaRPr/>
                    </a:p>
                  </a:txBody>
                  <a:tcPr marT="50800" marB="50800" marR="50800" marL="50800" anchor="ctr">
                    <a:lnT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venir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UNIT</a:t>
                      </a:r>
                      <a:endParaRPr/>
                    </a:p>
                  </a:txBody>
                  <a:tcPr marT="50800" marB="50800" marR="50800" marL="50800" anchor="ctr"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3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venir"/>
                        <a:buNone/>
                      </a:pPr>
                      <a:r>
                        <a:rPr lang="en-US" sz="2400" u="none" cap="none" strike="noStrike">
                          <a:solidFill>
                            <a:srgbClr val="FFFFFF"/>
                          </a:solidFill>
                        </a:rPr>
                        <a:t>WED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6:40 PM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Object Methods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6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venir"/>
                        <a:buNone/>
                      </a:pPr>
                      <a:r>
                        <a:rPr lang="en-US" sz="2400" u="none" cap="none" strike="noStrike">
                          <a:solidFill>
                            <a:srgbClr val="FFFFFF"/>
                          </a:solidFill>
                        </a:rPr>
                        <a:t>THR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6:40 PM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PBR / PBV 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t/>
                      </a:r>
                      <a:endParaRPr sz="2200" u="none" cap="none" strike="noStrike">
                        <a:solidFill>
                          <a:srgbClr val="53585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t/>
                      </a:r>
                      <a:endParaRPr sz="2700" u="none" cap="none" strike="noStrike">
                        <a:solidFill>
                          <a:srgbClr val="7B7B7B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venir"/>
                        <a:buNone/>
                      </a:pPr>
                      <a:r>
                        <a:rPr lang="en-US" sz="2400" u="none" cap="none" strike="noStrike">
                          <a:solidFill>
                            <a:srgbClr val="FFFFFF"/>
                          </a:solidFill>
                        </a:rPr>
                        <a:t>SAT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10:00 AM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Higher Order Functions I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6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venir"/>
                        <a:buNone/>
                      </a:pPr>
                      <a:r>
                        <a:t/>
                      </a:r>
                      <a:endParaRPr b="0" sz="2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1:00 PM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Lunch 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6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t/>
                      </a:r>
                      <a:endParaRPr b="0" sz="18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2:00 PM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Higher Order Functions II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venir"/>
                        <a:buNone/>
                      </a:pPr>
                      <a:r>
                        <a:t/>
                      </a:r>
                      <a:endParaRPr b="0" sz="2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t/>
                      </a:r>
                      <a:endParaRPr sz="2200" u="none" cap="none" strike="noStrike">
                        <a:solidFill>
                          <a:srgbClr val="53585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t/>
                      </a:r>
                      <a:endParaRPr sz="2700" u="none" cap="none" strike="noStrike">
                        <a:solidFill>
                          <a:srgbClr val="7B7B7B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6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venir"/>
                        <a:buNone/>
                      </a:pPr>
                      <a:r>
                        <a:rPr lang="en-US" sz="2400" u="none" cap="none" strike="noStrike">
                          <a:solidFill>
                            <a:srgbClr val="FFFFFF"/>
                          </a:solidFill>
                        </a:rPr>
                        <a:t>SUN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10:00 AM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Recursion I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6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venir"/>
                        <a:buNone/>
                      </a:pPr>
                      <a:r>
                        <a:t/>
                      </a:r>
                      <a:endParaRPr b="0" sz="2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1:00 PM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Lunch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6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venir"/>
                        <a:buNone/>
                      </a:pPr>
                      <a:r>
                        <a:t/>
                      </a:r>
                      <a:endParaRPr b="0" sz="2400" u="none" cap="none" strike="noStrike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2200"/>
                        <a:buFont typeface="Avenir"/>
                        <a:buNone/>
                      </a:pPr>
                      <a:r>
                        <a:rPr lang="en-US" sz="2200" u="none" cap="none" strike="noStrike">
                          <a:solidFill>
                            <a:srgbClr val="53585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2:00 PM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indent="213968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B7B7B"/>
                        </a:buClr>
                        <a:buSzPts val="2700"/>
                        <a:buFont typeface="Avenir"/>
                        <a:buNone/>
                      </a:pPr>
                      <a:r>
                        <a:rPr lang="en-US" sz="2700" u="none" cap="none" strike="noStrike">
                          <a:solidFill>
                            <a:srgbClr val="7B7B7B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Recursion II 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379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70" name="Google Shape;370;p20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Easier and faster to debug and read your code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Engineers spend a lot more time reading and debugging code than actually writing it!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Demonstrates qualities attractive to bootcamps and employers: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Professionalism: no longer a "beginner"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Attention to detail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Pride in work</a:t>
            </a:r>
            <a:endParaRPr/>
          </a:p>
        </p:txBody>
      </p:sp>
      <p:sp>
        <p:nvSpPr>
          <p:cNvPr id="371" name="Google Shape;371;p2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72" name="Google Shape;372;p2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Why write tidy code?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78" name="Google Shape;378;p2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79" name="Google Shape;379;p2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Indentation</a:t>
            </a:r>
            <a:endParaRPr/>
          </a:p>
        </p:txBody>
      </p:sp>
      <p:sp>
        <p:nvSpPr>
          <p:cNvPr id="380" name="Google Shape;380;p21"/>
          <p:cNvSpPr txBox="1"/>
          <p:nvPr>
            <p:ph idx="2" type="body"/>
          </p:nvPr>
        </p:nvSpPr>
        <p:spPr>
          <a:xfrm>
            <a:off x="17957989" y="-7636"/>
            <a:ext cx="6436042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lang="en-US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this function is amazing!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1" name="Google Shape;381;p2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indent one level inside every code block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code blocks start with a { and end with a 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function amazingFunction()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// inside the function block!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if (true)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 // inside the if block!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 </a:t>
            </a: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console.log('this function is amazing');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}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outside of the if block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outside of the function block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amazingFunction();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88" name="Google Shape;388;p2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89" name="Google Shape;389;p2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Variable Naming</a:t>
            </a:r>
            <a:endParaRPr/>
          </a:p>
        </p:txBody>
      </p:sp>
      <p:sp>
        <p:nvSpPr>
          <p:cNvPr id="390" name="Google Shape;390;p22"/>
          <p:cNvSpPr txBox="1"/>
          <p:nvPr>
            <p:ph idx="2" type="body"/>
          </p:nvPr>
        </p:nvSpPr>
        <p:spPr>
          <a:xfrm>
            <a:off x="20060811" y="-7636"/>
            <a:ext cx="4333219" cy="26076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22860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1" name="Google Shape;391;p2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use camelCase when defining variable names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myFavoritePlace = 'Fullstack';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don't use ambiguous variable names!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x = 68;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use names that describe the value they contain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currentTemp = 68;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it's ok to use short variable names as counters, like i in a for loop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for (let i = 1; i &lt;= 3; i++) {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console.log(i);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24" name="Google Shape;224;p3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889000" lvl="0" marL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5200"/>
              <a:buFont typeface="Gill Sans"/>
              <a:buAutoNum type="arabicPeriod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Watch the pre-recorded lecture (if time permits)</a:t>
            </a:r>
            <a:endParaRPr/>
          </a:p>
          <a:p>
            <a:pPr indent="-889000" lvl="0" marL="889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E3E3E"/>
              </a:buClr>
              <a:buSzPts val="5200"/>
              <a:buFont typeface="Gill Sans"/>
              <a:buAutoNum type="arabicPeriod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Attend the interactive lecture (required)</a:t>
            </a:r>
            <a:endParaRPr/>
          </a:p>
          <a:p>
            <a:pPr indent="-889000" lvl="0" marL="889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E3E3E"/>
              </a:buClr>
              <a:buSzPts val="5200"/>
              <a:buFont typeface="Gill Sans"/>
              <a:buAutoNum type="arabicPeriod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Work on the workshop with your partner (required)</a:t>
            </a:r>
            <a:endParaRPr/>
          </a:p>
          <a:p>
            <a:pPr indent="-889000" lvl="0" marL="889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E3E3E"/>
              </a:buClr>
              <a:buSzPts val="5200"/>
              <a:buFont typeface="Gill Sans"/>
              <a:buAutoNum type="arabicPeriod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Watch the workshop review videos and compare your answers with the provided solutions (strongly recommended)</a:t>
            </a:r>
            <a:endParaRPr/>
          </a:p>
        </p:txBody>
      </p:sp>
      <p:sp>
        <p:nvSpPr>
          <p:cNvPr id="225" name="Google Shape;225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26" name="Google Shape;226;p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Course Overview: Format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2" name="Google Shape;232;p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Workshops</a:t>
            </a:r>
            <a:endParaRPr/>
          </a:p>
        </p:txBody>
      </p:sp>
      <p:sp>
        <p:nvSpPr>
          <p:cNvPr id="233" name="Google Shape;233;p4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Workshops are not intended to be finished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You will be randomly paired with a different partner or small team for each workshop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Instructors and fellows available via the Help Desk</a:t>
            </a:r>
            <a:endParaRPr/>
          </a:p>
        </p:txBody>
      </p:sp>
      <p:sp>
        <p:nvSpPr>
          <p:cNvPr id="234" name="Google Shape;234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pic>
        <p:nvPicPr>
          <p:cNvPr descr="Screen Shot 2018-03-25 at 10.21.33 AM (2).png" id="235" name="Google Shape;2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5590" y="7568637"/>
            <a:ext cx="8562263" cy="4816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3-25 at 10.22.29 AM.png" id="236" name="Google Shape;23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14830" y="10822326"/>
            <a:ext cx="1130301" cy="939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4"/>
          <p:cNvCxnSpPr/>
          <p:nvPr/>
        </p:nvCxnSpPr>
        <p:spPr>
          <a:xfrm flipH="1" rot="10800000">
            <a:off x="12968705" y="11402955"/>
            <a:ext cx="1905857" cy="51978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3" name="Google Shape;243;p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Workshops: LearnDot Picture</a:t>
            </a:r>
            <a:endParaRPr/>
          </a:p>
        </p:txBody>
      </p:sp>
      <p:sp>
        <p:nvSpPr>
          <p:cNvPr id="244" name="Google Shape;244;p5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Add your picture to LearnDot to help instructors find you during help tickets!</a:t>
            </a:r>
            <a:endParaRPr/>
          </a:p>
        </p:txBody>
      </p:sp>
      <p:sp>
        <p:nvSpPr>
          <p:cNvPr id="245" name="Google Shape;245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pic>
        <p:nvPicPr>
          <p:cNvPr descr="Screen Shot 2018-05-06 at 1.32.34 PM.png" id="246" name="Google Shape;2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480" y="6968457"/>
            <a:ext cx="8539163" cy="3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"/>
          <p:cNvSpPr/>
          <p:nvPr/>
        </p:nvSpPr>
        <p:spPr>
          <a:xfrm rot="-8822463">
            <a:off x="10181868" y="9186889"/>
            <a:ext cx="3621337" cy="1270001"/>
          </a:xfrm>
          <a:prstGeom prst="rightArrow">
            <a:avLst>
              <a:gd fmla="val 32000" name="adj1"/>
              <a:gd fmla="val 64000" name="adj2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15316923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Screen Shot 2018-05-06 at 1.33.12 PM.png" id="248" name="Google Shape;2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87589" y="7508771"/>
            <a:ext cx="2900657" cy="348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54" name="Google Shape;254;p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Workshops: pair programming</a:t>
            </a:r>
            <a:endParaRPr/>
          </a:p>
        </p:txBody>
      </p:sp>
      <p:sp>
        <p:nvSpPr>
          <p:cNvPr id="255" name="Google Shape;255;p6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Pair programming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2 programmers, sharing the same computer, work collaboratively on all aspects of software development (Williams and Kessler 2000). 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"Driver" writes code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"Navigator" plans code and reviews it as it is written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Switch every 10 minutes, or every time you finish a workshop problem.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At Fullstack, you switch partners for each workshop</a:t>
            </a:r>
            <a:endParaRPr/>
          </a:p>
        </p:txBody>
      </p:sp>
      <p:sp>
        <p:nvSpPr>
          <p:cNvPr id="256" name="Google Shape;256;p6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62" name="Google Shape;262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Workshops: pair programming</a:t>
            </a:r>
            <a:endParaRPr/>
          </a:p>
        </p:txBody>
      </p:sp>
      <p:sp>
        <p:nvSpPr>
          <p:cNvPr id="263" name="Google Shape;263;p7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Why use pair programming at Bootcamp Prep? Shouldn't I practice on my own?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"Teach to learn" is a central aspect of Fullstack's instructional philosophy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Communicating about code is just as, if not more important, than actually writing it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Solving problems with a partner is the best way to prepare for an admissions interview at a top bootcamp</a:t>
            </a:r>
            <a:endParaRPr/>
          </a:p>
          <a:p>
            <a:pPr indent="-635000" lvl="1" marL="127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750"/>
              <a:buFont typeface="Gill Sans"/>
              <a:buChar char="•"/>
            </a:pPr>
            <a:r>
              <a:rPr lang="en-US" sz="4600">
                <a:latin typeface="Gill Sans"/>
                <a:ea typeface="Gill Sans"/>
                <a:cs typeface="Gill Sans"/>
                <a:sym typeface="Gill Sans"/>
              </a:rPr>
              <a:t>Most top bootcamps, and a growing number of employers, use pair programming every day</a:t>
            </a:r>
            <a:endParaRPr/>
          </a:p>
        </p:txBody>
      </p:sp>
      <p:sp>
        <p:nvSpPr>
          <p:cNvPr id="264" name="Google Shape;264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0" name="Google Shape;270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grpSp>
        <p:nvGrpSpPr>
          <p:cNvPr id="271" name="Google Shape;271;p8"/>
          <p:cNvGrpSpPr/>
          <p:nvPr/>
        </p:nvGrpSpPr>
        <p:grpSpPr>
          <a:xfrm>
            <a:off x="2641600" y="225967"/>
            <a:ext cx="18135600" cy="12223256"/>
            <a:chOff x="0" y="0"/>
            <a:chExt cx="18135600" cy="12223254"/>
          </a:xfrm>
        </p:grpSpPr>
        <p:pic>
          <p:nvPicPr>
            <p:cNvPr descr="IMG_5145.jpeg" id="272" name="Google Shape;272;p8"/>
            <p:cNvPicPr preferRelativeResize="0"/>
            <p:nvPr/>
          </p:nvPicPr>
          <p:blipFill rotWithShape="1">
            <a:blip r:embed="rId3">
              <a:alphaModFix/>
            </a:blip>
            <a:srcRect b="38020" l="0" r="0" t="17522"/>
            <a:stretch/>
          </p:blipFill>
          <p:spPr>
            <a:xfrm>
              <a:off x="0" y="0"/>
              <a:ext cx="18135600" cy="10750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8"/>
            <p:cNvSpPr/>
            <p:nvPr/>
          </p:nvSpPr>
          <p:spPr>
            <a:xfrm>
              <a:off x="0" y="10826253"/>
              <a:ext cx="18135600" cy="1397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E3E3E"/>
                </a:buClr>
                <a:buSzPts val="7200"/>
                <a:buFont typeface="Avenir"/>
                <a:buNone/>
              </a:pPr>
              <a:r>
                <a:rPr b="0" i="0" lang="en-US" sz="7200" u="none" cap="none" strike="noStrike">
                  <a:solidFill>
                    <a:srgbClr val="3E3E3E"/>
                  </a:solidFill>
                  <a:latin typeface="Avenir"/>
                  <a:ea typeface="Avenir"/>
                  <a:cs typeface="Avenir"/>
                  <a:sym typeface="Avenir"/>
                </a:rPr>
                <a:t>This is Bruno.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79" name="Google Shape;279;p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Ice Breaker</a:t>
            </a:r>
            <a:endParaRPr/>
          </a:p>
        </p:txBody>
      </p:sp>
      <p:sp>
        <p:nvSpPr>
          <p:cNvPr id="280" name="Google Shape;280;p9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Say your name.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Why are you here ?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Weird / quirky thing about you</a:t>
            </a:r>
            <a:r>
              <a:rPr lang="en-US"/>
              <a:t> OR what animal you would be if you were one</a:t>
            </a:r>
            <a:endParaRPr/>
          </a:p>
          <a:p>
            <a:pPr indent="-38735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None/>
            </a:pPr>
            <a:r>
              <a:t/>
            </a:r>
            <a:endParaRPr sz="5200">
              <a:latin typeface="Gill Sans"/>
              <a:ea typeface="Gill Sans"/>
              <a:cs typeface="Gill Sans"/>
              <a:sym typeface="Gill Sans"/>
            </a:endParaRPr>
          </a:p>
          <a:p>
            <a:pPr indent="-635000" lvl="0" marL="635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900"/>
              <a:buFont typeface="Gill Sans"/>
              <a:buChar char="๏"/>
            </a:pPr>
            <a:r>
              <a:rPr lang="en-US" sz="5200">
                <a:latin typeface="Gill Sans"/>
                <a:ea typeface="Gill Sans"/>
                <a:cs typeface="Gill Sans"/>
                <a:sym typeface="Gill Sans"/>
              </a:rPr>
              <a:t>Then, you get to pick who's next - so pay attention because one person always forgets someone who has already went </a:t>
            </a:r>
            <a:endParaRPr/>
          </a:p>
        </p:txBody>
      </p:sp>
      <p:sp>
        <p:nvSpPr>
          <p:cNvPr id="281" name="Google Shape;281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