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13716000" cx="2438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55uevs/hurfexodUx+yqJhHK8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35" Type="http://schemas.openxmlformats.org/officeDocument/2006/relationships/font" Target="fonts/GillSans-regular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Gill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7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Right">
  <p:cSld name="Title &amp; Bullets on Righ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8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Bullets">
  <p:cSld name="Title &amp; Two Column Bulle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9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2" name="Google Shape;102;p41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3" name="Google Shape;103;p41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7" name="Google Shape;107;p42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8" name="Google Shape;108;p42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110" name="Google Shape;11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4" name="Google Shape;114;p43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43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6" name="Google Shape;116;p43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7" name="Google Shape;117;p4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45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6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28" name="Google Shape;1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9" name="Google Shape;12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9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 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7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37" name="Google Shape;1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8" name="Google Shape;13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4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1" name="Google Shape;14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7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 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4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7" name="Google Shape;14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8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Title and Code 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4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54" name="Google Shape;15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9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50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5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 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3" name="Google Shape;163;p51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4" name="Google Shape;164;p51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51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6" name="Google Shape;166;p51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7" name="Google Shape;167;p51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8" name="Google Shape;168;p51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9" name="Google Shape;169;p51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35" name="Google Shape;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" name="Google Shape;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39" name="Google Shape;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52" name="Google Shape;5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>
  <p:cSld name="Title &amp; 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62" name="Google Shape;6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4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5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72" name="Google Shape;7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6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7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7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75" name="Google Shape;175;p1"/>
          <p:cNvSpPr txBox="1"/>
          <p:nvPr>
            <p:ph type="title"/>
          </p:nvPr>
        </p:nvSpPr>
        <p:spPr>
          <a:xfrm>
            <a:off x="2635845" y="5143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Coercion and Truthiness</a:t>
            </a:r>
            <a:endParaRPr/>
          </a:p>
        </p:txBody>
      </p:sp>
      <p:sp>
        <p:nvSpPr>
          <p:cNvPr id="176" name="Google Shape;176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8" name="Google Shape;258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9" name="Google Shape;259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Implicit coercion: + </a:t>
            </a:r>
            <a:endParaRPr/>
          </a:p>
        </p:txBody>
      </p:sp>
      <p:sp>
        <p:nvSpPr>
          <p:cNvPr id="260" name="Google Shape;260;p10"/>
          <p:cNvSpPr txBox="1"/>
          <p:nvPr>
            <p:ph idx="2" type="body"/>
          </p:nvPr>
        </p:nvSpPr>
        <p:spPr>
          <a:xfrm>
            <a:off x="17962595" y="-7636"/>
            <a:ext cx="6431436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10050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where does 1020 come from? note it's the same value as concatenating</a:t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   '10' and '20' */</a:t>
            </a:r>
            <a:br>
              <a:rPr lang="en-US" sz="3600">
                <a:solidFill>
                  <a:schemeClr val="accent2"/>
                </a:solidFill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the + operator will implicitly coerce a number to a string if you try </a:t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   to 'add' it to a string */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alsoAString = 10 + 20 + 30 + 40 + '50';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console.log(alsoAString);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console.log(typeof alsoAString);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8" name="Google Shape;268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9" name="Google Shape;269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Implicit coercion: == </a:t>
            </a:r>
            <a:endParaRPr/>
          </a:p>
        </p:txBody>
      </p:sp>
      <p:sp>
        <p:nvSpPr>
          <p:cNvPr id="270" name="Google Shape;270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avoid using the == operator, because it uses a large set of rules to </a:t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   implicitly coerce values to the same type before comparing them. */</a:t>
            </a:r>
            <a:br>
              <a:rPr lang="en-US" sz="3600">
                <a:solidFill>
                  <a:schemeClr val="accent2"/>
                </a:solidFill>
              </a:rPr>
            </a:b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== 10;</a:t>
            </a:r>
            <a:r>
              <a:rPr lang="en-US" sz="3600">
                <a:solidFill>
                  <a:schemeClr val="accent2"/>
                </a:solidFill>
              </a:rPr>
              <a:t> // =&gt; true, makes sense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== '10';</a:t>
            </a:r>
            <a:r>
              <a:rPr lang="en-US" sz="3600">
                <a:solidFill>
                  <a:schemeClr val="accent2"/>
                </a:solidFill>
              </a:rPr>
              <a:t> // =&gt; true, also makes sense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'true' == true;</a:t>
            </a:r>
            <a:r>
              <a:rPr lang="en-US" sz="3600">
                <a:solidFill>
                  <a:schemeClr val="accent2"/>
                </a:solidFill>
              </a:rPr>
              <a:t> // =&gt; false, kinda weird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'' == false;</a:t>
            </a:r>
            <a:r>
              <a:rPr lang="en-US" sz="3600">
                <a:solidFill>
                  <a:schemeClr val="accent2"/>
                </a:solidFill>
              </a:rPr>
              <a:t> // =&gt; true, kinda weird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== '1';</a:t>
            </a:r>
            <a:r>
              <a:rPr lang="en-US" sz="3600">
                <a:solidFill>
                  <a:schemeClr val="accent2"/>
                </a:solidFill>
              </a:rPr>
              <a:t> // =&gt; true, kinda weird*</a:t>
            </a:r>
            <a:br>
              <a:rPr lang="en-US" sz="3600">
                <a:solidFill>
                  <a:schemeClr val="accent2"/>
                </a:solidFill>
              </a:rPr>
            </a:b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*behind the scenes, JS coerced both of these values to numbers: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   true coerced to 1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   '1' coerced to  1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   1 == 1 =&gt; true</a:t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*/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7" name="Google Shape;277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8" name="Google Shape;278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Boolean coercion: truthiness</a:t>
            </a:r>
            <a:endParaRPr/>
          </a:p>
        </p:txBody>
      </p:sp>
      <p:sp>
        <p:nvSpPr>
          <p:cNvPr id="279" name="Google Shape;279;p12"/>
          <p:cNvSpPr txBox="1"/>
          <p:nvPr>
            <p:ph idx="2" type="body"/>
          </p:nvPr>
        </p:nvSpPr>
        <p:spPr>
          <a:xfrm>
            <a:off x="20060811" y="-7636"/>
            <a:ext cx="4333219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80" name="Google Shape;280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 txBox="1"/>
          <p:nvPr>
            <p:ph idx="4" type="body"/>
          </p:nvPr>
        </p:nvSpPr>
        <p:spPr>
          <a:xfrm>
            <a:off x="1430526" y="37541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values can be coerced to boolean values, too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newBool = Boolean('i am a string');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console.log(newBool); </a:t>
            </a:r>
            <a:r>
              <a:rPr lang="en-US" sz="3600">
                <a:solidFill>
                  <a:schemeClr val="accent2"/>
                </a:solidFill>
              </a:rPr>
              <a:t>// will this be true or false?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7" name="Google Shape;287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8" name="Google Shape;288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Boolean coercion: truthiness</a:t>
            </a:r>
            <a:endParaRPr/>
          </a:p>
        </p:txBody>
      </p:sp>
      <p:sp>
        <p:nvSpPr>
          <p:cNvPr id="289" name="Google Shape;289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when coercing a value to boolean, JS uses rules to decide if a value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should be coerced to true or false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values coerced to true are called "truthey"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values coerced to false are called "falsey" */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6" name="Google Shape;296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7" name="Google Shape;297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Boolean coercion: truthiness</a:t>
            </a:r>
            <a:endParaRPr/>
          </a:p>
        </p:txBody>
      </p:sp>
      <p:sp>
        <p:nvSpPr>
          <p:cNvPr id="298" name="Google Shape;298;p14"/>
          <p:cNvSpPr txBox="1"/>
          <p:nvPr>
            <p:ph idx="2" type="body"/>
          </p:nvPr>
        </p:nvSpPr>
        <p:spPr>
          <a:xfrm>
            <a:off x="20060811" y="-7636"/>
            <a:ext cx="4333219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true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true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99" name="Google Shape;299;p1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Most values are truthy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console.log(Boolean('i am a string')) </a:t>
            </a:r>
            <a:r>
              <a:rPr lang="en-US" sz="3600">
                <a:solidFill>
                  <a:schemeClr val="accent2"/>
                </a:solidFill>
              </a:rPr>
              <a:t>// strings with length are truthy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console.log(Boolean(10)); </a:t>
            </a:r>
            <a:r>
              <a:rPr lang="en-US" sz="3600">
                <a:solidFill>
                  <a:schemeClr val="accent2"/>
                </a:solidFill>
              </a:rPr>
              <a:t>// any non-zero number is truthy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console.log(Boolean(['i', 'am', 'an', 'array'])); </a:t>
            </a:r>
            <a:r>
              <a:rPr lang="en-US" sz="3600">
                <a:solidFill>
                  <a:schemeClr val="accent2"/>
                </a:solidFill>
              </a:rPr>
              <a:t>// all arrays are truthy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console.log(Boolean({i: 'am', an: 'object'})); </a:t>
            </a:r>
            <a:r>
              <a:rPr lang="en-US" sz="3600">
                <a:solidFill>
                  <a:schemeClr val="accent2"/>
                </a:solidFill>
              </a:rPr>
              <a:t>// all objects are truthy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06" name="Google Shape;306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7" name="Google Shape;307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Boolean coercion: truthiness</a:t>
            </a:r>
            <a:endParaRPr/>
          </a:p>
        </p:txBody>
      </p:sp>
      <p:sp>
        <p:nvSpPr>
          <p:cNvPr id="308" name="Google Shape;308;p15"/>
          <p:cNvSpPr txBox="1"/>
          <p:nvPr>
            <p:ph idx="2" type="body"/>
          </p:nvPr>
        </p:nvSpPr>
        <p:spPr>
          <a:xfrm>
            <a:off x="20060811" y="-7636"/>
            <a:ext cx="4333219" cy="36998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09" name="Google Shape;309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 txBox="1"/>
          <p:nvPr>
            <p:ph idx="4" type="body"/>
          </p:nvPr>
        </p:nvSpPr>
        <p:spPr>
          <a:xfrm>
            <a:off x="1430526" y="37541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These are the only falsey values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console.log(Boolean('')) </a:t>
            </a:r>
            <a:r>
              <a:rPr lang="en-US" sz="3600">
                <a:solidFill>
                  <a:schemeClr val="accent2"/>
                </a:solidFill>
              </a:rPr>
              <a:t>// empty string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console.log(Boolean(0));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console.log(Boolean(null));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console.log(Boolean(undefined));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console.log(Boolean(NaN));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6" name="Google Shape;316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17" name="Google Shape;317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Boolean coercion: conditionals</a:t>
            </a:r>
            <a:endParaRPr/>
          </a:p>
        </p:txBody>
      </p:sp>
      <p:sp>
        <p:nvSpPr>
          <p:cNvPr id="318" name="Google Shape;318;p16"/>
          <p:cNvSpPr txBox="1"/>
          <p:nvPr>
            <p:ph idx="2" type="body"/>
          </p:nvPr>
        </p:nvSpPr>
        <p:spPr>
          <a:xfrm>
            <a:off x="20060811" y="-7636"/>
            <a:ext cx="4333219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the if</a:t>
            </a:r>
            <a:b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rgbClr val="FFFFFF"/>
              </a:solidFill>
            </a:endParaRPr>
          </a:p>
        </p:txBody>
      </p:sp>
      <p:sp>
        <p:nvSpPr>
          <p:cNvPr id="319" name="Google Shape;319;p1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Recall how a conditional expression works in an if statement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if the expression below evaluates to true, the if block will run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if (5) {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console.log('in the if');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console.log('in the else');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26" name="Google Shape;326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27" name="Google Shape;327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Boolean coercion: conditionals</a:t>
            </a:r>
            <a:endParaRPr/>
          </a:p>
        </p:txBody>
      </p:sp>
      <p:sp>
        <p:nvSpPr>
          <p:cNvPr id="328" name="Google Shape;328;p17"/>
          <p:cNvSpPr txBox="1"/>
          <p:nvPr>
            <p:ph idx="2" type="body"/>
          </p:nvPr>
        </p:nvSpPr>
        <p:spPr>
          <a:xfrm>
            <a:off x="19984611" y="-7636"/>
            <a:ext cx="4333200" cy="1515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the if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29" name="Google Shape;329;p1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What if the conditional expression evaluates to a non-boolean value?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</a:rPr>
              <a:t>if ('apples')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console.log('in the if');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	console.log('in the else');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36" name="Google Shape;336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37" name="Google Shape;337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Boolean coercion: conditionals</a:t>
            </a:r>
            <a:endParaRPr/>
          </a:p>
        </p:txBody>
      </p:sp>
      <p:sp>
        <p:nvSpPr>
          <p:cNvPr id="338" name="Google Shape;338;p18"/>
          <p:cNvSpPr txBox="1"/>
          <p:nvPr>
            <p:ph idx="2" type="body"/>
          </p:nvPr>
        </p:nvSpPr>
        <p:spPr>
          <a:xfrm>
            <a:off x="20060811" y="-7636"/>
            <a:ext cx="4333219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39" name="Google Shape;339;p1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JS will implicitly coerce the result of an expression in a conditional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to a boolean value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if (10)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console.log('yes');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console.log('no');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(0)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console.log('yes');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console.log('no');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46" name="Google Shape;346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47" name="Google Shape;347;p1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Boolean coercion: ! operator</a:t>
            </a:r>
            <a:endParaRPr/>
          </a:p>
        </p:txBody>
      </p:sp>
      <p:sp>
        <p:nvSpPr>
          <p:cNvPr id="348" name="Google Shape;348;p19"/>
          <p:cNvSpPr txBox="1"/>
          <p:nvPr>
            <p:ph idx="2" type="body"/>
          </p:nvPr>
        </p:nvSpPr>
        <p:spPr>
          <a:xfrm>
            <a:off x="20060811" y="-7636"/>
            <a:ext cx="4333219" cy="36998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49" name="Google Shape;349;p1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>
            <p:ph idx="4" type="body"/>
          </p:nvPr>
        </p:nvSpPr>
        <p:spPr>
          <a:xfrm>
            <a:off x="14432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 ! operator coerces a value to a boolean value that's opposite of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its truthiness (that's why ! is also called the not operator)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console.log(!true);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console.log(!'abc');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console.log(!100);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console.log(!['an', 'array']);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console.log(!{an: 'object'});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2" name="Google Shape;182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3" name="Google Shape;183;p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Overview</a:t>
            </a:r>
            <a:endParaRPr/>
          </a:p>
        </p:txBody>
      </p:sp>
      <p:sp>
        <p:nvSpPr>
          <p:cNvPr id="184" name="Google Shape;184;p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Type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Explicit coercion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Implicit coercion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Concatenation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Loose-equality operator (==)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Coercion to boolean (truthiness)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Which values are truthey/falsey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conditional expressions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! operator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logical operators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56" name="Google Shape;356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57" name="Google Shape;357;p2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Boolean coercion: ! operator</a:t>
            </a:r>
            <a:endParaRPr/>
          </a:p>
        </p:txBody>
      </p:sp>
      <p:sp>
        <p:nvSpPr>
          <p:cNvPr id="358" name="Google Shape;358;p20"/>
          <p:cNvSpPr txBox="1"/>
          <p:nvPr>
            <p:ph idx="2" type="body"/>
          </p:nvPr>
        </p:nvSpPr>
        <p:spPr>
          <a:xfrm>
            <a:off x="20060811" y="-7636"/>
            <a:ext cx="4333219" cy="36998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59" name="Google Shape;359;p2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You can use !! to explicitly coerce a value to a boolean value that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reflects its truthiness (not not)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console.log(!!true);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console.log(!!'abc');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console.log(!!100);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console.log(!!['an', 'array']);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console.log(!!{an: 'object'});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66" name="Google Shape;366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67" name="Google Shape;367;p2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Logical operators</a:t>
            </a:r>
            <a:endParaRPr/>
          </a:p>
        </p:txBody>
      </p:sp>
      <p:sp>
        <p:nvSpPr>
          <p:cNvPr id="368" name="Google Shape;368;p21"/>
          <p:cNvSpPr txBox="1"/>
          <p:nvPr>
            <p:ph idx="2" type="body"/>
          </p:nvPr>
        </p:nvSpPr>
        <p:spPr>
          <a:xfrm>
            <a:off x="16031755" y="-7636"/>
            <a:ext cx="8362276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both 10 and 20 are truthy values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69" name="Google Shape;369;p2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36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36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Logical operators also coerce values to boolean values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(10 &amp;&amp; 20)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console.log('both 10 and 20 are truthy values');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76" name="Google Shape;376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77" name="Google Shape;377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Logical operators</a:t>
            </a:r>
            <a:endParaRPr/>
          </a:p>
        </p:txBody>
      </p:sp>
      <p:sp>
        <p:nvSpPr>
          <p:cNvPr id="378" name="Google Shape;378;p22"/>
          <p:cNvSpPr txBox="1"/>
          <p:nvPr>
            <p:ph idx="2" type="body"/>
          </p:nvPr>
        </p:nvSpPr>
        <p:spPr>
          <a:xfrm>
            <a:off x="19989831" y="-7636"/>
            <a:ext cx="440420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zero is falsey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Logical operators also coerce values to boolean values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(10 &amp;&amp; 0)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console.log('this will not be logged');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console.log('zero is falsey');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86" name="Google Shape;386;p2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87" name="Google Shape;387;p2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Logical operators</a:t>
            </a:r>
            <a:endParaRPr/>
          </a:p>
        </p:txBody>
      </p:sp>
      <p:sp>
        <p:nvSpPr>
          <p:cNvPr id="388" name="Google Shape;388;p23"/>
          <p:cNvSpPr txBox="1"/>
          <p:nvPr>
            <p:ph idx="2" type="body"/>
          </p:nvPr>
        </p:nvSpPr>
        <p:spPr>
          <a:xfrm>
            <a:off x="17875628" y="-7636"/>
            <a:ext cx="6518400" cy="2061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returnedValue1: 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returnedValue2: 7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3"/>
          <p:cNvSpPr txBox="1"/>
          <p:nvPr>
            <p:ph idx="4" type="body"/>
          </p:nvPr>
        </p:nvSpPr>
        <p:spPr>
          <a:xfrm>
            <a:off x="1430526" y="37033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&amp;&amp; returns the first falsey value, or the last value if all are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truthy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returnedValue1 = 10 &amp;&amp; 'apples' &amp;&amp; 0 &amp;&amp;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console.log('returnedValue1:', returnedValue1);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returnedValue2 = 'lucky' &amp;&amp; 'number' &amp;&amp; 7;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console.log('returnedValue2:', returnedValue2);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96" name="Google Shape;396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97" name="Google Shape;397;p2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Logical operators</a:t>
            </a:r>
            <a:endParaRPr/>
          </a:p>
        </p:txBody>
      </p:sp>
      <p:sp>
        <p:nvSpPr>
          <p:cNvPr id="398" name="Google Shape;398;p24"/>
          <p:cNvSpPr txBox="1"/>
          <p:nvPr>
            <p:ph idx="2" type="body"/>
          </p:nvPr>
        </p:nvSpPr>
        <p:spPr>
          <a:xfrm>
            <a:off x="17875628" y="-7636"/>
            <a:ext cx="6518402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returnedValue1: happy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returnedValue2: NaN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|| returns the first truthy value, or the last value if all are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falsey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returnedValue1 = null || undefined || 'happy' || 'pumpkin';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console.log('returnedValue1:', returnedValue1);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returnedValue2 = false || null || 10 &lt; 0 || NaN;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console.log('returnedValue2:', returnedValue2);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06" name="Google Shape;406;p25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false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0 (zero)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‘ ‘ or “ “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null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undefined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NaN (not a number)</a:t>
            </a:r>
            <a:endParaRPr/>
          </a:p>
        </p:txBody>
      </p:sp>
      <p:sp>
        <p:nvSpPr>
          <p:cNvPr id="407" name="Google Shape;407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08" name="Google Shape;408;p2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Falsy values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14" name="Google Shape;414;p2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15" name="Google Shape;415;p2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Recap</a:t>
            </a:r>
            <a:endParaRPr/>
          </a:p>
        </p:txBody>
      </p:sp>
      <p:sp>
        <p:nvSpPr>
          <p:cNvPr id="416" name="Google Shape;416;p2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Types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Explicit coercion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Implicit coercion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Concatenation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Loose-equality operator (==)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Coercion to boolean (truthiness)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Which values are truthy/falsey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conditional expressions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! operator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logical operators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1" name="Google Shape;191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2" name="Google Shape;192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Types</a:t>
            </a:r>
            <a:endParaRPr/>
          </a:p>
        </p:txBody>
      </p:sp>
      <p:sp>
        <p:nvSpPr>
          <p:cNvPr id="193" name="Google Shape;193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Types you've already seen: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number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string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boolean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These are all primitive types!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Other primitive types: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null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undefined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Symbol (not covered in this course)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0" name="Google Shape;200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1" name="Google Shape;201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Types</a:t>
            </a:r>
            <a:endParaRPr/>
          </a:p>
        </p:txBody>
      </p:sp>
      <p:sp>
        <p:nvSpPr>
          <p:cNvPr id="202" name="Google Shape;202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"Complex" or "object" types: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functions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arrays (will cover later)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objects (will cover later)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Major differences between primitive and complex types: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only complex types can be mutated (will cover later)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primitive types are passed by value, complex types are passed by reference (will cover later)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9" name="Google Shape;209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0" name="Google Shape;210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Explicit coercion</a:t>
            </a:r>
            <a:endParaRPr/>
          </a:p>
        </p:txBody>
      </p:sp>
      <p:sp>
        <p:nvSpPr>
          <p:cNvPr id="211" name="Google Shape;211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Coercion occurs when the type of a value is change to a new type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Explicit coercion happens when we use one of built-in global objects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to create a value of a new type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</a:rPr>
              <a:t>let num = 10;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console.log(typeof num);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string = String(num); </a:t>
            </a:r>
            <a:r>
              <a:rPr lang="en-US" sz="3600">
                <a:solidFill>
                  <a:schemeClr val="accent2"/>
                </a:solidFill>
              </a:rPr>
              <a:t>// String global object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console.log(string);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console.log(typeof string);</a:t>
            </a:r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20060811" y="-7636"/>
            <a:ext cx="4333219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0" name="Google Shape;220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Explicit coercion</a:t>
            </a:r>
            <a:endParaRPr/>
          </a:p>
        </p:txBody>
      </p:sp>
      <p:sp>
        <p:nvSpPr>
          <p:cNvPr id="221" name="Google Shape;221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Coercion occurs when the type of a value is change to a new type */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Explicit coercion happens when we use one of built-in global objects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to create a value of a new type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</a:rPr>
              <a:t>let string = '1000';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console.log(typeof string);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num = Number(string); </a:t>
            </a:r>
            <a:r>
              <a:rPr lang="en-US" sz="3600">
                <a:solidFill>
                  <a:schemeClr val="accent2"/>
                </a:solidFill>
              </a:rPr>
              <a:t>// Number global object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console.log(num);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console.log(typeof num);</a:t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20060811" y="-7636"/>
            <a:ext cx="4333219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9" name="Google Shape;229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0" name="Google Shape;230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Implicit coercion</a:t>
            </a:r>
            <a:endParaRPr/>
          </a:p>
        </p:txBody>
      </p:sp>
      <p:sp>
        <p:nvSpPr>
          <p:cNvPr id="231" name="Google Shape;231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implicit coercion also changes the type of a value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unlike explicit coercion, implicit coercion is something that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JavaScript does for us, behind the scenes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this behavior can be very helpful, but it's important to understand how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it works so we can anticipate what our code will do */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8" name="Google Shape;238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9" name="Google Shape;239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Implicit coercion: + </a:t>
            </a:r>
            <a:endParaRPr/>
          </a:p>
        </p:txBody>
      </p:sp>
      <p:sp>
        <p:nvSpPr>
          <p:cNvPr id="240" name="Google Shape;240;p8"/>
          <p:cNvSpPr txBox="1"/>
          <p:nvPr>
            <p:ph idx="2" type="body"/>
          </p:nvPr>
        </p:nvSpPr>
        <p:spPr>
          <a:xfrm>
            <a:off x="17962595" y="-7636"/>
            <a:ext cx="6431436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sum: 30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concatenatedString: 1020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notSure: 1020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sum = 10 + 20;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concatenatedString = '10' + '20';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notSure = 10 + '20';  </a:t>
            </a:r>
            <a:r>
              <a:rPr lang="en-US" sz="3600">
                <a:solidFill>
                  <a:schemeClr val="accent2"/>
                </a:solidFill>
              </a:rPr>
              <a:t>// will this throw an error? return a value?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console.log('sum', sum);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console.log('concatenatedString:', concatenatedString);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console.log('notSure:', notSure);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8" name="Google Shape;248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9" name="Google Shape;249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Implicit coercion: + </a:t>
            </a:r>
            <a:endParaRPr/>
          </a:p>
        </p:txBody>
      </p:sp>
      <p:sp>
        <p:nvSpPr>
          <p:cNvPr id="250" name="Google Shape;250;p9"/>
          <p:cNvSpPr txBox="1"/>
          <p:nvPr>
            <p:ph idx="2" type="body"/>
          </p:nvPr>
        </p:nvSpPr>
        <p:spPr>
          <a:xfrm>
            <a:off x="17962595" y="-7636"/>
            <a:ext cx="6431400" cy="21504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Gill Sans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1020304050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where does 1020 come from? note it's the same value as concatenating</a:t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   '10' and '20' */</a:t>
            </a:r>
            <a:br>
              <a:rPr lang="en-US" sz="3600">
                <a:solidFill>
                  <a:schemeClr val="accent2"/>
                </a:solidFill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the + operator will implicitly coerce a number to a string if you try </a:t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   to 'add' it to a string */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willBeAString = '10' + 20 + 30 + 40 + 50;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console.log(willBeAString);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console.log(typeof willBeAString);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