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63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75000"/>
      <a:buFontTx/>
      <a:buChar char="๏"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1pPr>
    <a:lvl2pPr marL="127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2pPr>
    <a:lvl3pPr marL="190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3pPr>
    <a:lvl4pPr marL="254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4pPr>
    <a:lvl5pPr marL="317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5pPr>
    <a:lvl6pPr marL="381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6pPr>
    <a:lvl7pPr marL="444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7pPr>
    <a:lvl8pPr marL="5080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8pPr>
    <a:lvl9pPr marL="5715000" marR="0" indent="-635000" algn="l" defTabSz="825500" rtl="0" fontAlgn="auto" latinLnBrk="0" hangingPunct="0">
      <a:lnSpc>
        <a:spcPct val="100000"/>
      </a:lnSpc>
      <a:spcBef>
        <a:spcPts val="1600"/>
      </a:spcBef>
      <a:spcAft>
        <a:spcPts val="0"/>
      </a:spcAft>
      <a:buClr>
        <a:srgbClr val="BEBEBE"/>
      </a:buClr>
      <a:buSzPct val="50000"/>
      <a:buFontTx/>
      <a:buNone/>
      <a:tabLst/>
      <a:defRPr b="1" baseline="0" cap="none" i="0" spc="0" strike="noStrike" sz="5200" u="none" kumimoji="0" normalizeH="0">
        <a:ln>
          <a:noFill/>
        </a:ln>
        <a:solidFill>
          <a:srgbClr val="3E3E3E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E3E3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9173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Fellow who does Tuesday problem should slack out pairs for the week. Fellows might want to share problem with interviewers the night before.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Notice what’s not on this slide: </a:t>
            </a:r>
            <a:r>
              <a:rPr i="1"/>
              <a:t>anything</a:t>
            </a:r>
            <a:r>
              <a:t> having to do with </a:t>
            </a:r>
            <a:r>
              <a:rPr i="1"/>
              <a:t>problem-solving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problems: "Hydronium" (Hello -&gt; H3O); or a harder problem (figure out one).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buClr>
                <a:srgbClr val="BEBEBE"/>
              </a:buCl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1pPr>
            <a:lvl2pPr marL="0" indent="2286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2pPr>
            <a:lvl3pPr marL="0" indent="4572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3pPr>
            <a:lvl4pPr marL="0" indent="6858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4pPr>
            <a:lvl5pPr marL="0" indent="914400" algn="ctr">
              <a:spcBef>
                <a:spcPts val="0"/>
              </a:spcBef>
              <a:buClr>
                <a:srgbClr val="BEBEBE"/>
              </a:buClr>
              <a:buSzTx/>
              <a:buNone/>
              <a:defRPr i="1" sz="5400">
                <a:solidFill>
                  <a:srgbClr val="7B7B7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9285" y="7337425"/>
            <a:ext cx="7025430" cy="88900"/>
          </a:xfrm>
          <a:prstGeom prst="rect">
            <a:avLst/>
          </a:prstGeom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11" name="Image"/>
          <p:cNvSpPr/>
          <p:nvPr>
            <p:ph type="pic" idx="22"/>
          </p:nvPr>
        </p:nvSpPr>
        <p:spPr>
          <a:xfrm>
            <a:off x="2638639" y="146871"/>
            <a:ext cx="19103260" cy="12742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buClr>
                <a:srgbClr val="BEBEBE"/>
              </a:buClr>
              <a:defRPr spc="36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21" name="Image"/>
          <p:cNvSpPr/>
          <p:nvPr>
            <p:ph type="pic" idx="22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</p:spPr>
        <p:txBody>
          <a:bodyPr lIns="50800" tIns="50800" rIns="50800" bIns="50800" anchor="b"/>
          <a:lstStyle>
            <a:lvl1pPr>
              <a:buClr>
                <a:srgbClr val="BEBEBE"/>
              </a:buClr>
              <a:defRPr spc="36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 algn="ctr">
              <a:spcBef>
                <a:spcPts val="0"/>
              </a:spcBef>
              <a:buClr>
                <a:srgbClr val="BEBEBE"/>
              </a:buClr>
              <a:buSzTx/>
              <a:buNone/>
              <a:defRPr baseline="22727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2392" y="6707716"/>
            <a:ext cx="5417494" cy="88901"/>
          </a:xfrm>
          <a:prstGeom prst="rect">
            <a:avLst/>
          </a:prstGeom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34" name="Image"/>
          <p:cNvSpPr/>
          <p:nvPr>
            <p:ph type="pic" sz="quarter" idx="22"/>
          </p:nvPr>
        </p:nvSpPr>
        <p:spPr>
          <a:xfrm>
            <a:off x="15681340" y="6616700"/>
            <a:ext cx="8396678" cy="5600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Image"/>
          <p:cNvSpPr/>
          <p:nvPr>
            <p:ph type="pic" sz="quarter" idx="23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Image"/>
          <p:cNvSpPr/>
          <p:nvPr>
            <p:ph type="pic" idx="24"/>
          </p:nvPr>
        </p:nvSpPr>
        <p:spPr>
          <a:xfrm>
            <a:off x="-304800" y="711200"/>
            <a:ext cx="17202150" cy="11468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45" name="–Johnny Appleseed"/>
          <p:cNvSpPr/>
          <p:nvPr>
            <p:ph type="body" sz="quarter" idx="22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pc="140" sz="2800">
                <a:solidFill>
                  <a:srgbClr val="7B7B7B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46" name="“Type a quote here.”"/>
          <p:cNvSpPr/>
          <p:nvPr>
            <p:ph type="body" sz="quarter" idx="23"/>
          </p:nvPr>
        </p:nvSpPr>
        <p:spPr>
          <a:xfrm>
            <a:off x="3230931" y="5042272"/>
            <a:ext cx="17934838" cy="1116856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7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buClr>
                <a:srgbClr val="BEBEBE"/>
              </a:buClr>
            </a:lvl1pPr>
          </a:lstStyle>
          <a:p>
            <a:pPr/>
            <a:r>
              <a:t>Title Text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635844" y="1232989"/>
            <a:ext cx="19112312" cy="1674222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  <p:pic>
        <p:nvPicPr>
          <p:cNvPr id="38" name="white-diamond.png" descr="white-diamo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445" y="243932"/>
            <a:ext cx="432887" cy="43288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Object Placeholder"/>
          <p:cNvSpPr txBox="1"/>
          <p:nvPr>
            <p:ph type="obj" idx="3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i="1" sz="5600">
                <a:solidFill>
                  <a:srgbClr val="7B7B7B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Object Placeholder"/>
          <p:cNvSpPr txBox="1"/>
          <p:nvPr>
            <p:ph type="obj" idx="3"/>
          </p:nvPr>
        </p:nvSpPr>
        <p:spPr>
          <a:xfrm>
            <a:off x="2855459" y="1027694"/>
            <a:ext cx="18673082" cy="10897606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i="1" sz="5600">
                <a:solidFill>
                  <a:srgbClr val="7B7B7B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635844" y="1232989"/>
            <a:ext cx="19112312" cy="1674222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68" name="Rectangle"/>
          <p:cNvSpPr/>
          <p:nvPr/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" name="&lt;script type=&quot;text/javascript&quot;&gt;…"/>
          <p:cNvSpPr txBox="1"/>
          <p:nvPr/>
        </p:nvSpPr>
        <p:spPr>
          <a:xfrm>
            <a:off x="12975349" y="3948051"/>
            <a:ext cx="8190686" cy="203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&lt;script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"text/javascript"</a:t>
            </a:r>
            <a:r>
              <a:rPr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$("#inputfield").on("keypress", function(event) {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$("#outputarea").html($(this).val());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&lt;/script&gt;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Rectangle"/>
          <p:cNvSpPr/>
          <p:nvPr/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1" name="&lt;input type=&quot;text&quot; ng-model=&quot;nameSearch&quot; /&gt;…"/>
          <p:cNvSpPr txBox="1"/>
          <p:nvPr/>
        </p:nvSpPr>
        <p:spPr>
          <a:xfrm>
            <a:off x="12975349" y="6879864"/>
            <a:ext cx="8190686" cy="272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8F00"/>
                </a:solidFill>
              </a:rPr>
              <a:t>&lt;input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ng-model=</a:t>
            </a:r>
            <a:r>
              <a:t>"nameSearch"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F00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&lt;ul&gt;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C8352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8F00"/>
                </a:solidFill>
              </a:rPr>
              <a:t>&lt;li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ng-repeat=</a:t>
            </a:r>
            <a:r>
              <a:t>"student in students | filter:nameSearch | orderBy:'name'"</a:t>
            </a:r>
            <a:r>
              <a:rPr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{{student.name}}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&lt;/li&gt;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b="0" sz="2000">
                <a:solidFill>
                  <a:srgbClr val="008F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&lt;/ul&gt;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82" name="Rectangle"/>
          <p:cNvSpPr/>
          <p:nvPr>
            <p:ph type="body" sz="quarter" idx="22"/>
          </p:nvPr>
        </p:nvSpPr>
        <p:spPr>
          <a:xfrm>
            <a:off x="2814431" y="3579745"/>
            <a:ext cx="8912759" cy="2540761"/>
          </a:xfrm>
          <a:prstGeom prst="rect">
            <a:avLst/>
          </a:prstGeom>
          <a:solidFill>
            <a:srgbClr val="EFF1F3"/>
          </a:solidFill>
        </p:spPr>
        <p:txBody>
          <a:bodyPr lIns="50800" tIns="50800" rIns="50800" bIns="50800"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BCBCBC">
                    <a:alpha val="1200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" name="&lt;script type=&quot;text/javascript&quot;&gt;…"/>
          <p:cNvSpPr txBox="1"/>
          <p:nvPr>
            <p:ph type="body" sz="quarter" idx="23"/>
          </p:nvPr>
        </p:nvSpPr>
        <p:spPr>
          <a:xfrm>
            <a:off x="3175468" y="3948051"/>
            <a:ext cx="8190685" cy="21463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C8352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08F00"/>
                </a:solidFill>
              </a:rPr>
              <a:t>&lt;script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F9F36"/>
                </a:solidFill>
              </a:rPr>
              <a:t>type=</a:t>
            </a:r>
            <a:r>
              <a:t>"text/javascript"</a:t>
            </a:r>
            <a:r>
              <a:rPr b="1">
                <a:solidFill>
                  <a:srgbClr val="008F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$("#inputfield").on("keypress", function(event) {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$("#outputarea").html($(this).val());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});</a:t>
            </a:r>
          </a:p>
          <a:p>
            <a:pPr marL="0" indent="0" defTabSz="457200">
              <a:spcBef>
                <a:spcPts val="500"/>
              </a:spcBef>
              <a:buSzTx/>
              <a:buNone/>
              <a:defRPr b="1" sz="2000">
                <a:solidFill>
                  <a:srgbClr val="008F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76456" y="1241558"/>
            <a:ext cx="18631088" cy="1657084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</p:spPr>
        <p:txBody>
          <a:bodyPr numCol="2" spcCol="935631"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2876456" y="1241558"/>
            <a:ext cx="18631088" cy="1657084"/>
          </a:xfrm>
          <a:prstGeom prst="rect">
            <a:avLst/>
          </a:prstGeom>
        </p:spPr>
        <p:txBody>
          <a:bodyPr anchor="ctr"/>
          <a:lstStyle>
            <a:lvl1pPr>
              <a:defRPr spc="360" sz="72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ursE Title Goes Here"/>
          <p:cNvSpPr txBox="1"/>
          <p:nvPr>
            <p:ph type="body" sz="quarter" idx="21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 marL="0" indent="0" algn="r">
              <a:spcBef>
                <a:spcPts val="0"/>
              </a:spcBef>
              <a:buClr>
                <a:srgbClr val="BEBEBE"/>
              </a:buClr>
              <a:buSzTx/>
              <a:buNone/>
              <a:defRPr cap="all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r>
              <a:t>CoursE Title Goes Here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2838063" y="1246941"/>
            <a:ext cx="18677920" cy="10818060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600"/>
              </a:spcBef>
              <a:buClr>
                <a:srgbClr val="BEBEBE"/>
              </a:buClr>
              <a:buChar char="๏"/>
              <a:defRPr b="1"/>
            </a:lvl1pPr>
            <a:lvl2pPr marL="1256489" indent="-621489">
              <a:spcBef>
                <a:spcPts val="1600"/>
              </a:spcBef>
              <a:buClr>
                <a:srgbClr val="BEBEBE"/>
              </a:buClr>
              <a:buSzPct val="125000"/>
              <a:buChar char="•"/>
              <a:defRPr sz="4600"/>
            </a:lvl2pPr>
            <a:lvl3pPr marL="1844523" indent="-574523">
              <a:spcBef>
                <a:spcPts val="1600"/>
              </a:spcBef>
              <a:buClr>
                <a:srgbClr val="BEBEBE"/>
              </a:buClr>
              <a:buChar char="•"/>
              <a:defRPr sz="3800"/>
            </a:lvl3pPr>
            <a:lvl4pPr marL="2469444" indent="-564444">
              <a:spcBef>
                <a:spcPts val="1600"/>
              </a:spcBef>
              <a:buClr>
                <a:srgbClr val="BEBEBE"/>
              </a:buClr>
              <a:buChar char="•"/>
              <a:defRPr sz="3200"/>
            </a:lvl4pPr>
            <a:lvl5pPr marL="3104444" indent="-564444">
              <a:spcBef>
                <a:spcPts val="1600"/>
              </a:spcBef>
              <a:buClr>
                <a:srgbClr val="BEBEBE"/>
              </a:buClr>
              <a:buChar char="•"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>
            <a:lvl1pPr>
              <a:buClr>
                <a:srgbClr val="BEBEBE"/>
              </a:buCl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25400" y="12818533"/>
            <a:ext cx="24434800" cy="9301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" name="white-diamond.png" descr="white-diamo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445" y="13058232"/>
            <a:ext cx="432887" cy="432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5519" y="13170067"/>
            <a:ext cx="1705562" cy="22826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b="0" spc="9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venir Black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500" strike="noStrike" sz="10000" u="none">
          <a:solidFill>
            <a:srgbClr val="3E3E3E"/>
          </a:solidFill>
          <a:uFillTx/>
          <a:latin typeface="+mn-lt"/>
          <a:ea typeface="+mn-ea"/>
          <a:cs typeface="+mn-cs"/>
          <a:sym typeface="Avenir Black"/>
        </a:defRPr>
      </a:lvl9pPr>
    </p:titleStyle>
    <p:bodyStyle>
      <a:lvl1pPr marL="304800" marR="0" indent="-3048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3E3E3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9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Blac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65" name="Solving Tricky Proble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Tricky Problems</a:t>
            </a:r>
          </a:p>
        </p:txBody>
      </p:sp>
      <p:sp>
        <p:nvSpPr>
          <p:cNvPr id="166" name="Presto REACTO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Presto REACTO! 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21" name="The final (and least important) step!…"/>
          <p:cNvSpPr txBox="1"/>
          <p:nvPr>
            <p:ph type="body" sz="half" idx="1"/>
          </p:nvPr>
        </p:nvSpPr>
        <p:spPr>
          <a:xfrm>
            <a:off x="1947192" y="4657074"/>
            <a:ext cx="20605498" cy="4751074"/>
          </a:xfrm>
          <a:prstGeom prst="rect">
            <a:avLst/>
          </a:prstGeom>
        </p:spPr>
        <p:txBody>
          <a:bodyPr/>
          <a:lstStyle/>
          <a:p>
            <a:pPr/>
            <a:r>
              <a:t>The final (and least important) step!</a:t>
            </a:r>
          </a:p>
          <a:p>
            <a:pPr/>
            <a:r>
              <a:t>Only if your code works and you have plenty of time</a:t>
            </a:r>
          </a:p>
          <a:p>
            <a:pPr/>
            <a:r>
              <a:t>Is there a more concise way to write this code?</a:t>
            </a:r>
          </a:p>
          <a:p>
            <a:pPr/>
            <a:r>
              <a:t>Are there built-in methods that can help?</a:t>
            </a:r>
          </a:p>
          <a:p>
            <a:pPr/>
            <a:r>
              <a:t>Did I document my code so it is easy to understand?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optim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26" name="“Create a function vowelCount() that takes a string as an argument. The function should return the total number of vowels in the string”"/>
          <p:cNvSpPr txBox="1"/>
          <p:nvPr>
            <p:ph type="body" sz="quarter" idx="1"/>
          </p:nvPr>
        </p:nvSpPr>
        <p:spPr>
          <a:xfrm>
            <a:off x="5344786" y="4931463"/>
            <a:ext cx="13694429" cy="4751074"/>
          </a:xfrm>
          <a:prstGeom prst="rect">
            <a:avLst/>
          </a:prstGeom>
        </p:spPr>
        <p:txBody>
          <a:bodyPr/>
          <a:lstStyle/>
          <a:p>
            <a:pPr>
              <a:defRPr b="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“Create a function </a:t>
            </a:r>
            <a:r>
              <a:rPr i="0">
                <a:latin typeface="Monaco"/>
                <a:ea typeface="Monaco"/>
                <a:cs typeface="Monaco"/>
                <a:sym typeface="Monaco"/>
              </a:rPr>
              <a:t>vowelCount()</a:t>
            </a:r>
            <a:r>
              <a:rPr i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that takes a string as an argument. The function should return the total number of vowels in the string”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33" name="“I want to return the total number of vowels in a string argument”.…"/>
          <p:cNvSpPr txBox="1"/>
          <p:nvPr>
            <p:ph type="body" sz="quarter" idx="1"/>
          </p:nvPr>
        </p:nvSpPr>
        <p:spPr>
          <a:xfrm>
            <a:off x="5344786" y="4931463"/>
            <a:ext cx="13694429" cy="4751074"/>
          </a:xfrm>
          <a:prstGeom prst="rect">
            <a:avLst/>
          </a:prstGeom>
        </p:spPr>
        <p:txBody>
          <a:bodyPr/>
          <a:lstStyle/>
          <a:p>
            <a:pPr>
              <a:defRPr b="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“I want to return the total number of vowels in a string argument”.</a:t>
            </a:r>
          </a:p>
          <a:p>
            <a:pPr lvl="1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Do I include ‘y’?</a:t>
            </a:r>
          </a:p>
          <a:p>
            <a:pPr lvl="1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Is it case sensitive?</a:t>
            </a:r>
          </a:p>
          <a:p>
            <a:pPr lvl="1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if I get an empty string?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Re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40" name="vowelCount(‘hello’) =&gt; 2…"/>
          <p:cNvSpPr txBox="1"/>
          <p:nvPr>
            <p:ph type="body" sz="quarter" idx="1"/>
          </p:nvPr>
        </p:nvSpPr>
        <p:spPr>
          <a:xfrm>
            <a:off x="5344786" y="4931463"/>
            <a:ext cx="13694429" cy="4751074"/>
          </a:xfrm>
          <a:prstGeom prst="rect">
            <a:avLst/>
          </a:prstGeom>
        </p:spPr>
        <p:txBody>
          <a:bodyPr/>
          <a:lstStyle/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vowelCount(‘hello’) =&gt; 2</a:t>
            </a: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vowelCount(‘Yummy Food’) =&gt; 5</a:t>
            </a: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vowelCount(‘’) =&gt; 0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47" name="I will loop over every character in the string.…"/>
          <p:cNvSpPr txBox="1"/>
          <p:nvPr>
            <p:ph type="body" sz="half" idx="1"/>
          </p:nvPr>
        </p:nvSpPr>
        <p:spPr>
          <a:xfrm>
            <a:off x="1147583" y="4931463"/>
            <a:ext cx="22507700" cy="4751074"/>
          </a:xfrm>
          <a:prstGeom prst="rect">
            <a:avLst/>
          </a:prstGeom>
        </p:spPr>
        <p:txBody>
          <a:bodyPr/>
          <a:lstStyle/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 will loop over every character in the string.</a:t>
            </a: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each character, I will convert to Lower Case, and check if it exists in a string of vowels.</a:t>
            </a: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it does, I will increment my vowelCount</a:t>
            </a:r>
          </a:p>
          <a:p>
            <a:pPr>
              <a:defRPr b="0" i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my loop, I will return the total vowelCount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Code /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/ Test</a:t>
            </a:r>
          </a:p>
        </p:txBody>
      </p:sp>
      <p:pic>
        <p:nvPicPr>
          <p:cNvPr id="256" name="Screen Shot 2020-07-24 at 3.09.57 PM.png" descr="Screen Shot 2020-07-24 at 3.09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2161" y="3348720"/>
            <a:ext cx="11459155" cy="8999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Optim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</a:t>
            </a:r>
          </a:p>
        </p:txBody>
      </p:sp>
      <p:pic>
        <p:nvPicPr>
          <p:cNvPr id="263" name="Screen Shot 2020-07-24 at 3.12.37 PM.png" descr="Screen Shot 2020-07-24 at 3.12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3240" y="4080704"/>
            <a:ext cx="20026651" cy="756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68" name="Today you will build a Caesar Cypher, an encryption scheme favored by the Ancient Romans…"/>
          <p:cNvSpPr txBox="1"/>
          <p:nvPr>
            <p:ph type="body" idx="1"/>
          </p:nvPr>
        </p:nvSpPr>
        <p:spPr>
          <a:xfrm>
            <a:off x="1947192" y="4657074"/>
            <a:ext cx="20605498" cy="6763129"/>
          </a:xfrm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1500"/>
              </a:spcBef>
              <a:defRPr sz="4888"/>
            </a:pPr>
            <a:r>
              <a:t>Today you will build a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Caesar Cypher, </a:t>
            </a:r>
            <a:r>
              <a:rPr b="0">
                <a:latin typeface="Helvetica Neue"/>
                <a:ea typeface="Helvetica Neue"/>
                <a:cs typeface="Helvetica Neue"/>
                <a:sym typeface="Helvetica Neue"/>
              </a:rPr>
              <a:t>an encryption scheme favored by the Ancient Romans</a:t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6900" indent="-596900" defTabSz="775969">
              <a:spcBef>
                <a:spcPts val="1500"/>
              </a:spcBef>
              <a:defRPr sz="4888"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6900" indent="-596900" defTabSz="775969">
              <a:spcBef>
                <a:spcPts val="1500"/>
              </a:spcBef>
              <a:defRPr sz="4888"/>
            </a:pPr>
            <a:r>
              <a:rPr b="0">
                <a:latin typeface="Helvetica Neue"/>
                <a:ea typeface="Helvetica Neue"/>
                <a:cs typeface="Helvetica Neue"/>
                <a:sym typeface="Helvetica Neue"/>
              </a:rPr>
              <a:t>Your function will take a string, and a number of characters. It should shift each character in the string by that number of letters</a:t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6900" indent="-596900" defTabSz="775969">
              <a:spcBef>
                <a:spcPts val="1500"/>
              </a:spcBef>
              <a:defRPr sz="4888"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6900" indent="-596900" defTabSz="775969">
              <a:spcBef>
                <a:spcPts val="1500"/>
              </a:spcBef>
              <a:defRPr sz="4888"/>
            </a:pPr>
            <a:r>
              <a:rPr b="0">
                <a:latin typeface="Helvetica Neue"/>
                <a:ea typeface="Helvetica Neue"/>
                <a:cs typeface="Helvetica Neue"/>
                <a:sym typeface="Helvetica Neue"/>
              </a:rPr>
              <a:t>Example: “dog” shifted by 4 =&gt; “hsk”</a:t>
            </a:r>
            <a:br>
              <a:rPr b="0">
                <a:latin typeface="Helvetica Neue"/>
                <a:ea typeface="Helvetica Neue"/>
                <a:cs typeface="Helvetica Neue"/>
                <a:sym typeface="Helvetica Neue"/>
              </a:rPr>
            </a:b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Today’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Et Tu ReaCT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 Tu ReaCTO?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0640" y="3165092"/>
            <a:ext cx="9753678" cy="8788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8" name="Group"/>
          <p:cNvGrpSpPr/>
          <p:nvPr/>
        </p:nvGrpSpPr>
        <p:grpSpPr>
          <a:xfrm>
            <a:off x="4835430" y="3906620"/>
            <a:ext cx="4617719" cy="7305856"/>
            <a:chOff x="0" y="0"/>
            <a:chExt cx="4617718" cy="7305855"/>
          </a:xfrm>
        </p:grpSpPr>
        <p:sp>
          <p:nvSpPr>
            <p:cNvPr id="276" name="R…"/>
            <p:cNvSpPr txBox="1"/>
            <p:nvPr/>
          </p:nvSpPr>
          <p:spPr>
            <a:xfrm>
              <a:off x="0" y="0"/>
              <a:ext cx="697793" cy="7305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R</a:t>
              </a:r>
              <a:endParaRPr sz="4672">
                <a:solidFill>
                  <a:srgbClr val="6D6D6D"/>
                </a:solidFill>
              </a:endParaRP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E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A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C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T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O</a:t>
              </a:r>
            </a:p>
          </p:txBody>
        </p:sp>
        <p:sp>
          <p:nvSpPr>
            <p:cNvPr id="277" name="e s t a t e…"/>
            <p:cNvSpPr txBox="1"/>
            <p:nvPr/>
          </p:nvSpPr>
          <p:spPr>
            <a:xfrm>
              <a:off x="732738" y="0"/>
              <a:ext cx="3884981" cy="7305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e s t a t e</a:t>
              </a:r>
              <a:endParaRPr sz="4672">
                <a:solidFill>
                  <a:srgbClr val="6D6D6D"/>
                </a:solidFill>
              </a:endParaRP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x a m p l e s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p p r o a c h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o d e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e s t</a:t>
              </a:r>
            </a:p>
            <a:p>
              <a:pPr marL="0" indent="0" defTabSz="602615">
                <a:lnSpc>
                  <a:spcPct val="120000"/>
                </a:lnSpc>
                <a:spcBef>
                  <a:spcPts val="1100"/>
                </a:spcBef>
                <a:buClrTx/>
                <a:buSzTx/>
                <a:buNone/>
                <a:defRPr sz="6132"/>
              </a:pPr>
              <a:r>
                <a:t> </a:t>
              </a:r>
              <a:r>
                <a:rPr sz="4672">
                  <a:solidFill>
                    <a:srgbClr val="6D6D6D"/>
                  </a:solidFill>
                </a:rPr>
                <a:t>p t i m i z 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70" name="The FSA Admissions exam assesses for two things:…"/>
          <p:cNvSpPr txBox="1"/>
          <p:nvPr>
            <p:ph type="body" idx="1"/>
          </p:nvPr>
        </p:nvSpPr>
        <p:spPr>
          <a:xfrm>
            <a:off x="2814749" y="4230362"/>
            <a:ext cx="18754502" cy="7504718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pPr>
          </a:p>
          <a:p>
            <a:pPr/>
            <a:r>
              <a:t>The FSA Admissions exam assesses for two things:</a:t>
            </a:r>
          </a:p>
          <a:p>
            <a:pPr lvl="1"/>
            <a:r>
              <a:t>Knowledge of fundamental JS</a:t>
            </a:r>
          </a:p>
          <a:p>
            <a:pPr lvl="1">
              <a:defRPr u="sng"/>
            </a:pPr>
            <a:r>
              <a:t>Problem solving ability</a:t>
            </a:r>
          </a:p>
          <a:p>
            <a:pPr lvl="1">
              <a:defRPr u="sng"/>
            </a:pPr>
          </a:p>
          <a:p>
            <a:pPr>
              <a:defRPr i="1"/>
            </a:pPr>
            <a:r>
              <a:t>How do Engineers solve tricky problems?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Some F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Facts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77" name="Identify the problem…"/>
          <p:cNvSpPr txBox="1"/>
          <p:nvPr>
            <p:ph type="body" sz="quarter" idx="1"/>
          </p:nvPr>
        </p:nvSpPr>
        <p:spPr>
          <a:xfrm>
            <a:off x="8217428" y="4648394"/>
            <a:ext cx="7949144" cy="5255276"/>
          </a:xfrm>
          <a:prstGeom prst="rect">
            <a:avLst/>
          </a:prstGeom>
        </p:spPr>
        <p:txBody>
          <a:bodyPr/>
          <a:lstStyle/>
          <a:p>
            <a:pPr/>
            <a:r>
              <a:t>Identify the problem</a:t>
            </a:r>
          </a:p>
          <a:p>
            <a:pPr/>
            <a:r>
              <a:t>Brainstorm solutions</a:t>
            </a:r>
          </a:p>
          <a:p>
            <a:pPr/>
            <a:r>
              <a:t>Implement one</a:t>
            </a:r>
          </a:p>
          <a:p>
            <a:pPr/>
            <a:r>
              <a:t>Evaluate it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Problem solv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solving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2112269" y="13124834"/>
            <a:ext cx="159462" cy="317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5" name="Group"/>
          <p:cNvGrpSpPr/>
          <p:nvPr/>
        </p:nvGrpSpPr>
        <p:grpSpPr>
          <a:xfrm>
            <a:off x="9063128" y="1520898"/>
            <a:ext cx="2154685" cy="1270001"/>
            <a:chOff x="0" y="0"/>
            <a:chExt cx="2154683" cy="1270000"/>
          </a:xfrm>
        </p:grpSpPr>
        <p:sp>
          <p:nvSpPr>
            <p:cNvPr id="183" name="R…"/>
            <p:cNvSpPr/>
            <p:nvPr/>
          </p:nvSpPr>
          <p:spPr>
            <a:xfrm>
              <a:off x="0" y="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rmAutofit fontScale="100000" lnSpcReduction="0"/>
            </a:bodyPr>
            <a:lstStyle/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R</a:t>
              </a:r>
              <a:endParaRPr sz="6400">
                <a:solidFill>
                  <a:srgbClr val="6D6D6D"/>
                </a:solidFill>
              </a:endParaRP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E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A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C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T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O</a:t>
              </a:r>
            </a:p>
          </p:txBody>
        </p:sp>
        <p:sp>
          <p:nvSpPr>
            <p:cNvPr id="184" name="e s t a t e…"/>
            <p:cNvSpPr/>
            <p:nvPr/>
          </p:nvSpPr>
          <p:spPr>
            <a:xfrm>
              <a:off x="884683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rmAutofit fontScale="100000" lnSpcReduction="0"/>
            </a:bodyPr>
            <a:lstStyle/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e s t a t e</a:t>
              </a:r>
              <a:endParaRPr sz="6400">
                <a:solidFill>
                  <a:srgbClr val="6D6D6D"/>
                </a:solidFill>
              </a:endParaRP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x a m p l e s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p p r o a c h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o d e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e s t</a:t>
              </a:r>
            </a:p>
            <a:p>
              <a:pPr marL="0" indent="0">
                <a:lnSpc>
                  <a:spcPct val="120000"/>
                </a:lnSpc>
                <a:buClrTx/>
                <a:buSzTx/>
                <a:buNone/>
                <a:defRPr sz="8400"/>
              </a:pPr>
              <a:r>
                <a:t> </a:t>
              </a:r>
              <a:r>
                <a:rPr sz="6400">
                  <a:solidFill>
                    <a:srgbClr val="6D6D6D"/>
                  </a:solidFill>
                </a:rPr>
                <a:t>p t i m i z e</a:t>
              </a: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8474691" y="5889505"/>
            <a:ext cx="7927916" cy="2619723"/>
            <a:chOff x="-38100" y="0"/>
            <a:chExt cx="7927915" cy="2619721"/>
          </a:xfrm>
        </p:grpSpPr>
        <p:pic>
          <p:nvPicPr>
            <p:cNvPr id="18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504838"/>
              <a:ext cx="4064366" cy="2114884"/>
            </a:xfrm>
            <a:prstGeom prst="rect">
              <a:avLst/>
            </a:prstGeom>
            <a:effectLst/>
          </p:spPr>
        </p:pic>
        <p:pic>
          <p:nvPicPr>
            <p:cNvPr id="188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3524">
              <a:off x="3894703" y="1226670"/>
              <a:ext cx="3499189" cy="76201"/>
            </a:xfrm>
            <a:prstGeom prst="rect">
              <a:avLst/>
            </a:prstGeom>
            <a:effectLst/>
          </p:spPr>
        </p:pic>
        <p:sp>
          <p:nvSpPr>
            <p:cNvPr id="190" name="Notice how far down this is"/>
            <p:cNvSpPr/>
            <p:nvPr/>
          </p:nvSpPr>
          <p:spPr>
            <a:xfrm>
              <a:off x="6619815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rmAutofit fontScale="100000" lnSpcReduction="0"/>
            </a:bodyPr>
            <a:lstStyle>
              <a:lvl1pPr marL="0" indent="0">
                <a:buClrTx/>
                <a:buSzTx/>
                <a:buNone/>
                <a:defRPr>
                  <a:solidFill>
                    <a:schemeClr val="accent3">
                      <a:hueOff val="-546624"/>
                      <a:satOff val="7767"/>
                      <a:lumOff val="-14512"/>
                    </a:schemeClr>
                  </a:solidFill>
                </a:defRPr>
              </a:lvl1pPr>
            </a:lstStyle>
            <a:p>
              <a:pPr/>
              <a:r>
                <a:t>Notice how far down this is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94" name="Rephrase in your own words (diagram if useful)…"/>
          <p:cNvSpPr txBox="1"/>
          <p:nvPr>
            <p:ph type="body" sz="half" idx="1"/>
          </p:nvPr>
        </p:nvSpPr>
        <p:spPr>
          <a:xfrm>
            <a:off x="4674257" y="4482463"/>
            <a:ext cx="15035485" cy="4751074"/>
          </a:xfrm>
          <a:prstGeom prst="rect">
            <a:avLst/>
          </a:prstGeom>
        </p:spPr>
        <p:txBody>
          <a:bodyPr/>
          <a:lstStyle/>
          <a:p>
            <a:pPr/>
            <a:r>
              <a:t>Rephrase in your own words (diagram if useful)</a:t>
            </a:r>
          </a:p>
          <a:p>
            <a:pPr/>
            <a:r>
              <a:t>Make sure you fully understand the problem</a:t>
            </a:r>
          </a:p>
          <a:p>
            <a:pPr/>
            <a:r>
              <a:t>Leads very naturally into…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Re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199" name="Representative input and output…"/>
          <p:cNvSpPr txBox="1"/>
          <p:nvPr>
            <p:ph type="body" sz="quarter" idx="1"/>
          </p:nvPr>
        </p:nvSpPr>
        <p:spPr>
          <a:xfrm>
            <a:off x="6594440" y="4482463"/>
            <a:ext cx="11195120" cy="4751074"/>
          </a:xfrm>
          <a:prstGeom prst="rect">
            <a:avLst/>
          </a:prstGeom>
        </p:spPr>
        <p:txBody>
          <a:bodyPr/>
          <a:lstStyle/>
          <a:p>
            <a:pPr/>
            <a:r>
              <a:t>Representative input and output</a:t>
            </a:r>
          </a:p>
          <a:p>
            <a:pPr/>
            <a:r>
              <a:t>Consider edge cases</a:t>
            </a:r>
          </a:p>
          <a:p>
            <a:pPr/>
            <a:r>
              <a:t>Consider errors</a:t>
            </a:r>
          </a:p>
          <a:p>
            <a:pPr/>
            <a:r>
              <a:t>Write them down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04" name="Come up with at least one conceptual solution…"/>
          <p:cNvSpPr txBox="1"/>
          <p:nvPr>
            <p:ph type="body" sz="quarter" idx="1"/>
          </p:nvPr>
        </p:nvSpPr>
        <p:spPr>
          <a:xfrm>
            <a:off x="7156018" y="4482463"/>
            <a:ext cx="12805918" cy="4751074"/>
          </a:xfrm>
          <a:prstGeom prst="rect">
            <a:avLst/>
          </a:prstGeom>
        </p:spPr>
        <p:txBody>
          <a:bodyPr/>
          <a:lstStyle/>
          <a:p>
            <a:pPr/>
            <a:r>
              <a:t>Come up with at least one </a:t>
            </a:r>
            <a:r>
              <a:rPr i="1"/>
              <a:t>conceptual</a:t>
            </a:r>
            <a:r>
              <a:t> solution</a:t>
            </a:r>
          </a:p>
          <a:p>
            <a:pPr/>
            <a:r>
              <a:t>Don’t code yet!</a:t>
            </a:r>
          </a:p>
          <a:p>
            <a:pPr/>
            <a:r>
              <a:t>Make some comments in your code file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211" name="Translate your Approach into working JS…"/>
          <p:cNvSpPr txBox="1"/>
          <p:nvPr>
            <p:ph type="body" sz="half" idx="1"/>
          </p:nvPr>
        </p:nvSpPr>
        <p:spPr>
          <a:xfrm>
            <a:off x="2545203" y="4482463"/>
            <a:ext cx="19814144" cy="4751074"/>
          </a:xfrm>
          <a:prstGeom prst="rect">
            <a:avLst/>
          </a:prstGeom>
        </p:spPr>
        <p:txBody>
          <a:bodyPr/>
          <a:lstStyle/>
          <a:p>
            <a:pPr/>
            <a:r>
              <a:t>Translate your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Approach </a:t>
            </a:r>
            <a:r>
              <a:t>into working JS</a:t>
            </a:r>
          </a:p>
          <a:p>
            <a:pPr/>
            <a:r>
              <a:t>FSA Admissions Team will even give partial credit for a solid approach (</a:t>
            </a:r>
            <a:r>
              <a:rPr b="0" i="1">
                <a:latin typeface="Helvetica Neue"/>
                <a:ea typeface="Helvetica Neue"/>
                <a:cs typeface="Helvetica Neue"/>
                <a:sym typeface="Helvetica Neue"/>
              </a:rPr>
              <a:t>even if the code isn’t complete</a:t>
            </a:r>
            <a:r>
              <a:t>)</a:t>
            </a:r>
          </a:p>
          <a:p>
            <a:pPr/>
            <a:r>
              <a:t>Make sure include all those edge cases!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ACTO"/>
          <p:cNvSpPr txBox="1"/>
          <p:nvPr>
            <p:ph type="body" idx="21"/>
          </p:nvPr>
        </p:nvSpPr>
        <p:spPr>
          <a:xfrm>
            <a:off x="20457202" y="13074034"/>
            <a:ext cx="1122427" cy="419101"/>
          </a:xfrm>
          <a:prstGeom prst="rect">
            <a:avLst/>
          </a:prstGeom>
        </p:spPr>
        <p:txBody>
          <a:bodyPr/>
          <a:lstStyle/>
          <a:p>
            <a:pPr/>
            <a:r>
              <a:t>REACTO</a:t>
            </a:r>
          </a:p>
        </p:txBody>
      </p:sp>
      <p:sp>
        <p:nvSpPr>
          <p:cNvPr id="216" name="Use Examples in the test specs to hone your solution…"/>
          <p:cNvSpPr txBox="1"/>
          <p:nvPr>
            <p:ph type="body" sz="half" idx="1"/>
          </p:nvPr>
        </p:nvSpPr>
        <p:spPr>
          <a:xfrm>
            <a:off x="4376950" y="4482463"/>
            <a:ext cx="15924076" cy="4751074"/>
          </a:xfrm>
          <a:prstGeom prst="rect">
            <a:avLst/>
          </a:prstGeom>
        </p:spPr>
        <p:txBody>
          <a:bodyPr/>
          <a:lstStyle/>
          <a:p>
            <a:pPr/>
            <a:r>
              <a:t>Use Examples in the test specs to hone your solution</a:t>
            </a:r>
          </a:p>
          <a:p>
            <a:pPr/>
            <a:r>
              <a:t>Ensure your Code works for all Examples</a:t>
            </a:r>
          </a:p>
          <a:p>
            <a:pPr/>
            <a:r>
              <a:t>Debug as necessary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8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E3E3E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lack"/>
        <a:ea typeface="Avenir Black"/>
        <a:cs typeface="Aveni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normAutofit fontScale="100000" lnSpcReduction="0"/>
      </a:bodyPr>
      <a:lstStyle>
        <a:defPPr marL="635000" marR="0" indent="-635000" algn="l" defTabSz="8255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>
            <a:srgbClr val="BEBEBE"/>
          </a:buClr>
          <a:buSzPct val="75000"/>
          <a:buFontTx/>
          <a:buChar char="๏"/>
          <a:tabLst/>
          <a:defRPr b="1" baseline="0" cap="none" i="0" spc="0" strike="noStrike" sz="5200" u="none" kumimoji="0" normalizeH="0">
            <a:ln>
              <a:noFill/>
            </a:ln>
            <a:solidFill>
              <a:srgbClr val="3E3E3E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lack"/>
        <a:ea typeface="Avenir Black"/>
        <a:cs typeface="Avenir Blac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normAutofit fontScale="100000" lnSpcReduction="0"/>
      </a:bodyPr>
      <a:lstStyle>
        <a:defPPr marL="635000" marR="0" indent="-635000" algn="l" defTabSz="8255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>
            <a:srgbClr val="BEBEBE"/>
          </a:buClr>
          <a:buSzPct val="75000"/>
          <a:buFontTx/>
          <a:buChar char="๏"/>
          <a:tabLst/>
          <a:defRPr b="1" baseline="0" cap="none" i="0" spc="0" strike="noStrike" sz="5200" u="none" kumimoji="0" normalizeH="0">
            <a:ln>
              <a:noFill/>
            </a:ln>
            <a:solidFill>
              <a:srgbClr val="3E3E3E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