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63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75000"/>
      <a:buFontTx/>
      <a:buChar char="๏"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1pPr>
    <a:lvl2pPr marL="127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2pPr>
    <a:lvl3pPr marL="190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3pPr>
    <a:lvl4pPr marL="254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4pPr>
    <a:lvl5pPr marL="317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5pPr>
    <a:lvl6pPr marL="381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6pPr>
    <a:lvl7pPr marL="444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7pPr>
    <a:lvl8pPr marL="508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8pPr>
    <a:lvl9pPr marL="571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E3E3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9173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Fellow who does Tuesday problem should slack out pairs for the week. Fellows might want to share problem with interviewers the night before.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Notice what’s not on this slide: </a:t>
            </a:r>
            <a:r>
              <a:rPr i="1"/>
              <a:t>anything</a:t>
            </a:r>
            <a:r>
              <a:t> having to do with </a:t>
            </a:r>
            <a:r>
              <a:rPr i="1"/>
              <a:t>problem-solving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buClr>
                <a:srgbClr val="BEBEBE"/>
              </a:buCl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1pPr>
            <a:lvl2pPr marL="0" indent="2286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2pPr>
            <a:lvl3pPr marL="0" indent="4572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3pPr>
            <a:lvl4pPr marL="0" indent="6858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4pPr>
            <a:lvl5pPr marL="0" indent="9144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9285" y="7337425"/>
            <a:ext cx="7025430" cy="88900"/>
          </a:xfrm>
          <a:prstGeom prst="rect">
            <a:avLst/>
          </a:prstGeom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11" name="Image"/>
          <p:cNvSpPr/>
          <p:nvPr>
            <p:ph type="pic" idx="22"/>
          </p:nvPr>
        </p:nvSpPr>
        <p:spPr>
          <a:xfrm>
            <a:off x="2638639" y="146871"/>
            <a:ext cx="19103260" cy="12742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buClr>
                <a:srgbClr val="BEBEBE"/>
              </a:buClr>
              <a:defRPr spc="36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21" name="Image"/>
          <p:cNvSpPr/>
          <p:nvPr>
            <p:ph type="pic" idx="22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buClr>
                <a:srgbClr val="BEBEBE"/>
              </a:buClr>
              <a:defRPr spc="36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2392" y="6707716"/>
            <a:ext cx="5417494" cy="88901"/>
          </a:xfrm>
          <a:prstGeom prst="rect">
            <a:avLst/>
          </a:prstGeom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34" name="Image"/>
          <p:cNvSpPr/>
          <p:nvPr>
            <p:ph type="pic" sz="quarter" idx="22"/>
          </p:nvPr>
        </p:nvSpPr>
        <p:spPr>
          <a:xfrm>
            <a:off x="15681340" y="6616700"/>
            <a:ext cx="8396678" cy="5600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Image"/>
          <p:cNvSpPr/>
          <p:nvPr>
            <p:ph type="pic" sz="quarter" idx="23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Image"/>
          <p:cNvSpPr/>
          <p:nvPr>
            <p:ph type="pic" idx="24"/>
          </p:nvPr>
        </p:nvSpPr>
        <p:spPr>
          <a:xfrm>
            <a:off x="-304800" y="711200"/>
            <a:ext cx="17202150" cy="11468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45" name="–Johnny Appleseed"/>
          <p:cNvSpPr/>
          <p:nvPr>
            <p:ph type="body" sz="quarter" idx="22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pc="140" sz="2800">
                <a:solidFill>
                  <a:srgbClr val="7B7B7B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46" name="“Type a quote here.”"/>
          <p:cNvSpPr/>
          <p:nvPr>
            <p:ph type="body" sz="quarter" idx="23"/>
          </p:nvPr>
        </p:nvSpPr>
        <p:spPr>
          <a:xfrm>
            <a:off x="3230931" y="5042272"/>
            <a:ext cx="17934838" cy="1116856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7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buClr>
                <a:srgbClr val="BEBEBE"/>
              </a:buClr>
            </a:lvl1pPr>
          </a:lstStyle>
          <a:p>
            <a:pPr/>
            <a:r>
              <a:t>Title Text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635844" y="1232989"/>
            <a:ext cx="19112312" cy="1674222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  <p:pic>
        <p:nvPicPr>
          <p:cNvPr id="38" name="white-diamond.png" descr="white-diamo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445" y="243932"/>
            <a:ext cx="432887" cy="43288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Object Placeholder"/>
          <p:cNvSpPr txBox="1"/>
          <p:nvPr>
            <p:ph type="obj" idx="3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i="1" sz="5600">
                <a:solidFill>
                  <a:srgbClr val="7B7B7B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Object Placeholder"/>
          <p:cNvSpPr txBox="1"/>
          <p:nvPr>
            <p:ph type="obj" idx="3"/>
          </p:nvPr>
        </p:nvSpPr>
        <p:spPr>
          <a:xfrm>
            <a:off x="2855459" y="1027694"/>
            <a:ext cx="18673082" cy="10897606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i="1" sz="5600">
                <a:solidFill>
                  <a:srgbClr val="7B7B7B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635844" y="1232989"/>
            <a:ext cx="19112312" cy="1674222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68" name="Rectangle"/>
          <p:cNvSpPr/>
          <p:nvPr/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" name="&lt;script type=&quot;text/javascript&quot;&gt;…"/>
          <p:cNvSpPr txBox="1"/>
          <p:nvPr/>
        </p:nvSpPr>
        <p:spPr>
          <a:xfrm>
            <a:off x="12975349" y="3948051"/>
            <a:ext cx="8190686" cy="203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&lt;script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"text/javascript"</a:t>
            </a:r>
            <a:r>
              <a:rPr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$("#inputfield").on("keypress", function(event) {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$("#outputarea").html($(this).val());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&lt;/script&gt;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Rectangle"/>
          <p:cNvSpPr/>
          <p:nvPr/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" name="&lt;input type=&quot;text&quot; ng-model=&quot;nameSearch&quot; /&gt;…"/>
          <p:cNvSpPr txBox="1"/>
          <p:nvPr/>
        </p:nvSpPr>
        <p:spPr>
          <a:xfrm>
            <a:off x="12975349" y="6879864"/>
            <a:ext cx="8190686" cy="272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&lt;input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ng-model=</a:t>
            </a:r>
            <a:r>
              <a:t>"nameSearch"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&lt;ul&gt;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8F00"/>
                </a:solidFill>
              </a:rPr>
              <a:t>&lt;li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ng-repeat=</a:t>
            </a:r>
            <a:r>
              <a:t>"student in students | filter:nameSearch | orderBy:'name'"</a:t>
            </a:r>
            <a:r>
              <a:rPr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{{student.name}}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&lt;/li&gt;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&lt;/ul&gt;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82" name="Rectangle"/>
          <p:cNvSpPr/>
          <p:nvPr>
            <p:ph type="body" sz="quarter" idx="22"/>
          </p:nvPr>
        </p:nvSpPr>
        <p:spPr>
          <a:xfrm>
            <a:off x="2814431" y="3579745"/>
            <a:ext cx="8912759" cy="2540761"/>
          </a:xfrm>
          <a:prstGeom prst="rect">
            <a:avLst/>
          </a:prstGeom>
          <a:solidFill>
            <a:srgbClr val="EFF1F3"/>
          </a:solidFill>
        </p:spPr>
        <p:txBody>
          <a:bodyPr lIns="50800" tIns="50800" rIns="50800" bIns="50800"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" name="&lt;script type=&quot;text/javascript&quot;&gt;…"/>
          <p:cNvSpPr txBox="1"/>
          <p:nvPr>
            <p:ph type="body" sz="quarter" idx="23"/>
          </p:nvPr>
        </p:nvSpPr>
        <p:spPr>
          <a:xfrm>
            <a:off x="3175468" y="3948051"/>
            <a:ext cx="8190685" cy="21463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C8352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08F00"/>
                </a:solidFill>
              </a:rPr>
              <a:t>&lt;script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"text/javascript"</a:t>
            </a:r>
            <a:r>
              <a:rPr b="1"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$("#inputfield").on("keypress", function(event) {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$("#outputarea").html($(this).val());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});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b="1" sz="2000">
                <a:solidFill>
                  <a:srgbClr val="008F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76456" y="1241558"/>
            <a:ext cx="18631088" cy="1657084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</p:spPr>
        <p:txBody>
          <a:bodyPr numCol="2" spcCol="935631"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2876456" y="1241558"/>
            <a:ext cx="18631088" cy="1657084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2838063" y="1246941"/>
            <a:ext cx="18677920" cy="10818060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25400" y="12818533"/>
            <a:ext cx="24434800" cy="9301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" name="white-diamond.png" descr="white-diamo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445" y="13058232"/>
            <a:ext cx="432887" cy="432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5519" y="13170067"/>
            <a:ext cx="1705562" cy="22826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b="0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9pPr>
    </p:titleStyle>
    <p:bodyStyle>
      <a:lvl1pPr marL="304800" marR="0" indent="-3048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65" name="Sudoku Valid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Validator</a:t>
            </a:r>
          </a:p>
        </p:txBody>
      </p:sp>
      <p:sp>
        <p:nvSpPr>
          <p:cNvPr id="166" name="Solving Solu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Solutions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15" name="Popular number puzzle from Japan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Popular number puzzle from Japan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Players fill in 9 x 9 Grid of Numbers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board is “solved” if:</a:t>
            </a:r>
          </a:p>
          <a:p>
            <a:pPr lvl="1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Numbers [1-9] are used </a:t>
            </a:r>
            <a:r>
              <a:rPr b="1" i="1"/>
              <a:t>only once</a:t>
            </a:r>
            <a:r>
              <a:t> per row </a:t>
            </a:r>
            <a:r>
              <a:rPr i="1"/>
              <a:t>(no repeats!)</a:t>
            </a:r>
          </a:p>
          <a:p>
            <a:pPr lvl="1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Numbers [1-9] are used </a:t>
            </a:r>
            <a:r>
              <a:rPr b="1" i="1"/>
              <a:t>only once</a:t>
            </a:r>
            <a:r>
              <a:t> per column </a:t>
            </a:r>
            <a:r>
              <a:rPr i="1"/>
              <a:t>(no repeats!)</a:t>
            </a:r>
          </a:p>
          <a:p>
            <a:pPr lvl="1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Numbers [1-9]s are used </a:t>
            </a:r>
            <a:r>
              <a:rPr b="1" i="1"/>
              <a:t>only once</a:t>
            </a:r>
            <a:r>
              <a:t> per 3x3 mini-grid </a:t>
            </a:r>
            <a:r>
              <a:rPr i="1"/>
              <a:t>(no repeats!)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Sudo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20" name="Create a function to check if a Sudoku board is valid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Create a function to check if a Sudoku board is valid</a:t>
            </a:r>
          </a:p>
          <a:p>
            <a:pPr>
              <a:defRPr b="0"/>
            </a:pPr>
            <a:r>
              <a:t>Your function should return </a:t>
            </a:r>
            <a:r>
              <a:rPr b="1"/>
              <a:t>true</a:t>
            </a:r>
            <a:r>
              <a:t> if the board is valid, </a:t>
            </a:r>
            <a:r>
              <a:rPr b="1"/>
              <a:t>false</a:t>
            </a:r>
            <a:r>
              <a:t> if it isn’t 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Sudoku Sol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25" name="Create a function that takes an array of arrays of integers as an argument, representing a Sudoku Board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Create a function that takes an array of arrays of integers as an argument, representing a Sudoku Board</a:t>
            </a:r>
          </a:p>
          <a:p>
            <a:pPr>
              <a:defRPr b="0"/>
            </a:pPr>
            <a:r>
              <a:t>My function will return a Boolean, based on whether the Sudoku solution is valid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udoku Solver - Re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 - Restate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Sudoku Solver -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 - Examples</a:t>
            </a:r>
          </a:p>
        </p:txBody>
      </p:sp>
      <p:pic>
        <p:nvPicPr>
          <p:cNvPr id="232" name="Screen Shot 2020-08-04 at 3.52.32 PM.png" descr="Screen Shot 2020-08-04 at 3.52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7638" y="4283650"/>
            <a:ext cx="9262475" cy="7398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20-08-04 at 3.52.28 PM.png" descr="Screen Shot 2020-08-04 at 3.52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271" y="4226093"/>
            <a:ext cx="9399558" cy="740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36" name="Write helper functions to get array for a specific row, column, or subsection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 marL="634999" indent="-634999">
              <a:defRPr b="0" sz="4500"/>
            </a:pPr>
            <a:r>
              <a:t>Write helper functions to get array for a specific row, column, or subsection</a:t>
            </a:r>
          </a:p>
          <a:p>
            <a:pPr marL="634999" indent="-634999">
              <a:defRPr b="0" sz="4500"/>
            </a:pPr>
            <a:r>
              <a:t>Write a helper function to validate a specific row, column, or subsection</a:t>
            </a:r>
          </a:p>
          <a:p>
            <a:pPr marL="634999" indent="-634999">
              <a:defRPr b="0" sz="4500"/>
            </a:pPr>
            <a:r>
              <a:t>Loop over each of the 9 rows, columns, subsections, and validate each. </a:t>
            </a:r>
          </a:p>
          <a:p>
            <a:pPr lvl="1">
              <a:buSzPct val="75000"/>
              <a:buChar char="๏"/>
              <a:defRPr sz="4500"/>
            </a:pPr>
            <a:r>
              <a:t>If any isn’t valid, return</a:t>
            </a:r>
            <a:r>
              <a:rPr b="1"/>
              <a:t> false</a:t>
            </a:r>
            <a:r>
              <a:t>. Otherwise, return </a:t>
            </a:r>
            <a:r>
              <a:rPr b="1"/>
              <a:t>true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Sudoku Solver -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 -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41" name="Write helper functions to get array for a specific row, column, or subsection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 marL="634999" indent="-634999">
              <a:defRPr b="0" sz="4500"/>
            </a:pPr>
            <a:r>
              <a:t>Write helper functions to get array for a specific row, column, or subsection</a:t>
            </a:r>
          </a:p>
          <a:p>
            <a:pPr marL="634999" indent="-634999">
              <a:defRPr b="0" sz="4500"/>
            </a:pPr>
            <a:r>
              <a:t>Write a helper function to validate a specific row, column, or subsection</a:t>
            </a:r>
          </a:p>
          <a:p>
            <a:pPr marL="634999" indent="-634999">
              <a:defRPr b="0" sz="4500"/>
            </a:pPr>
            <a:r>
              <a:t>Loop over each of the 9 rows, columns, subsections, and validate each. </a:t>
            </a:r>
          </a:p>
          <a:p>
            <a:pPr lvl="1">
              <a:buSzPct val="75000"/>
              <a:buChar char="๏"/>
              <a:defRPr sz="4500"/>
            </a:pPr>
            <a:r>
              <a:t>If any isn’t valid, return</a:t>
            </a:r>
            <a:r>
              <a:rPr b="1"/>
              <a:t> false</a:t>
            </a:r>
            <a:r>
              <a:t>. Otherwise, return </a:t>
            </a:r>
            <a:r>
              <a:rPr b="1"/>
              <a:t>true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udoku Solver -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 -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46" name="When you feel confident in your approach, translate it to code…"/>
          <p:cNvSpPr txBox="1"/>
          <p:nvPr>
            <p:ph type="body" sz="quarter" idx="1"/>
          </p:nvPr>
        </p:nvSpPr>
        <p:spPr>
          <a:xfrm>
            <a:off x="1947192" y="4657074"/>
            <a:ext cx="9626638" cy="6763129"/>
          </a:xfrm>
          <a:prstGeom prst="rect">
            <a:avLst/>
          </a:prstGeom>
        </p:spPr>
        <p:txBody>
          <a:bodyPr/>
          <a:lstStyle/>
          <a:p>
            <a:pPr marL="634999" indent="-634999">
              <a:defRPr b="0" sz="4500"/>
            </a:pPr>
            <a:r>
              <a:t>When you feel confident in your approach, translate it to code</a:t>
            </a:r>
            <a:br/>
            <a:br/>
          </a:p>
          <a:p>
            <a:pPr marL="634999" indent="-634999">
              <a:defRPr b="0" sz="4500"/>
            </a:pPr>
            <a:r>
              <a:t>Remember to break down complex logic into smaller helper functions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udoku Solver -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Solver - Code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4511" y="4159250"/>
            <a:ext cx="5397501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52" name="The final (and least important) step!…"/>
          <p:cNvSpPr txBox="1"/>
          <p:nvPr>
            <p:ph type="body" sz="half" idx="1"/>
          </p:nvPr>
        </p:nvSpPr>
        <p:spPr>
          <a:xfrm>
            <a:off x="1947192" y="4657074"/>
            <a:ext cx="20605498" cy="4751074"/>
          </a:xfrm>
          <a:prstGeom prst="rect">
            <a:avLst/>
          </a:prstGeom>
        </p:spPr>
        <p:txBody>
          <a:bodyPr/>
          <a:lstStyle/>
          <a:p>
            <a:pPr/>
            <a:r>
              <a:t>The final (and least important) step!</a:t>
            </a:r>
          </a:p>
          <a:p>
            <a:pPr/>
            <a:r>
              <a:t>Only if your code works and you have plenty of time</a:t>
            </a:r>
          </a:p>
          <a:p>
            <a:pPr/>
            <a:r>
              <a:t>Is there a more concise way to write this code?</a:t>
            </a:r>
          </a:p>
          <a:p>
            <a:pPr/>
            <a:r>
              <a:t>Are there built-in methods that can help?</a:t>
            </a:r>
          </a:p>
          <a:p>
            <a:pPr/>
            <a:r>
              <a:t>Did I document my code so it is easy to understand?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optim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udoku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 Review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4835430" y="3906620"/>
            <a:ext cx="4617719" cy="7305856"/>
            <a:chOff x="0" y="0"/>
            <a:chExt cx="4617718" cy="7305855"/>
          </a:xfrm>
        </p:grpSpPr>
        <p:sp>
          <p:nvSpPr>
            <p:cNvPr id="259" name="R…"/>
            <p:cNvSpPr txBox="1"/>
            <p:nvPr/>
          </p:nvSpPr>
          <p:spPr>
            <a:xfrm>
              <a:off x="0" y="0"/>
              <a:ext cx="697793" cy="7305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R</a:t>
              </a:r>
              <a:endParaRPr sz="4672">
                <a:solidFill>
                  <a:srgbClr val="6D6D6D"/>
                </a:solidFill>
              </a:endParaRP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E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A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C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T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O</a:t>
              </a:r>
            </a:p>
          </p:txBody>
        </p:sp>
        <p:sp>
          <p:nvSpPr>
            <p:cNvPr id="260" name="e s t a t e…"/>
            <p:cNvSpPr txBox="1"/>
            <p:nvPr/>
          </p:nvSpPr>
          <p:spPr>
            <a:xfrm>
              <a:off x="732738" y="0"/>
              <a:ext cx="3884981" cy="730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e s t a t e</a:t>
              </a:r>
              <a:endParaRPr sz="4672">
                <a:solidFill>
                  <a:srgbClr val="6D6D6D"/>
                </a:solidFill>
              </a:endParaRP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x a m p l e s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p p r o a c h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o d e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e s t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p t i m i z e</a:t>
              </a:r>
            </a:p>
          </p:txBody>
        </p:sp>
      </p:grp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3569" y="2682747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70" name="Synthesize fundamental concepts learned so far…"/>
          <p:cNvSpPr txBox="1"/>
          <p:nvPr>
            <p:ph type="body" idx="1"/>
          </p:nvPr>
        </p:nvSpPr>
        <p:spPr>
          <a:xfrm>
            <a:off x="2814749" y="4230362"/>
            <a:ext cx="18754502" cy="7504718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pPr>
          </a:p>
          <a:p>
            <a:pPr/>
            <a:r>
              <a:t>Synthesize fundamental concepts learned so far</a:t>
            </a:r>
          </a:p>
          <a:p>
            <a:pPr lvl="1"/>
            <a:r>
              <a:t>Iteration (loops)</a:t>
            </a:r>
          </a:p>
          <a:p>
            <a:pPr lvl="1"/>
            <a:r>
              <a:t>Data Types (Nested Arrays)</a:t>
            </a:r>
          </a:p>
          <a:p>
            <a:pPr lvl="1"/>
            <a:r>
              <a:t>REACTO Problem Solving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Today’s 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112269" y="13124834"/>
            <a:ext cx="159462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0" name="Group"/>
          <p:cNvGrpSpPr/>
          <p:nvPr/>
        </p:nvGrpSpPr>
        <p:grpSpPr>
          <a:xfrm>
            <a:off x="9063128" y="1520898"/>
            <a:ext cx="2154685" cy="1270001"/>
            <a:chOff x="0" y="0"/>
            <a:chExt cx="2154683" cy="1270000"/>
          </a:xfrm>
        </p:grpSpPr>
        <p:sp>
          <p:nvSpPr>
            <p:cNvPr id="178" name="R…"/>
            <p:cNvSpPr/>
            <p:nvPr/>
          </p:nvSpPr>
          <p:spPr>
            <a:xfrm>
              <a:off x="0" y="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rmAutofit fontScale="100000" lnSpcReduction="0"/>
            </a:bodyPr>
            <a:lstStyle/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R</a:t>
              </a:r>
              <a:endParaRPr sz="6400">
                <a:solidFill>
                  <a:srgbClr val="6D6D6D"/>
                </a:solidFill>
              </a:endParaRP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E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A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C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T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O</a:t>
              </a:r>
            </a:p>
          </p:txBody>
        </p:sp>
        <p:sp>
          <p:nvSpPr>
            <p:cNvPr id="179" name="e s t a t e…"/>
            <p:cNvSpPr/>
            <p:nvPr/>
          </p:nvSpPr>
          <p:spPr>
            <a:xfrm>
              <a:off x="88468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rmAutofit fontScale="100000" lnSpcReduction="0"/>
            </a:bodyPr>
            <a:lstStyle/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e s t a t e</a:t>
              </a:r>
              <a:endParaRPr sz="6400">
                <a:solidFill>
                  <a:srgbClr val="6D6D6D"/>
                </a:solidFill>
              </a:endParaRP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x a m p l e s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p p r o a c h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o d e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e s t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p t i m i z 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83" name="Rephrase in your own words (diagram if useful)…"/>
          <p:cNvSpPr txBox="1"/>
          <p:nvPr>
            <p:ph type="body" sz="half" idx="1"/>
          </p:nvPr>
        </p:nvSpPr>
        <p:spPr>
          <a:xfrm>
            <a:off x="4674257" y="4482463"/>
            <a:ext cx="15035485" cy="4751074"/>
          </a:xfrm>
          <a:prstGeom prst="rect">
            <a:avLst/>
          </a:prstGeom>
        </p:spPr>
        <p:txBody>
          <a:bodyPr/>
          <a:lstStyle/>
          <a:p>
            <a:pPr/>
            <a:r>
              <a:t>Rephrase in your own words (diagram if useful)</a:t>
            </a:r>
          </a:p>
          <a:p>
            <a:pPr/>
            <a:r>
              <a:t>Make sure you fully understand the problem</a:t>
            </a:r>
          </a:p>
          <a:p>
            <a:pPr/>
            <a:r>
              <a:t>Leads very naturally into…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Re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88" name="Representative input and output…"/>
          <p:cNvSpPr txBox="1"/>
          <p:nvPr>
            <p:ph type="body" sz="quarter" idx="1"/>
          </p:nvPr>
        </p:nvSpPr>
        <p:spPr>
          <a:xfrm>
            <a:off x="6594440" y="4482463"/>
            <a:ext cx="11195120" cy="4751074"/>
          </a:xfrm>
          <a:prstGeom prst="rect">
            <a:avLst/>
          </a:prstGeom>
        </p:spPr>
        <p:txBody>
          <a:bodyPr/>
          <a:lstStyle/>
          <a:p>
            <a:pPr/>
            <a:r>
              <a:t>Representative input and output</a:t>
            </a:r>
          </a:p>
          <a:p>
            <a:pPr/>
            <a:r>
              <a:t>Consider edge cases</a:t>
            </a:r>
          </a:p>
          <a:p>
            <a:pPr/>
            <a:r>
              <a:t>Consider errors</a:t>
            </a:r>
          </a:p>
          <a:p>
            <a:pPr/>
            <a:r>
              <a:t>Write them down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93" name="Come up with at least one conceptual solution…"/>
          <p:cNvSpPr txBox="1"/>
          <p:nvPr>
            <p:ph type="body" sz="quarter" idx="1"/>
          </p:nvPr>
        </p:nvSpPr>
        <p:spPr>
          <a:xfrm>
            <a:off x="7156018" y="4482463"/>
            <a:ext cx="12805918" cy="4751074"/>
          </a:xfrm>
          <a:prstGeom prst="rect">
            <a:avLst/>
          </a:prstGeom>
        </p:spPr>
        <p:txBody>
          <a:bodyPr/>
          <a:lstStyle/>
          <a:p>
            <a:pPr/>
            <a:r>
              <a:t>Come up with at least one </a:t>
            </a:r>
            <a:r>
              <a:rPr i="1"/>
              <a:t>conceptual</a:t>
            </a:r>
            <a:r>
              <a:t> solution</a:t>
            </a:r>
          </a:p>
          <a:p>
            <a:pPr/>
            <a:r>
              <a:t>Don’t code yet!</a:t>
            </a:r>
          </a:p>
          <a:p>
            <a:pPr/>
            <a:r>
              <a:t>Make some comments in your code file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200" name="Translate your Approach into working JS…"/>
          <p:cNvSpPr txBox="1"/>
          <p:nvPr>
            <p:ph type="body" sz="half" idx="1"/>
          </p:nvPr>
        </p:nvSpPr>
        <p:spPr>
          <a:xfrm>
            <a:off x="2545203" y="4482463"/>
            <a:ext cx="19814144" cy="4751074"/>
          </a:xfrm>
          <a:prstGeom prst="rect">
            <a:avLst/>
          </a:prstGeom>
        </p:spPr>
        <p:txBody>
          <a:bodyPr/>
          <a:lstStyle/>
          <a:p>
            <a:pPr/>
            <a:r>
              <a:t>Translate your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Approach </a:t>
            </a:r>
            <a:r>
              <a:t>into working JS</a:t>
            </a:r>
          </a:p>
          <a:p>
            <a:pPr/>
            <a:r>
              <a:t>FSA Admissions Team will even give partial credit for a solid approach (</a:t>
            </a:r>
            <a:r>
              <a:rPr b="0" i="1">
                <a:latin typeface="Helvetica Neue"/>
                <a:ea typeface="Helvetica Neue"/>
                <a:cs typeface="Helvetica Neue"/>
                <a:sym typeface="Helvetica Neue"/>
              </a:rPr>
              <a:t>even if the code isn’t complete</a:t>
            </a:r>
            <a:r>
              <a:t>)</a:t>
            </a:r>
          </a:p>
          <a:p>
            <a:pPr/>
            <a:r>
              <a:t>Make sure include all those edge cases!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Sudo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Sudoku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820" y="3869000"/>
            <a:ext cx="14592360" cy="6741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10" name="Use Examples in the test specs to hone your solution…"/>
          <p:cNvSpPr txBox="1"/>
          <p:nvPr>
            <p:ph type="body" sz="half" idx="1"/>
          </p:nvPr>
        </p:nvSpPr>
        <p:spPr>
          <a:xfrm>
            <a:off x="4376950" y="4482463"/>
            <a:ext cx="15924076" cy="4751074"/>
          </a:xfrm>
          <a:prstGeom prst="rect">
            <a:avLst/>
          </a:prstGeom>
        </p:spPr>
        <p:txBody>
          <a:bodyPr/>
          <a:lstStyle/>
          <a:p>
            <a:pPr/>
            <a:r>
              <a:t>Use Examples in the test specs to hone your solution</a:t>
            </a:r>
          </a:p>
          <a:p>
            <a:pPr/>
            <a:r>
              <a:t>Ensure your Code works for all Examples</a:t>
            </a:r>
          </a:p>
          <a:p>
            <a:pPr/>
            <a:r>
              <a:t>Debug as necessary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2046610" y="13074034"/>
            <a:ext cx="290780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8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E3E3E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lack"/>
        <a:ea typeface="Avenir Black"/>
        <a:cs typeface="Aveni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normAutofit fontScale="100000" lnSpcReduction="0"/>
      </a:bodyPr>
      <a:lstStyle>
        <a:defPPr marL="635000" marR="0" indent="-635000" algn="l" defTabSz="8255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>
            <a:srgbClr val="BEBEBE"/>
          </a:buClr>
          <a:buSzPct val="75000"/>
          <a:buFontTx/>
          <a:buChar char="๏"/>
          <a:tabLst/>
          <a:defRPr b="1" baseline="0" cap="none" i="0" spc="0" strike="noStrike" sz="5200" u="none" kumimoji="0" normalizeH="0">
            <a:ln>
              <a:noFill/>
            </a:ln>
            <a:solidFill>
              <a:srgbClr val="3E3E3E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lack"/>
        <a:ea typeface="Avenir Black"/>
        <a:cs typeface="Aveni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normAutofit fontScale="100000" lnSpcReduction="0"/>
      </a:bodyPr>
      <a:lstStyle>
        <a:defPPr marL="635000" marR="0" indent="-635000" algn="l" defTabSz="8255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>
            <a:srgbClr val="BEBEBE"/>
          </a:buClr>
          <a:buSzPct val="75000"/>
          <a:buFontTx/>
          <a:buChar char="๏"/>
          <a:tabLst/>
          <a:defRPr b="1" baseline="0" cap="none" i="0" spc="0" strike="noStrike" sz="5200" u="none" kumimoji="0" normalizeH="0">
            <a:ln>
              <a:noFill/>
            </a:ln>
            <a:solidFill>
              <a:srgbClr val="3E3E3E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