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13716000" cx="24384000"/>
  <p:notesSz cx="6858000" cy="9144000"/>
  <p:embeddedFontLst>
    <p:embeddedFont>
      <p:font typeface="Helvetica Neue"/>
      <p:regular r:id="rId55"/>
      <p:bold r:id="rId56"/>
      <p:italic r:id="rId57"/>
      <p:boldItalic r:id="rId58"/>
    </p:embeddedFont>
    <p:embeddedFont>
      <p:font typeface="Helvetica Neue Light"/>
      <p:regular r:id="rId59"/>
      <p:bold r:id="rId60"/>
      <p:italic r:id="rId61"/>
      <p:boldItalic r:id="rId62"/>
    </p:embeddedFont>
    <p:embeddedFont>
      <p:font typeface="Gill Sans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5" roundtripDataSignature="AMtx7mjJ/5ciYQTMZp1BvJAqO1MAXjT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562CB1-C986-46B5-897C-0F124236801E}">
  <a:tblStyle styleId="{CE562CB1-C986-46B5-897C-0F124236801E}" styleName="Table_0"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797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boldItalic.fntdata"/><Relationship Id="rId61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64" Type="http://schemas.openxmlformats.org/officeDocument/2006/relationships/font" Target="fonts/GillSans-bold.fntdata"/><Relationship Id="rId63" Type="http://schemas.openxmlformats.org/officeDocument/2006/relationships/font" Target="fonts/GillSans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59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1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8" name="Google Shape;78;p60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60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Right">
  <p:cSld name="Title &amp; Bullets on Righ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6" name="Google Shape;86;p61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6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61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9" name="Google Shape;89;p61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0" name="Google Shape;90;p61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Bullets">
  <p:cSld name="Title &amp; Two Column Bulle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3" name="Google Shape;93;p62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4" name="Google Shape;94;p62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62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8" name="Google Shape;98;p63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9" name="Google Shape;99;p6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2" name="Google Shape;102;p64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3" name="Google Shape;103;p64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6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7" name="Google Shape;107;p65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8" name="Google Shape;108;p65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65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110" name="Google Shape;110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5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4" name="Google Shape;114;p66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66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6" name="Google Shape;116;p66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7" name="Google Shape;117;p6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67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1" name="Google Shape;121;p67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2" name="Google Shape;122;p67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8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68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9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28" name="Google Shape;12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9" name="Google Shape;12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1" name="Google Shape;131;p6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69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3" name="Google Shape;133;p6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5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2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 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0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7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37" name="Google Shape;13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8" name="Google Shape;13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7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1" name="Google Shape;14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0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 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5" name="Google Shape;145;p7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7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7" name="Google Shape;147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1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9" name="Google Shape;149;p71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Title and Code 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2" name="Google Shape;152;p7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7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54" name="Google Shape;154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2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73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9" name="Google Shape;159;p7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7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 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3" name="Google Shape;163;p74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4" name="Google Shape;164;p74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74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6" name="Google Shape;166;p74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7" name="Google Shape;167;p74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8" name="Google Shape;168;p74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9" name="Google Shape;169;p74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5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35" name="Google Shape;3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" name="Google Shape;3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39" name="Google Shape;3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3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47" name="Google Shape;4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>
  <p:cSld name="Title &amp; 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5" name="Google Shape;55;p5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5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57" name="Google Shape;5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6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57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p5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5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72" name="Google Shape;7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9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0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0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75" name="Google Shape;175;p1"/>
          <p:cNvSpPr txBox="1"/>
          <p:nvPr>
            <p:ph type="title"/>
          </p:nvPr>
        </p:nvSpPr>
        <p:spPr>
          <a:xfrm>
            <a:off x="2635845" y="5143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Recursion II</a:t>
            </a:r>
            <a:endParaRPr/>
          </a:p>
        </p:txBody>
      </p:sp>
      <p:sp>
        <p:nvSpPr>
          <p:cNvPr id="176" name="Google Shape;176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79" name="Google Shape;279;p10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80" name="Google Shape;280;p10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81" name="Google Shape;281;p10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82" name="Google Shape;282;p10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83" name="Google Shape;283;p10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84" name="Google Shape;284;p10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6" name="Google Shape;286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7" name="Google Shape;287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288" name="Google Shape;288;p10"/>
          <p:cNvSpPr txBox="1"/>
          <p:nvPr>
            <p:ph idx="3" type="body"/>
          </p:nvPr>
        </p:nvSpPr>
        <p:spPr>
          <a:xfrm>
            <a:off x="468854" y="3754151"/>
            <a:ext cx="8262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94" name="Google Shape;294;p11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5" name="Google Shape;295;p11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6" name="Google Shape;296;p11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7" name="Google Shape;297;p11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8" name="Google Shape;298;p11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9" name="Google Shape;299;p11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00" name="Google Shape;300;p11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01" name="Google Shape;301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02" name="Google Shape;302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3" name="Google Shape;303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304" name="Google Shape;304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10" name="Google Shape;310;p12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11" name="Google Shape;311;p12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12" name="Google Shape;312;p12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13" name="Google Shape;313;p12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14" name="Google Shape;314;p12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15" name="Google Shape;315;p12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16" name="Google Shape;316;p12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17" name="Google Shape;317;p12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18" name="Google Shape;318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9" name="Google Shape;319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20" name="Google Shape;320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321" name="Google Shape;321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27" name="Google Shape;327;p13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28" name="Google Shape;328;p13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29" name="Google Shape;329;p13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30" name="Google Shape;330;p13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31" name="Google Shape;331;p13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32" name="Google Shape;332;p13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33" name="Google Shape;333;p13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34" name="Google Shape;334;p13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35" name="Google Shape;335;p13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 += 'c'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36" name="Google Shape;336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37" name="Google Shape;337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38" name="Google Shape;338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339" name="Google Shape;339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45" name="Google Shape;345;p14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46" name="Google Shape;346;p14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47" name="Google Shape;347;p14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48" name="Google Shape;348;p14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49" name="Google Shape;349;p14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50" name="Google Shape;350;p14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51" name="Google Shape;351;p14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52" name="Google Shape;352;p14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53" name="Google Shape;353;p14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 += 'c'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54" name="Google Shape;354;p14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56" name="Google Shape;356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57" name="Google Shape;357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358" name="Google Shape;358;p1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64" name="Google Shape;364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65" name="Google Shape;365;p15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66" name="Google Shape;366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67" name="Google Shape;367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68" name="Google Shape;368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69" name="Google Shape;369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70" name="Google Shape;370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71" name="Google Shape;371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72" name="Google Shape;372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 += 'c'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73" name="Google Shape;373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74" name="Google Shape;374;p15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75" name="Google Shape;375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76" name="Google Shape;376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77" name="Google Shape;377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378" name="Google Shape;378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84" name="Google Shape;384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85" name="Google Shape;385;p16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86" name="Google Shape;386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87" name="Google Shape;387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88" name="Google Shape;388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89" name="Google Shape;389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90" name="Google Shape;390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91" name="Google Shape;391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92" name="Google Shape;392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 += 'c'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93" name="Google Shape;393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94" name="Google Shape;394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95" name="Google Shape;395;p1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'a' += </a:t>
                      </a: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97" name="Google Shape;397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98" name="Google Shape;398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399" name="Google Shape;399;p1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405" name="Google Shape;405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06" name="Google Shape;406;p17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07" name="Google Shape;407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08" name="Google Shape;408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09" name="Google Shape;409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10" name="Google Shape;410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11" name="Google Shape;411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12" name="Google Shape;412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13" name="Google Shape;413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 += 'c'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14" name="Google Shape;414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15" name="Google Shape;415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16" name="Google Shape;416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'a' += </a:t>
                      </a: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17" name="Google Shape;417;p1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418" name="Google Shape;418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19" name="Google Shape;419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20" name="Google Shape;420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421" name="Google Shape;421;p1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427" name="Google Shape;427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28" name="Google Shape;428;p18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29" name="Google Shape;429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0" name="Google Shape;430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1" name="Google Shape;431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2" name="Google Shape;432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3" name="Google Shape;433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4" name="Google Shape;434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5" name="Google Shape;435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 += 'c'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6" name="Google Shape;436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7" name="Google Shape;437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8" name="Google Shape;438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'a' += </a:t>
                      </a: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39" name="Google Shape;439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40" name="Google Shape;440;p1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'abc'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441" name="Google Shape;441;p1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42" name="Google Shape;442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43" name="Google Shape;443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444" name="Google Shape;444;p1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" name="Google Shape;449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0" name="Google Shape;450;p19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1" name="Google Shape;451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2" name="Google Shape;452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3" name="Google Shape;453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4" name="Google Shape;454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5" name="Google Shape;455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6" name="Google Shape;456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7" name="Google Shape;457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 += 'c'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8" name="Google Shape;458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59" name="Google Shape;459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concatEls(['b', 'c'])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60" name="Google Shape;460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'a' += </a:t>
                      </a: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</a:rPr>
                        <a:t>'bc'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61" name="Google Shape;461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462" name="Google Shape;462;p19"/>
          <p:cNvGraphicFramePr/>
          <p:nvPr/>
        </p:nvGraphicFramePr>
        <p:xfrm>
          <a:off x="10944235" y="7781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'abc'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463" name="Google Shape;463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64" name="Google Shape;464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65" name="Google Shape;465;p1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466" name="Google Shape;466;p1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468" name="Google Shape;468;p1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2" name="Google Shape;182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3" name="Google Shape;183;p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logsAnArray </a:t>
            </a:r>
            <a:endParaRPr/>
          </a:p>
        </p:txBody>
      </p:sp>
      <p:sp>
        <p:nvSpPr>
          <p:cNvPr id="184" name="Google Shape;184;p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logsAnArray(array)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console.log(element);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logsAnArray([1, [2, 3]]);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what if the input is nested?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consider element on line 3. that could be a number, or it could be 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another array! */</a:t>
            </a:r>
            <a:endParaRPr b="1"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if element is an array, we want to log every number inside of it. if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only we had a function that takes an array and logs out all of its 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values! oh wait…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21872919" y="-7636"/>
            <a:ext cx="2521113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[ 2, 3 ]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4" name="Google Shape;474;p2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75" name="Google Shape;475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76" name="Google Shape;476;p2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477" name="Google Shape;477;p2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0"/>
          <p:cNvSpPr txBox="1"/>
          <p:nvPr/>
        </p:nvSpPr>
        <p:spPr>
          <a:xfrm>
            <a:off x="21211220" y="-7636"/>
            <a:ext cx="3182813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84" name="Google Shape;484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85" name="Google Shape;485;p2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Nested objects</a:t>
            </a:r>
            <a:endParaRPr/>
          </a:p>
        </p:txBody>
      </p:sp>
      <p:sp>
        <p:nvSpPr>
          <p:cNvPr id="486" name="Google Shape;486;p2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working with nested objects is very similar to working with nested</a:t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   arrays */</a:t>
            </a:r>
            <a:br>
              <a:rPr lang="en-US" sz="3600">
                <a:solidFill>
                  <a:schemeClr val="accent2"/>
                </a:solidFill>
              </a:rPr>
            </a:b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use a for-in loop to iterate through the object */</a:t>
            </a:r>
            <a:br>
              <a:rPr lang="en-US">
                <a:solidFill>
                  <a:schemeClr val="accent2"/>
                </a:solidFill>
              </a:rPr>
            </a:b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/* if the value is another object, recursively call the function on the </a:t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   nested object */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93" name="Google Shape;493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94" name="Google Shape;494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495" name="Google Shape;495;p2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write a function sumVals that sums the values in an object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sum += value;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10, b: 20});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7" name="Google Shape;497;p22"/>
          <p:cNvSpPr txBox="1"/>
          <p:nvPr/>
        </p:nvSpPr>
        <p:spPr>
          <a:xfrm>
            <a:off x="21211220" y="-7636"/>
            <a:ext cx="3182813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"/>
          <p:cNvSpPr txBox="1"/>
          <p:nvPr>
            <p:ph idx="4" type="body"/>
          </p:nvPr>
        </p:nvSpPr>
        <p:spPr>
          <a:xfrm>
            <a:off x="1430526" y="37287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3" name="Google Shape;503;p2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04" name="Google Shape;504;p2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05" name="Google Shape;505;p2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06" name="Google Shape;506;p2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2" name="Google Shape;512;p2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13" name="Google Shape;513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14" name="Google Shape;514;p2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15" name="Google Shape;515;p2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6" name="Google Shape;516;p24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2" name="Google Shape;522;p2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23" name="Google Shape;523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24" name="Google Shape;524;p2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25" name="Google Shape;525;p2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6" name="Google Shape;526;p25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2" name="Google Shape;532;p2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33" name="Google Shape;533;p2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34" name="Google Shape;534;p2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35" name="Google Shape;535;p2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6" name="Google Shape;536;p26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2" name="Google Shape;542;p2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43" name="Google Shape;543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44" name="Google Shape;544;p2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45" name="Google Shape;545;p2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6" name="Google Shape;546;p27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2" name="Google Shape;552;p2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53" name="Google Shape;553;p2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54" name="Google Shape;554;p2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55" name="Google Shape;555;p2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6" name="Google Shape;556;p28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2" name="Google Shape;562;p2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63" name="Google Shape;563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64" name="Google Shape;564;p2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65" name="Google Shape;565;p2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6" name="Google Shape;566;p29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2" name="Google Shape;192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3" name="Google Shape;193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logsAnArray </a:t>
            </a:r>
            <a:endParaRPr/>
          </a:p>
        </p:txBody>
      </p:sp>
      <p:sp>
        <p:nvSpPr>
          <p:cNvPr id="194" name="Google Shape;194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logsAnArray(array)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	 	logsAnArray(element);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}</a:t>
            </a:r>
            <a:r>
              <a:rPr b="1" lang="en-US" sz="3600">
                <a:latin typeface="Avenir"/>
                <a:ea typeface="Avenir"/>
                <a:cs typeface="Avenir"/>
                <a:sym typeface="Avenir"/>
              </a:rPr>
              <a:t>	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		console.log(element);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logsAnArray([1, [2, 3]]);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21872919" y="-7636"/>
            <a:ext cx="2521113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aphicFrame>
        <p:nvGraphicFramePr>
          <p:cNvPr id="197" name="Google Shape;197;p3"/>
          <p:cNvGraphicFramePr/>
          <p:nvPr/>
        </p:nvGraphicFramePr>
        <p:xfrm>
          <a:off x="16978581" y="7817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720635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98" name="Google Shape;198;p3"/>
          <p:cNvGraphicFramePr/>
          <p:nvPr/>
        </p:nvGraphicFramePr>
        <p:xfrm>
          <a:off x="16978581" y="7817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720635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logsAnArray([2, 3])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logsAnArray(1, [2, 3])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199" name="Google Shape;199;p3"/>
          <p:cNvSpPr/>
          <p:nvPr/>
        </p:nvSpPr>
        <p:spPr>
          <a:xfrm>
            <a:off x="18235445" y="10760573"/>
            <a:ext cx="4692634" cy="719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7894263" y="11789553"/>
            <a:ext cx="5374998" cy="719792"/>
          </a:xfrm>
          <a:prstGeom prst="rect">
            <a:avLst/>
          </a:prstGeom>
          <a:solidFill>
            <a:srgbClr val="E3E5E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2" name="Google Shape;572;p3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73" name="Google Shape;573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74" name="Google Shape;574;p3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75" name="Google Shape;575;p3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6" name="Google Shape;576;p30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2" name="Google Shape;582;p3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83" name="Google Shape;583;p3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84" name="Google Shape;584;p3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85" name="Google Shape;585;p3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6" name="Google Shape;586;p31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2" name="Google Shape;592;p3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593" name="Google Shape;593;p3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594" name="Google Shape;594;p3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595" name="Google Shape;595;p3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6" name="Google Shape;596;p32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2" name="Google Shape;602;p3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03" name="Google Shape;603;p3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04" name="Google Shape;604;p3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05" name="Google Shape;605;p3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6" name="Google Shape;606;p33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2" name="Google Shape;612;p3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13" name="Google Shape;613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14" name="Google Shape;614;p3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15" name="Google Shape;615;p3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6" name="Google Shape;616;p34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2" name="Google Shape;622;p3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23" name="Google Shape;623;p3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24" name="Google Shape;624;p3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25" name="Google Shape;625;p3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6" name="Google Shape;626;p35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 += 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2" name="Google Shape;632;p3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33" name="Google Shape;633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34" name="Google Shape;634;p3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35" name="Google Shape;635;p3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6" name="Google Shape;636;p36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2" name="Google Shape;642;p3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43" name="Google Shape;643;p3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44" name="Google Shape;644;p3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45" name="Google Shape;645;p3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6" name="Google Shape;646;p37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sumVals({e:2, f: 3})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2" name="Google Shape;652;p3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53" name="Google Shape;653;p3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54" name="Google Shape;654;p3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55" name="Google Shape;655;p3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6" name="Google Shape;656;p38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+= </a:t>
                      </a:r>
                      <a:r>
                        <a:rPr lang="en-US" sz="2800" u="none" cap="none" strike="noStrike">
                          <a:solidFill>
                            <a:schemeClr val="accent2"/>
                          </a:solidFill>
                        </a:rPr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2" name="Google Shape;662;p3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63" name="Google Shape;663;p3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64" name="Google Shape;664;p3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65" name="Google Shape;665;p3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6" name="Google Shape;666;p39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6" name="Google Shape;206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7" name="Google Shape;207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208" name="Google Shape;208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finalString += element;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'b', 'c']);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21211220" y="-7636"/>
            <a:ext cx="3182813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2" name="Google Shape;672;p4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73" name="Google Shape;673;p4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74" name="Google Shape;674;p4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75" name="Google Shape;675;p4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6" name="Google Shape;676;p40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+= sumVals({d: {e:2, f: 3}})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function sumVals(obj) {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let sum = 0;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for (let key in obj) {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let value = obj[key];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(typeof value === 'object') {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sum += sumVals(value)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else {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sum += value;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result = sumVals({a: 1, b: {c: {d: {e:2, f: 3}}}})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console.log(result);</a:t>
            </a:r>
            <a:endParaRPr sz="3600"/>
          </a:p>
        </p:txBody>
      </p:sp>
      <p:sp>
        <p:nvSpPr>
          <p:cNvPr id="682" name="Google Shape;682;p4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83" name="Google Shape;683;p4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84" name="Google Shape;684;p4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85" name="Google Shape;685;p4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6" name="Google Shape;686;p41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+= </a:t>
                      </a:r>
                      <a:r>
                        <a:rPr lang="en-US" sz="2800" u="none" cap="none" strike="noStrike">
                          <a:solidFill>
                            <a:schemeClr val="accent2"/>
                          </a:solidFill>
                        </a:rPr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2" name="Google Shape;692;p4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693" name="Google Shape;693;p4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694" name="Google Shape;694;p4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695" name="Google Shape;695;p4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6" name="Google Shape;696;p42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2" name="Google Shape;702;p4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703" name="Google Shape;703;p4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704" name="Google Shape;704;p4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705" name="Google Shape;705;p4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6" name="Google Shape;706;p43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sumVals({c: {d: {e:2, f: 3}}})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+= sumVals({c: {d: {e:2, f: 3}}}) 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2" name="Google Shape;712;p4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713" name="Google Shape;713;p4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714" name="Google Shape;714;p4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715" name="Google Shape;715;p4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6" name="Google Shape;716;p44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+= </a:t>
                      </a:r>
                      <a:r>
                        <a:rPr lang="en-US" sz="2800" u="none" cap="none" strike="noStrike">
                          <a:solidFill>
                            <a:schemeClr val="accent2"/>
                          </a:solidFill>
                        </a:rPr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2" name="Google Shape;722;p4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723" name="Google Shape;723;p4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724" name="Google Shape;724;p4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725" name="Google Shape;725;p4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6" name="Google Shape;726;p45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2" name="Google Shape;732;p4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733" name="Google Shape;733;p4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734" name="Google Shape;734;p4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735" name="Google Shape;735;p4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6" name="Google Shape;736;p46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sumVals({a: 1, b: {c: {d: {e:2, f: 3}}}}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 6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2" name="Google Shape;742;p4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743" name="Google Shape;743;p4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744" name="Google Shape;744;p4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745" name="Google Shape;745;p4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6" name="Google Shape;746;p47"/>
          <p:cNvGraphicFramePr/>
          <p:nvPr/>
        </p:nvGraphicFramePr>
        <p:xfrm>
          <a:off x="7115479" y="7893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9584150"/>
                <a:gridCol w="75819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sum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sumVals(obj)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sum = 0;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 (let key in obj)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value = obj[key];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(typeof value === 'object')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sumVals(value)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sum += value;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sum;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sumVals({a: 1, b: {c: {d: {e:2, f: 3}}}})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2" name="Google Shape;752;p4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753" name="Google Shape;753;p4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754" name="Google Shape;754;p4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sumVals</a:t>
            </a:r>
            <a:endParaRPr/>
          </a:p>
        </p:txBody>
      </p:sp>
      <p:sp>
        <p:nvSpPr>
          <p:cNvPr id="755" name="Google Shape;755;p4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>
            <a:off x="21211220" y="-7636"/>
            <a:ext cx="3182700" cy="1515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762" name="Google Shape;762;p4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763" name="Google Shape;763;p4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Recap</a:t>
            </a:r>
            <a:endParaRPr/>
          </a:p>
        </p:txBody>
      </p:sp>
      <p:sp>
        <p:nvSpPr>
          <p:cNvPr id="764" name="Google Shape;764;p4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sz="36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1" sz="36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Nested data structures and recursion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Nested arrays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Nested objects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finalString += concatEls(element);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16" name="Google Shape;216;p5"/>
          <p:cNvGraphicFramePr/>
          <p:nvPr/>
        </p:nvGraphicFramePr>
        <p:xfrm>
          <a:off x="10944235" y="7781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17" name="Google Shape;217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8" name="Google Shape;218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9" name="Google Shape;219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220" name="Google Shape;220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 txBox="1"/>
          <p:nvPr/>
        </p:nvSpPr>
        <p:spPr>
          <a:xfrm>
            <a:off x="12192000" y="6858000"/>
            <a:ext cx="7304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		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		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27" name="Google Shape;227;p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28" name="Google Shape;228;p6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29" name="Google Shape;229;p6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30" name="Google Shape;230;p6"/>
          <p:cNvGraphicFramePr/>
          <p:nvPr/>
        </p:nvGraphicFramePr>
        <p:xfrm>
          <a:off x="10944235" y="7781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2" name="Google Shape;232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3" name="Google Shape;233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234" name="Google Shape;234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idx="4" type="body"/>
          </p:nvPr>
        </p:nvSpPr>
        <p:spPr>
          <a:xfrm>
            <a:off x="1430526" y="37541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40" name="Google Shape;240;p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41" name="Google Shape;241;p7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42" name="Google Shape;242;p7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43" name="Google Shape;243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4" name="Google Shape;244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5" name="Google Shape;245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246" name="Google Shape;246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sz="36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1" sz="36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52" name="Google Shape;252;p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53" name="Google Shape;253;p8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54" name="Google Shape;254;p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55" name="Google Shape;255;p8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56" name="Google Shape;256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7" name="Google Shape;257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8" name="Google Shape;258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259" name="Google Shape;259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concatEls(array) {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finalString = '';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for (let i = 0; i &lt; array.length;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let element = array[i];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if (Array.isArray(element))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concatEls(element);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 else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finalString += element;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finalString;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result = concatEls(['a', ['b', 'c']]);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console.log(result);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65" name="Google Shape;265;p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66" name="Google Shape;266;p9"/>
          <p:cNvGraphicFramePr/>
          <p:nvPr/>
        </p:nvGraphicFramePr>
        <p:xfrm>
          <a:off x="10944235" y="780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67" name="Google Shape;267;p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'' += 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68" name="Google Shape;268;p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69" name="Google Shape;269;p9"/>
          <p:cNvGraphicFramePr/>
          <p:nvPr/>
        </p:nvGraphicFramePr>
        <p:xfrm>
          <a:off x="10944235" y="7794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{CE562CB1-C986-46B5-897C-0F124236801E}</a:tableStyleId>
              </a:tblPr>
              <a:tblGrid>
                <a:gridCol w="6745725"/>
                <a:gridCol w="6488200"/>
              </a:tblGrid>
              <a:tr h="9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Callstack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finalString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1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9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  <a:tr h="9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concatEls(['a', ['b', 'c']])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'a' += concatEls(['b, c'])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70" name="Google Shape;270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1" name="Google Shape;271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2" name="Google Shape;272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Example: concatEls</a:t>
            </a:r>
            <a:endParaRPr/>
          </a:p>
        </p:txBody>
      </p:sp>
      <p:sp>
        <p:nvSpPr>
          <p:cNvPr id="273" name="Google Shape;273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