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4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3" r:id="rId23"/>
    <p:sldId id="282" r:id="rId2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0D"/>
    <a:srgbClr val="F2D174"/>
    <a:srgbClr val="F0EA76"/>
    <a:srgbClr val="EDB978"/>
    <a:srgbClr val="F5E795"/>
    <a:srgbClr val="F2D298"/>
    <a:srgbClr val="BC9D82"/>
    <a:srgbClr val="FF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672A-85E6-4917-9E77-3250A12C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6F04D-6DA6-4ADD-965D-A0BDD2B7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BB43-DE6B-45CC-AD60-8963AAAC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0C5A-C669-4935-A778-F439C5A5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11FC-32A9-46BB-AF4F-FBA8BFF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53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8252-7333-4B13-BA9B-627ED087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C8CF-845A-47C7-972A-3F7F2BED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031F-B7EF-4EFD-9352-F7F1CCC6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FCD5-24B8-4529-ACA9-EC1861A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DB15-5562-4DEF-91E4-589881A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07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D630-BBFB-40A0-B955-4BE15B3E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A026B-DCA8-4DE5-BF43-6FB5B15BA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6172-FC58-4D5B-BA90-726C0152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FCDE-82F2-42D3-B1E4-6520235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0D59-F6AE-4039-843A-024112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53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A236-4057-4376-B27F-02CF407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18B7-2289-48F7-9DA8-54B1FF91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B8A9-C93A-438D-A8A6-1DD74EFD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B8B4-0E20-4A45-9352-2257FAF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D6B91-A7FD-4BE7-8FA1-398C5F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28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1B6D-0A0A-4046-8AF6-251566D6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A01-6DC5-42DD-9805-DFECD6BB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D4B8-3C3D-4AB3-89D0-85C136B0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28CA-123E-465A-9602-73FC878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AB66-D6EF-4A06-BFD6-A4FEA04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844-E322-4C8E-8329-934A293B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C11-ABC0-464D-BDA2-21189FB18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F2399-DD10-4F64-A28F-B96DF77F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C2263-6CF5-402A-AB2F-AFEBEF04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6A55-9FE3-4B2D-9205-5CFF2994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FF38F-D096-4388-B03F-BFD9241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749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17D8-D980-4CFC-8D3E-D0425252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43A5-29E7-47E3-AB9F-47D83CBB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8F392-855F-4046-A6FC-C35D133D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FDC9B-36BE-430A-BB61-F4DAAFD6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348E3-13FE-418E-BB1B-DC581F398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A96C2-1966-4AAA-A0AA-EEB7CCE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2DFB5-5E70-46FA-A78A-42B6D2F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563F-3CAE-4FE9-A27B-CBF6327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4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E25-B2A7-4F50-AF88-FFDB408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06073-E179-413D-8C78-0A01D6D6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0085-2C88-44DF-9BD4-10E5892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8C6EB-B8F5-4247-B733-55E18B9A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0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FEA9C-5092-4190-92C5-8BC3240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EE427-CDF5-4F92-B6B0-F008AF58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D9C9-48A2-4B5F-B7D0-5F0091A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17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3591-B386-41A9-BA4F-622E5249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F3CA-39DC-4A9D-81DB-417EA7C1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EF44D-E5C1-47FA-8A8D-5D9C8F2A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B57B6-BC9A-4C71-84BA-D0E5A98C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84B7-21FD-4A3D-B8AA-5E08B8C1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12D14-E711-4831-8BCA-9901C47D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3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41BE-E3DC-4998-87E9-B9337BAF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EC964-75DA-4841-BE53-E87345850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17033-9735-48BF-AF43-F632E562E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E2C5-86A5-4AB0-A3C4-89C8CA25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E773-AE88-458B-97E0-9CD9E27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E748-EFB6-4C98-B6C5-D9EDC8AD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0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08FDF-9273-404B-BC21-BF640F21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4C40-07C2-4F84-AE42-2A6B6800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AC4F5-8317-44C2-BC9D-AE5D1993E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2DA4-95CC-4DD8-B04B-FEBE2B0028FE}" type="datetimeFigureOut">
              <a:rPr lang="he-IL" smtClean="0"/>
              <a:t>כ"ד/אלול/תשע"ח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39F3-E83F-47D3-997F-7C85976F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30FB-96EC-41C4-8850-D4828423A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F90D-01F3-43B4-BE70-8BC4DFC115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1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ielaleco.github.io/Jobic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cgh23.axshar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iprecruiter.com/" TargetMode="External"/><Relationship Id="rId3" Type="http://schemas.openxmlformats.org/officeDocument/2006/relationships/hyperlink" Target="https://www.drushim.co.il/" TargetMode="External"/><Relationship Id="rId7" Type="http://schemas.openxmlformats.org/officeDocument/2006/relationships/hyperlink" Target="https://il.indeed.com/?r=us" TargetMode="External"/><Relationship Id="rId2" Type="http://schemas.openxmlformats.org/officeDocument/2006/relationships/hyperlink" Target="https://www.alljobs.co.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feed/?trk" TargetMode="External"/><Relationship Id="rId5" Type="http://schemas.openxmlformats.org/officeDocument/2006/relationships/hyperlink" Target="https://www.jobmaster.co.il/" TargetMode="External"/><Relationship Id="rId4" Type="http://schemas.openxmlformats.org/officeDocument/2006/relationships/hyperlink" Target="https://www.jobnet.co.il/" TargetMode="Externa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E92E66B-4496-478D-BC53-3ED8F1F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BA47B9E-0482-4028-AE0C-AC0235FB6987}"/>
              </a:ext>
            </a:extLst>
          </p:cNvPr>
          <p:cNvSpPr txBox="1">
            <a:spLocks/>
          </p:cNvSpPr>
          <p:nvPr/>
        </p:nvSpPr>
        <p:spPr>
          <a:xfrm>
            <a:off x="4991368" y="5565913"/>
            <a:ext cx="4242518" cy="35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Ariela </a:t>
            </a:r>
            <a:r>
              <a:rPr lang="en-US" cap="all" dirty="0" err="1"/>
              <a:t>Leiba</a:t>
            </a:r>
            <a:r>
              <a:rPr lang="en-US" cap="all" dirty="0"/>
              <a:t> Cohen September 2018</a:t>
            </a:r>
          </a:p>
          <a:p>
            <a:endParaRPr lang="he-IL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65B02E-324A-4E52-97D6-52CF9B1E44E2}"/>
              </a:ext>
            </a:extLst>
          </p:cNvPr>
          <p:cNvSpPr txBox="1">
            <a:spLocks/>
          </p:cNvSpPr>
          <p:nvPr/>
        </p:nvSpPr>
        <p:spPr>
          <a:xfrm>
            <a:off x="4991368" y="1667899"/>
            <a:ext cx="7058392" cy="159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 ultimate solution for active job seekers</a:t>
            </a:r>
          </a:p>
          <a:p>
            <a:r>
              <a:rPr lang="en-US" dirty="0">
                <a:solidFill>
                  <a:schemeClr val="bg1"/>
                </a:solidFill>
              </a:rPr>
              <a:t>The only solution that focuses on the job search process itself</a:t>
            </a:r>
          </a:p>
          <a:p>
            <a:r>
              <a:rPr lang="en-US" dirty="0">
                <a:solidFill>
                  <a:schemeClr val="bg1"/>
                </a:solidFill>
              </a:rPr>
              <a:t>And provides the tools required in the process to help you achieve your dream job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BED1B8-E8F8-44CC-AD5B-252E3A5E8375}"/>
              </a:ext>
            </a:extLst>
          </p:cNvPr>
          <p:cNvSpPr txBox="1">
            <a:spLocks/>
          </p:cNvSpPr>
          <p:nvPr/>
        </p:nvSpPr>
        <p:spPr>
          <a:xfrm>
            <a:off x="4991368" y="5931742"/>
            <a:ext cx="4659528" cy="498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/>
              <a:t>Code : </a:t>
            </a:r>
            <a:r>
              <a:rPr lang="en-US" cap="all" dirty="0">
                <a:hlinkClick r:id="rId3"/>
              </a:rPr>
              <a:t>https://arielaleco.github.io/Jobic</a:t>
            </a:r>
            <a:r>
              <a:rPr lang="en-US" cap="all" dirty="0"/>
              <a:t> </a:t>
            </a:r>
          </a:p>
          <a:p>
            <a:r>
              <a:rPr lang="en-US" cap="all" dirty="0"/>
              <a:t>Axure </a:t>
            </a:r>
            <a:r>
              <a:rPr lang="en-US" cap="all" dirty="0">
                <a:hlinkClick r:id="rId4"/>
              </a:rPr>
              <a:t>https://wcgh23.axshare.com</a:t>
            </a:r>
            <a:endParaRPr lang="en-US" cap="al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74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561148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lots of web sites that address a job seeker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 specific web site may offer resume sending services, but only to his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 resume send tracking is restricted to sending the user application to specific jobs, there is no way to track a job process over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There is no easy way to evaluate if the user job seek is "effective"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63D817CA-1BBF-4AB6-A508-777B98B08174}"/>
              </a:ext>
            </a:extLst>
          </p:cNvPr>
          <p:cNvSpPr txBox="1">
            <a:spLocks/>
          </p:cNvSpPr>
          <p:nvPr/>
        </p:nvSpPr>
        <p:spPr>
          <a:xfrm>
            <a:off x="3736512" y="1405908"/>
            <a:ext cx="7987848" cy="523099"/>
          </a:xfrm>
          <a:prstGeom prst="rect">
            <a:avLst/>
          </a:prstGeom>
        </p:spPr>
        <p:txBody>
          <a:bodyPr vert="horz" lIns="91440" tIns="0" rIns="91440" bIns="45720" rtlCol="0">
            <a:normAutofit fontScale="925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 - Conclusions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C4C56-80DE-4168-983C-1EFB887C88F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38E8B-65B1-4354-8C92-CA24140C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EA9B78-E544-4938-BD40-365C439F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2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By using survey :</a:t>
            </a:r>
          </a:p>
          <a:p>
            <a:r>
              <a:rPr lang="en-US" dirty="0">
                <a:solidFill>
                  <a:srgbClr val="75000D"/>
                </a:solidFill>
              </a:rPr>
              <a:t>Participants: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Random people in </a:t>
            </a:r>
            <a:r>
              <a:rPr lang="en-US" dirty="0" err="1">
                <a:solidFill>
                  <a:srgbClr val="75000D"/>
                </a:solidFill>
              </a:rPr>
              <a:t>Sharona</a:t>
            </a:r>
            <a:r>
              <a:rPr lang="en-US" dirty="0">
                <a:solidFill>
                  <a:srgbClr val="75000D"/>
                </a:solidFill>
              </a:rPr>
              <a:t> Market on a Wednesday night 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in the UX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Active Job seekers from a development course</a:t>
            </a:r>
          </a:p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Not active job seekers from the Israeli hi-tech world (done frontal and by phone)</a:t>
            </a: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BF75B4-68ED-4EF4-BDCE-056B26D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2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43071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45991"/>
            <a:ext cx="8025426" cy="4905121"/>
          </a:xfrm>
          <a:prstGeom prst="rect">
            <a:avLst/>
          </a:prstGeom>
        </p:spPr>
        <p:txBody>
          <a:bodyPr vert="horz" lIns="91440" tIns="0" rIns="91440" bIns="45720" rtlCol="0">
            <a:normAutofit fontScale="62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The Questions were:</a:t>
            </a:r>
            <a:endParaRPr lang="en-US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Are you an active job seeker?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conduct you search?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use specific web sites / applications? which one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which one?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resume through web sites and through personal email?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What files / text do you send to a apply for a specific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resume version?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cover letter version?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send more files?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 Do you truck (save) that CV files you are sending? do you save to which company you send? what you send and when?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much time passes usually between Job process stages ibn your case?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have more than one active Job process at a specific time?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many steps can be in a job application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How do you track your active job process?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Do you need a tool to help you manage your job hunt better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845E46B-D684-4DF0-AFB7-C165ABB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633465"/>
            <a:ext cx="8163214" cy="5024119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Analysis</a:t>
            </a:r>
            <a:endParaRPr lang="en-US" sz="2800" dirty="0">
              <a:solidFill>
                <a:srgbClr val="75000D"/>
              </a:solidFill>
            </a:endParaRP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There is a difference between Junior (young) Job seekers and a more experienced one.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Junior (young)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has one resume file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one cover letter file (or none)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a rich portfolio files (from projects at school)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files are popular in creative jobs and less in development jobs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of the experienced Job seekers: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than one resume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have more have more than one cover letter version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Portfolio file will hold links to actual products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did not have a specific site they use, they just use the site that offered them the desired job opportunity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do not use the profile section that the sites offer because its specific to a site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use word files to documents their search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Half the people like to save and record what CV they sent to which job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Most people can have more than one active job process at the same time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Job process can hold several steps, mostly more than 4 and less than 10.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 Job process steps can be remote (in time) from one another – sometimes 2 weeks and more apart (specifically in you need security clearance).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4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555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B. Is there a real problem?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use many platforms to apply to a job, they don’t have a strong preference to a specific platform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cannot track all resume, cover letter and portfolio files and version from one place </a:t>
            </a:r>
          </a:p>
          <a:p>
            <a:pPr marL="541782" lvl="0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people use word document to trach their job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07A05E9-40A0-437B-9A20-9E377C86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1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8"/>
            <a:ext cx="8113110" cy="673413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C. Are there any existing solutions for that problem? And are they good enough? - Conclusions 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2184610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I did not find a good solution for that problem in the existing products on the market </a:t>
            </a:r>
          </a:p>
          <a:p>
            <a:pPr marL="541782" indent="-514350">
              <a:buFont typeface="+mj-lt"/>
              <a:buAutoNum type="arabicPeriod"/>
            </a:pPr>
            <a:endParaRPr lang="en-US" sz="2800" dirty="0">
              <a:solidFill>
                <a:srgbClr val="75000D"/>
              </a:solidFill>
            </a:endParaRPr>
          </a:p>
          <a:p>
            <a:pPr marL="541782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 people are not aware of a better way to track their Job process</a:t>
            </a:r>
          </a:p>
          <a:p>
            <a:pPr marL="541782" indent="-514350">
              <a:buFont typeface="+mj-lt"/>
              <a:buAutoNum type="arabicPeriod"/>
            </a:pPr>
            <a:endParaRPr lang="en-US" sz="2800" dirty="0">
              <a:solidFill>
                <a:srgbClr val="75000D"/>
              </a:solidFill>
            </a:endParaRPr>
          </a:p>
          <a:p>
            <a:pPr marL="541782" indent="-514350">
              <a:buFont typeface="+mj-lt"/>
              <a:buAutoNum type="arabicPeriod"/>
            </a:pPr>
            <a:r>
              <a:rPr lang="en-US" sz="2800" dirty="0">
                <a:solidFill>
                  <a:srgbClr val="75000D"/>
                </a:solidFill>
              </a:rPr>
              <a:t> People rely on an updated technology to keep track on there search  ( word files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0229DF3-D600-4C2A-A8F7-C43E3356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9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DEFINING THE USERS, THEIR NEEDS AND MOTIVATIONS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751029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From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79705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the “best” job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2848694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 loosing  employment opportunities (lack of attention / follow-up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369327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 not make </a:t>
            </a:r>
            <a:r>
              <a:rPr lang="en-US" sz="2000" dirty="0" err="1">
                <a:solidFill>
                  <a:schemeClr val="bg1"/>
                </a:solidFill>
              </a:rPr>
              <a:t>make</a:t>
            </a:r>
            <a:r>
              <a:rPr lang="en-US" sz="2000" dirty="0">
                <a:solidFill>
                  <a:schemeClr val="bg1"/>
                </a:solidFill>
              </a:rPr>
              <a:t> embarrassing mistakes (sending different versions of resumes to the same position)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1" name="Subtitle 21">
            <a:extLst>
              <a:ext uri="{FF2B5EF4-FFF2-40B4-BE49-F238E27FC236}">
                <a16:creationId xmlns:a16="http://schemas.microsoft.com/office/drawing/2014/main" id="{34C0A3E1-1B64-487E-8516-A4503905EF41}"/>
              </a:ext>
            </a:extLst>
          </p:cNvPr>
          <p:cNvSpPr txBox="1">
            <a:spLocks/>
          </p:cNvSpPr>
          <p:nvPr/>
        </p:nvSpPr>
        <p:spPr>
          <a:xfrm>
            <a:off x="3686408" y="447392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in control of long-term screening and hiring procedures </a:t>
            </a: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3038EE11-0B15-4374-8DBB-DA3A53409107}"/>
              </a:ext>
            </a:extLst>
          </p:cNvPr>
          <p:cNvSpPr txBox="1">
            <a:spLocks/>
          </p:cNvSpPr>
          <p:nvPr/>
        </p:nvSpPr>
        <p:spPr>
          <a:xfrm>
            <a:off x="3686408" y="5133203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crowd wisdom to be more prepared for specific job interview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A3F630E1-ECC9-4071-B5E7-421C6ED190D0}"/>
              </a:ext>
            </a:extLst>
          </p:cNvPr>
          <p:cNvSpPr txBox="1">
            <a:spLocks/>
          </p:cNvSpPr>
          <p:nvPr/>
        </p:nvSpPr>
        <p:spPr>
          <a:xfrm>
            <a:off x="3686408" y="568360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Measure if Job hunt is "effective"</a:t>
            </a:r>
          </a:p>
        </p:txBody>
      </p:sp>
    </p:spTree>
    <p:extLst>
      <p:ext uri="{BB962C8B-B14F-4D97-AF65-F5344CB8AC3E}">
        <p14:creationId xmlns:p14="http://schemas.microsoft.com/office/powerpoint/2010/main" val="31063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1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DEFINES SUCCESS: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3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users find a job faster than non </a:t>
            </a: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users will </a:t>
            </a:r>
            <a:r>
              <a:rPr lang="en-US" sz="2800" b="1" dirty="0">
                <a:solidFill>
                  <a:schemeClr val="bg1"/>
                </a:solidFill>
              </a:rPr>
              <a:t>feel</a:t>
            </a:r>
            <a:r>
              <a:rPr lang="en-US" sz="28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GOALS: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801132"/>
            <a:ext cx="8012900" cy="74374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one years 5 main Israeli Job search sites will offer </a:t>
            </a: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solution embedded in their sites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774090" y="31690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users find a job faster than non </a:t>
            </a: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users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774090" y="4439496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lvl="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Jobic</a:t>
            </a:r>
            <a:r>
              <a:rPr lang="en-US" sz="2800" dirty="0">
                <a:solidFill>
                  <a:schemeClr val="bg1"/>
                </a:solidFill>
              </a:rPr>
              <a:t> users will </a:t>
            </a:r>
            <a:r>
              <a:rPr lang="en-US" sz="2800" b="1" dirty="0">
                <a:solidFill>
                  <a:schemeClr val="bg1"/>
                </a:solidFill>
              </a:rPr>
              <a:t>feel</a:t>
            </a:r>
            <a:r>
              <a:rPr lang="en-US" sz="2800" dirty="0">
                <a:solidFill>
                  <a:schemeClr val="bg1"/>
                </a:solidFill>
              </a:rPr>
              <a:t> they have more control on their Job hunt process, they do not loose opportunities any more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65303" y="1944201"/>
            <a:ext cx="5031787" cy="179920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AMIR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39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FULL STACK DEVELOPER AND TEAM LEADER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32D58-917D-4BA5-95CE-81AF89E6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38" y="1905693"/>
            <a:ext cx="1826315" cy="18263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36512" y="3826010"/>
            <a:ext cx="7721254" cy="2803390"/>
          </a:xfrm>
          <a:prstGeom prst="rect">
            <a:avLst/>
          </a:prstGeom>
        </p:spPr>
        <p:txBody>
          <a:bodyPr vert="horz" lIns="91440" tIns="0" rIns="91440" bIns="45720" rtlCol="0">
            <a:normAutofit fontScale="775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rgbClr val="75000D"/>
                </a:solidFill>
              </a:rPr>
              <a:t>currently unemployed because his startup company was closed last month Surprisingly, actively looking for a job as team leader or full stack development , whatever comes first and pay more .</a:t>
            </a:r>
          </a:p>
          <a:p>
            <a:r>
              <a:rPr lang="en-US" dirty="0">
                <a:solidFill>
                  <a:srgbClr val="75000D"/>
                </a:solidFill>
              </a:rPr>
              <a:t>he has 4 types of resume files: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full stack developer in Hebrew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English</a:t>
            </a:r>
          </a:p>
          <a:p>
            <a:pPr marL="541782" indent="-514350">
              <a:buFont typeface="+mj-lt"/>
              <a:buAutoNum type="arabicPeriod"/>
            </a:pPr>
            <a:r>
              <a:rPr lang="en-US" dirty="0">
                <a:solidFill>
                  <a:srgbClr val="75000D"/>
                </a:solidFill>
              </a:rPr>
              <a:t>Team leader in Hebrew </a:t>
            </a:r>
          </a:p>
          <a:p>
            <a:r>
              <a:rPr lang="en-US" dirty="0">
                <a:solidFill>
                  <a:srgbClr val="75000D"/>
                </a:solidFill>
              </a:rPr>
              <a:t>if the job was published in Hebrew , he will send the Hebrew version )</a:t>
            </a:r>
          </a:p>
        </p:txBody>
      </p:sp>
    </p:spTree>
    <p:extLst>
      <p:ext uri="{BB962C8B-B14F-4D97-AF65-F5344CB8AC3E}">
        <p14:creationId xmlns:p14="http://schemas.microsoft.com/office/powerpoint/2010/main" val="210251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3723500" y="1550875"/>
            <a:ext cx="8188264" cy="232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job seeker application that provides various tools to streamline the search process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Company name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vision</a:t>
            </a:r>
            <a:r>
              <a:rPr lang="en-US" b="1" i="1" dirty="0">
                <a:solidFill>
                  <a:schemeClr val="bg1"/>
                </a:solidFill>
              </a:rPr>
              <a:t>: </a:t>
            </a:r>
            <a:r>
              <a:rPr lang="en-US" i="1" dirty="0">
                <a:solidFill>
                  <a:schemeClr val="bg1"/>
                </a:solidFill>
              </a:rPr>
              <a:t>Streamline the job search process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Goal: </a:t>
            </a:r>
            <a:r>
              <a:rPr lang="en-US" i="1" dirty="0">
                <a:solidFill>
                  <a:schemeClr val="bg1"/>
                </a:solidFill>
              </a:rPr>
              <a:t>In 5 years </a:t>
            </a:r>
            <a:r>
              <a:rPr lang="en-US" i="1" dirty="0" err="1">
                <a:solidFill>
                  <a:schemeClr val="bg1"/>
                </a:solidFill>
              </a:rPr>
              <a:t>Jobic</a:t>
            </a:r>
            <a:r>
              <a:rPr lang="en-US" i="1" dirty="0">
                <a:solidFill>
                  <a:schemeClr val="bg1"/>
                </a:solidFill>
              </a:rPr>
              <a:t> will be the favorite Add-on plugin for job search platform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00" y="440645"/>
            <a:ext cx="8188264" cy="1293028"/>
          </a:xfrm>
        </p:spPr>
        <p:txBody>
          <a:bodyPr/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9AB1F-92F0-4FEB-8E8D-DA34BB89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39A27C-0C3A-4013-85A3-558D1E443404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55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230545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An active job seeker 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5616491" y="1894972"/>
            <a:ext cx="5287619" cy="145143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b="1" dirty="0">
                <a:solidFill>
                  <a:srgbClr val="75000D"/>
                </a:solidFill>
              </a:rPr>
              <a:t>SHANIT  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AGE 32</a:t>
            </a:r>
          </a:p>
          <a:p>
            <a:pPr lvl="0"/>
            <a:r>
              <a:rPr lang="en-US" sz="2000" b="1" dirty="0">
                <a:solidFill>
                  <a:srgbClr val="75000D"/>
                </a:solidFill>
              </a:rPr>
              <a:t>GRAPHIC DESIGNER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PERSONA</a:t>
            </a:r>
            <a:endParaRPr lang="en-US" dirty="0">
              <a:solidFill>
                <a:srgbClr val="75000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219FE-2DC6-4DB3-A622-CD251E102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59" y="1921858"/>
            <a:ext cx="1705002" cy="1700115"/>
          </a:xfrm>
          <a:prstGeom prst="rect">
            <a:avLst/>
          </a:prstGeom>
        </p:spPr>
      </p:pic>
      <p:sp>
        <p:nvSpPr>
          <p:cNvPr id="13" name="Subtitle 21">
            <a:extLst>
              <a:ext uri="{FF2B5EF4-FFF2-40B4-BE49-F238E27FC236}">
                <a16:creationId xmlns:a16="http://schemas.microsoft.com/office/drawing/2014/main" id="{E5C128FB-50B8-4E3B-A608-11EF7E67A74B}"/>
              </a:ext>
            </a:extLst>
          </p:cNvPr>
          <p:cNvSpPr txBox="1">
            <a:spLocks/>
          </p:cNvSpPr>
          <p:nvPr/>
        </p:nvSpPr>
        <p:spPr>
          <a:xfrm>
            <a:off x="3628853" y="3579895"/>
            <a:ext cx="7940168" cy="2782506"/>
          </a:xfrm>
          <a:prstGeom prst="rect">
            <a:avLst/>
          </a:prstGeom>
        </p:spPr>
        <p:txBody>
          <a:bodyPr vert="horz" lIns="91440" tIns="0" rIns="91440" bIns="45720" rtlCol="0">
            <a:normAutofit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srgbClr val="75000D"/>
                </a:solidFill>
              </a:rPr>
              <a:t>currently working in a place that she don’t like any more , she wants to look for a job discreetly because she don't want her present employers to know she wants to leave , she must pay close attention to whom she sends her application ( because her Boss have many connections in the market ). She has two resume files :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English </a:t>
            </a:r>
          </a:p>
          <a:p>
            <a:pPr marL="484632" lvl="0" indent="-457200">
              <a:buAutoNum type="arabicPeriod"/>
            </a:pPr>
            <a:r>
              <a:rPr lang="en-US" sz="2000" dirty="0">
                <a:solidFill>
                  <a:srgbClr val="75000D"/>
                </a:solidFill>
              </a:rPr>
              <a:t>in Hebrew </a:t>
            </a:r>
          </a:p>
          <a:p>
            <a:pPr lvl="0"/>
            <a:r>
              <a:rPr lang="en-US" sz="2000" dirty="0">
                <a:solidFill>
                  <a:srgbClr val="75000D"/>
                </a:solidFill>
              </a:rPr>
              <a:t>she likes to use different cover letters when she appeal for different job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445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USER STORIES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2" y="137258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</a:t>
            </a:r>
            <a:r>
              <a:rPr lang="en-US" sz="2000" dirty="0">
                <a:solidFill>
                  <a:srgbClr val="75000D"/>
                </a:solidFill>
              </a:rPr>
              <a:t>to be able to track my job interviews details and follow-ups interviews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</a:t>
            </a:r>
            <a:r>
              <a:rPr lang="en-US" sz="2000" dirty="0">
                <a:solidFill>
                  <a:srgbClr val="75000D"/>
                </a:solidFill>
              </a:rPr>
              <a:t> I can gain better control on active process, and be prepared  </a:t>
            </a:r>
          </a:p>
        </p:txBody>
      </p:sp>
      <p:sp>
        <p:nvSpPr>
          <p:cNvPr id="14" name="Subtitle 21">
            <a:extLst>
              <a:ext uri="{FF2B5EF4-FFF2-40B4-BE49-F238E27FC236}">
                <a16:creationId xmlns:a16="http://schemas.microsoft.com/office/drawing/2014/main" id="{0BB77E04-9ECF-489D-A662-737A78D00737}"/>
              </a:ext>
            </a:extLst>
          </p:cNvPr>
          <p:cNvSpPr txBox="1">
            <a:spLocks/>
          </p:cNvSpPr>
          <p:nvPr/>
        </p:nvSpPr>
        <p:spPr>
          <a:xfrm>
            <a:off x="3749786" y="2426597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keep track all the places I send my CV and their replies to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not miss employment opportunities on the one hand, and  I will not be desperate to send a CV several times to the same position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BF3D3C15-005D-4D25-ACBC-8F2CC077D816}"/>
              </a:ext>
            </a:extLst>
          </p:cNvPr>
          <p:cNvSpPr txBox="1">
            <a:spLocks/>
          </p:cNvSpPr>
          <p:nvPr/>
        </p:nvSpPr>
        <p:spPr>
          <a:xfrm>
            <a:off x="3763615" y="389717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obtain the maximum information on a company and what they ask before a job interview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can maximize my chances to get the job</a:t>
            </a:r>
          </a:p>
        </p:txBody>
      </p:sp>
      <p:sp>
        <p:nvSpPr>
          <p:cNvPr id="16" name="Subtitle 21">
            <a:extLst>
              <a:ext uri="{FF2B5EF4-FFF2-40B4-BE49-F238E27FC236}">
                <a16:creationId xmlns:a16="http://schemas.microsoft.com/office/drawing/2014/main" id="{832754E6-4BB7-4893-9D02-A02E401BBF02}"/>
              </a:ext>
            </a:extLst>
          </p:cNvPr>
          <p:cNvSpPr txBox="1">
            <a:spLocks/>
          </p:cNvSpPr>
          <p:nvPr/>
        </p:nvSpPr>
        <p:spPr>
          <a:xfrm>
            <a:off x="3813310" y="5262144"/>
            <a:ext cx="7721254" cy="144626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an active job seeker, I want to </a:t>
            </a:r>
            <a:r>
              <a:rPr lang="en-US" sz="2000" dirty="0">
                <a:solidFill>
                  <a:srgbClr val="75000D"/>
                </a:solidFill>
              </a:rPr>
              <a:t>be able to consult with other active Job seekers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 that </a:t>
            </a:r>
            <a:r>
              <a:rPr lang="en-US" sz="2000" dirty="0">
                <a:solidFill>
                  <a:srgbClr val="75000D"/>
                </a:solidFill>
              </a:rPr>
              <a:t>I will be have better idea if this is a company I like to work in  </a:t>
            </a:r>
          </a:p>
        </p:txBody>
      </p:sp>
    </p:spTree>
    <p:extLst>
      <p:ext uri="{BB962C8B-B14F-4D97-AF65-F5344CB8AC3E}">
        <p14:creationId xmlns:p14="http://schemas.microsoft.com/office/powerpoint/2010/main" val="40087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dirty="0">
                <a:solidFill>
                  <a:srgbClr val="75000D"/>
                </a:solidFill>
              </a:rPr>
              <a:t>INFORMATION SYSTEM TREE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0CC3ED55-B531-485D-9E89-F5776DD6E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176" y="2677751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User Profile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E6D2DA04-BF2D-403B-AECF-4D650E47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239" y="3850308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Resumes, Cover Letters, Portfolio Versions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1EB489E-4245-400F-B3D4-E0FB02D6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1532793"/>
            <a:ext cx="1501747" cy="7680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Home Page</a:t>
            </a:r>
          </a:p>
          <a:p>
            <a:pPr algn="ctr"/>
            <a:r>
              <a:rPr lang="en-US" sz="1400" dirty="0"/>
              <a:t>Sign In/</a:t>
            </a:r>
          </a:p>
          <a:p>
            <a:pPr algn="ctr"/>
            <a:r>
              <a:rPr lang="en-US" sz="1400" dirty="0"/>
              <a:t>Sign Up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CDA6517C-132E-42B1-B317-01E129822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113" y="2693794"/>
            <a:ext cx="1501747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Dashboard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61313A75-7610-400E-B239-18422C50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31" y="3873350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Job Process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0952A504-35EB-4986-9DAD-155891AB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350" y="2677751"/>
            <a:ext cx="1495909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Interview Question</a:t>
            </a:r>
          </a:p>
          <a:p>
            <a:pPr algn="ctr"/>
            <a:r>
              <a:rPr lang="en-US" sz="1400" dirty="0"/>
              <a:t>Forum</a:t>
            </a:r>
          </a:p>
        </p:txBody>
      </p:sp>
      <p:cxnSp>
        <p:nvCxnSpPr>
          <p:cNvPr id="1032" name="AutoShape 8">
            <a:extLst>
              <a:ext uri="{FF2B5EF4-FFF2-40B4-BE49-F238E27FC236}">
                <a16:creationId xmlns:a16="http://schemas.microsoft.com/office/drawing/2014/main" id="{B54EC9DB-EA8A-43B4-BCBF-F02EDD9D18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06996"/>
            <a:ext cx="471530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3" name="AutoShape 9">
            <a:extLst>
              <a:ext uri="{FF2B5EF4-FFF2-40B4-BE49-F238E27FC236}">
                <a16:creationId xmlns:a16="http://schemas.microsoft.com/office/drawing/2014/main" id="{A4746A9E-8968-44F0-B66A-FE3DFF8A39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55049" y="2406996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AutoShape 10">
            <a:extLst>
              <a:ext uri="{FF2B5EF4-FFF2-40B4-BE49-F238E27FC236}">
                <a16:creationId xmlns:a16="http://schemas.microsoft.com/office/drawing/2014/main" id="{97DBAA1B-7F2F-41D6-BFFB-5F4C8A1C8D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0214" y="2300870"/>
            <a:ext cx="0" cy="3991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AutoShape 11">
            <a:extLst>
              <a:ext uri="{FF2B5EF4-FFF2-40B4-BE49-F238E27FC236}">
                <a16:creationId xmlns:a16="http://schemas.microsoft.com/office/drawing/2014/main" id="{0AC65B30-8580-4A0F-A67B-35F7A1B6F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9748" y="2425390"/>
            <a:ext cx="0" cy="25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6" name="AutoShape 12">
            <a:extLst>
              <a:ext uri="{FF2B5EF4-FFF2-40B4-BE49-F238E27FC236}">
                <a16:creationId xmlns:a16="http://schemas.microsoft.com/office/drawing/2014/main" id="{A258612D-E08C-494A-A95B-3CB2F8D071AB}"/>
              </a:ext>
            </a:extLst>
          </p:cNvPr>
          <p:cNvCxnSpPr>
            <a:cxnSpLocks noChangeShapeType="1"/>
            <a:endCxn id="27" idx="0"/>
          </p:cNvCxnSpPr>
          <p:nvPr/>
        </p:nvCxnSpPr>
        <p:spPr bwMode="auto">
          <a:xfrm flipH="1">
            <a:off x="8361113" y="2406996"/>
            <a:ext cx="0" cy="1443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2">
            <a:extLst>
              <a:ext uri="{FF2B5EF4-FFF2-40B4-BE49-F238E27FC236}">
                <a16:creationId xmlns:a16="http://schemas.microsoft.com/office/drawing/2014/main" id="{B8EE54D7-82C0-4C96-B6C1-4733E92F00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5182" y="2399018"/>
            <a:ext cx="0" cy="14806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9">
            <a:extLst>
              <a:ext uri="{FF2B5EF4-FFF2-40B4-BE49-F238E27FC236}">
                <a16:creationId xmlns:a16="http://schemas.microsoft.com/office/drawing/2014/main" id="{26C3056D-C207-4D3B-88D0-4E6CDB49B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3427481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1">
            <a:extLst>
              <a:ext uri="{FF2B5EF4-FFF2-40B4-BE49-F238E27FC236}">
                <a16:creationId xmlns:a16="http://schemas.microsoft.com/office/drawing/2014/main" id="{54606608-F016-4405-948A-B585999D6F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0522" y="3428999"/>
            <a:ext cx="0" cy="79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8">
            <a:extLst>
              <a:ext uri="{FF2B5EF4-FFF2-40B4-BE49-F238E27FC236}">
                <a16:creationId xmlns:a16="http://schemas.microsoft.com/office/drawing/2014/main" id="{72DC01E1-F695-412B-8DBB-2CDE06CC16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2851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8">
            <a:extLst>
              <a:ext uri="{FF2B5EF4-FFF2-40B4-BE49-F238E27FC236}">
                <a16:creationId xmlns:a16="http://schemas.microsoft.com/office/drawing/2014/main" id="{46309EED-FF79-46C1-82D9-2E98190198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97398" y="4219481"/>
            <a:ext cx="288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465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4DBCAE-BE5A-4210-8732-BD55734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3039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USE CASES: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232D690A-F769-491D-B9B2-AE1BABAFDB37}"/>
              </a:ext>
            </a:extLst>
          </p:cNvPr>
          <p:cNvSpPr txBox="1">
            <a:spLocks/>
          </p:cNvSpPr>
          <p:nvPr/>
        </p:nvSpPr>
        <p:spPr>
          <a:xfrm>
            <a:off x="3762313" y="1372583"/>
            <a:ext cx="7930489" cy="508234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>
              <a:buAutoNum type="arabicPeriod"/>
            </a:pPr>
            <a:r>
              <a:rPr lang="en-US" sz="2800" dirty="0"/>
              <a:t>Login \ Signup </a:t>
            </a:r>
          </a:p>
          <a:p>
            <a:pPr marL="370332" indent="-342900">
              <a:buAutoNum type="arabicPeriod"/>
            </a:pPr>
            <a:r>
              <a:rPr lang="en-US" sz="2800" dirty="0"/>
              <a:t>Creates a personal Job seeker profile</a:t>
            </a:r>
          </a:p>
          <a:p>
            <a:r>
              <a:rPr lang="en-US" sz="2800" dirty="0"/>
              <a:t>3.     Manage the process of sending CV</a:t>
            </a:r>
          </a:p>
          <a:p>
            <a:r>
              <a:rPr lang="en-US" sz="2800" dirty="0"/>
              <a:t>4.     Track Job Interviews</a:t>
            </a:r>
          </a:p>
          <a:p>
            <a:pPr lvl="0"/>
            <a:r>
              <a:rPr lang="en-US" sz="2800" dirty="0"/>
              <a:t>5.     Ability to monitor all the active processes</a:t>
            </a:r>
          </a:p>
          <a:p>
            <a:pPr lvl="0"/>
            <a:r>
              <a:rPr lang="en-US" sz="2800" dirty="0"/>
              <a:t>6.     View and add " Questions from job interviews" (community/forum) </a:t>
            </a:r>
          </a:p>
          <a:p>
            <a:pPr lvl="0"/>
            <a:r>
              <a:rPr lang="en-US" sz="2800" dirty="0"/>
              <a:t>7.     Link to job hunt sites </a:t>
            </a:r>
          </a:p>
          <a:p>
            <a:pPr lvl="0"/>
            <a:r>
              <a:rPr lang="en-US" sz="2800" dirty="0"/>
              <a:t>8.     Smart agent on a company on a job hunt sites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00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409" y="402151"/>
            <a:ext cx="86614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5000D"/>
                </a:solidFill>
              </a:rPr>
              <a:t>WHAT PROBLEM ARE WE SOLVING ?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92325" y="1818480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5000D"/>
                </a:solidFill>
              </a:rPr>
              <a:t>A Job seeker in the Israeli Hi-Tech market is 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5000D"/>
                </a:solidFill>
              </a:rPr>
              <a:t>Flooded</a:t>
            </a:r>
            <a:r>
              <a:rPr lang="en-US" dirty="0">
                <a:solidFill>
                  <a:srgbClr val="75000D"/>
                </a:solidFill>
              </a:rPr>
              <a:t> with Job interview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5000D"/>
                </a:solidFill>
              </a:rPr>
              <a:t>limited time </a:t>
            </a:r>
            <a:r>
              <a:rPr lang="en-US" dirty="0">
                <a:solidFill>
                  <a:srgbClr val="75000D"/>
                </a:solidFill>
              </a:rPr>
              <a:t>on the other hand</a:t>
            </a:r>
          </a:p>
          <a:p>
            <a:r>
              <a:rPr lang="en-US" dirty="0">
                <a:solidFill>
                  <a:srgbClr val="75000D"/>
                </a:solidFill>
              </a:rPr>
              <a:t>The needs </a:t>
            </a:r>
            <a:r>
              <a:rPr lang="en-US" dirty="0">
                <a:solidFill>
                  <a:srgbClr val="75000D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75000D"/>
                </a:solidFill>
              </a:rPr>
              <a:t>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manage resources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make the best of his time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5000D"/>
                </a:solidFill>
              </a:rPr>
              <a:t>reliable tool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3F6B3-DA49-416D-8074-C0CDA3280BB1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90A6E-B7CE-4669-80B2-60F64A8E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409" y="402151"/>
            <a:ext cx="8661400" cy="12930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5000D"/>
                </a:solidFill>
              </a:rPr>
              <a:t>WHAT PROBLEM ARE WE SOLVING ?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92325" y="1818480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5000D"/>
                </a:solidFill>
              </a:rPr>
              <a:t>Today :</a:t>
            </a:r>
          </a:p>
          <a:p>
            <a:r>
              <a:rPr lang="en-US" sz="2800" dirty="0">
                <a:solidFill>
                  <a:srgbClr val="75000D"/>
                </a:solidFill>
              </a:rPr>
              <a:t>All the Job Hunt sites provide a poor solution for the job hunt process itself  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Offer site specific solution for tracking the CV sent procedures (insufficient)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Does not offer Interviews\offers that are essential in the job hunt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3F6B3-DA49-416D-8074-C0CDA3280BB1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90A6E-B7CE-4669-80B2-60F64A8E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7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356" y="440645"/>
            <a:ext cx="8138162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THE VALUE WE SUGGEST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23987" y="1588453"/>
            <a:ext cx="8012900" cy="419322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A solution that focuses on the job search process itself</a:t>
            </a:r>
          </a:p>
          <a:p>
            <a:endParaRPr lang="en-US" sz="2800" dirty="0">
              <a:solidFill>
                <a:srgbClr val="75000D"/>
              </a:solidFill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provides the user with the tools required in the process to get the best job offer for him</a:t>
            </a:r>
          </a:p>
          <a:p>
            <a:endParaRPr lang="en-US" sz="2800" dirty="0">
              <a:solidFill>
                <a:srgbClr val="75000D"/>
              </a:solidFill>
            </a:endParaRP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Works with multi existing 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AC836-1F98-4DBE-8C43-90FBBA61391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F075A-FDB9-4228-BD2F-085FA8E0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934" y="440645"/>
            <a:ext cx="7499333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OUR COMPETITIVE ADVANTAGE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74090" y="1631377"/>
            <a:ext cx="7010818" cy="898881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5000D"/>
                </a:solidFill>
              </a:rPr>
              <a:t>Providing an overall solution for the process 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033BE-3BE7-4A8E-ADE0-CA6D8D7083B5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65AF50-7B7B-402C-9566-B542EC5B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8" y="440645"/>
            <a:ext cx="8213318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PRELIMINARY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686408" y="1631377"/>
            <a:ext cx="8012900" cy="523100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 the research I checked the following aspects: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34038AC4-AF23-4F0A-9A58-1F647066EBBE}"/>
              </a:ext>
            </a:extLst>
          </p:cNvPr>
          <p:cNvSpPr txBox="1">
            <a:spLocks/>
          </p:cNvSpPr>
          <p:nvPr/>
        </p:nvSpPr>
        <p:spPr>
          <a:xfrm>
            <a:off x="3686408" y="223520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>
                <a:solidFill>
                  <a:schemeClr val="bg1"/>
                </a:solidFill>
              </a:rPr>
              <a:t>A. The content world of the suggested product </a:t>
            </a: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C0D7F1F6-814B-449F-9004-AE1EA1E5255E}"/>
              </a:ext>
            </a:extLst>
          </p:cNvPr>
          <p:cNvSpPr txBox="1">
            <a:spLocks/>
          </p:cNvSpPr>
          <p:nvPr/>
        </p:nvSpPr>
        <p:spPr>
          <a:xfrm>
            <a:off x="3686408" y="3501469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>
                <a:solidFill>
                  <a:schemeClr val="bg1"/>
                </a:solidFill>
              </a:rPr>
              <a:t>B. Is there a real problem?</a:t>
            </a: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FCC2CBD9-71E3-4DE3-9D06-9AF9D4E10164}"/>
              </a:ext>
            </a:extLst>
          </p:cNvPr>
          <p:cNvSpPr txBox="1">
            <a:spLocks/>
          </p:cNvSpPr>
          <p:nvPr/>
        </p:nvSpPr>
        <p:spPr>
          <a:xfrm>
            <a:off x="3686408" y="4580351"/>
            <a:ext cx="8012900" cy="64627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>
                <a:solidFill>
                  <a:schemeClr val="bg1"/>
                </a:solidFill>
              </a:rPr>
              <a:t>C. Are there any existing solutions for that problem? And are they good enough?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7C641-3D27-4DCB-A176-44CBBF88A80A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3BDF6-7360-47BE-AFED-9C784B4F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CFD2A-2BCE-4154-99D4-60631BBB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038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36512" y="1891431"/>
            <a:ext cx="8012900" cy="3627467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5000D"/>
                </a:solidFill>
              </a:rPr>
              <a:t>By Searching online 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popular web sites / application/Tools that provides some solution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is there one leading site that most job searchers prefer?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5000D"/>
              </a:solidFill>
            </a:endParaRPr>
          </a:p>
          <a:p>
            <a:r>
              <a:rPr lang="en-US" sz="2800" dirty="0">
                <a:solidFill>
                  <a:srgbClr val="75000D"/>
                </a:solidFill>
              </a:rPr>
              <a:t>Findings : 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lot of web sites / application that give site specific solution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5000D"/>
                </a:solidFill>
              </a:rPr>
              <a:t>no "one site" that dominates the market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A0728-F76D-4E6C-980D-D03D7CD5AAB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4107A-4229-4DFD-AC94-8FE10C47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BE24C-410B-4799-BF0D-30CEA91F149D}"/>
              </a:ext>
            </a:extLst>
          </p:cNvPr>
          <p:cNvSpPr txBox="1">
            <a:spLocks/>
          </p:cNvSpPr>
          <p:nvPr/>
        </p:nvSpPr>
        <p:spPr>
          <a:xfrm>
            <a:off x="2783840" y="1588453"/>
            <a:ext cx="8661400" cy="23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Subtitle 21">
            <a:extLst>
              <a:ext uri="{FF2B5EF4-FFF2-40B4-BE49-F238E27FC236}">
                <a16:creationId xmlns:a16="http://schemas.microsoft.com/office/drawing/2014/main" id="{0694FBBD-1A0A-4558-9172-934675CC8896}"/>
              </a:ext>
            </a:extLst>
          </p:cNvPr>
          <p:cNvSpPr txBox="1">
            <a:spLocks/>
          </p:cNvSpPr>
          <p:nvPr/>
        </p:nvSpPr>
        <p:spPr>
          <a:xfrm>
            <a:off x="3749734" y="20322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Web Sites ( partial list ):</a:t>
            </a:r>
          </a:p>
        </p:txBody>
      </p:sp>
      <p:sp>
        <p:nvSpPr>
          <p:cNvPr id="9" name="Subtitle 21">
            <a:extLst>
              <a:ext uri="{FF2B5EF4-FFF2-40B4-BE49-F238E27FC236}">
                <a16:creationId xmlns:a16="http://schemas.microsoft.com/office/drawing/2014/main" id="{607E92EE-E495-44BD-8A13-170E7CC7A4A0}"/>
              </a:ext>
            </a:extLst>
          </p:cNvPr>
          <p:cNvSpPr txBox="1">
            <a:spLocks/>
          </p:cNvSpPr>
          <p:nvPr/>
        </p:nvSpPr>
        <p:spPr>
          <a:xfrm>
            <a:off x="3749734" y="2497762"/>
            <a:ext cx="8012900" cy="1986871"/>
          </a:xfrm>
          <a:prstGeom prst="rect">
            <a:avLst/>
          </a:prstGeom>
        </p:spPr>
        <p:txBody>
          <a:bodyPr vert="horz" lIns="91440" tIns="0" rIns="91440" bIns="45720" rtlCol="0">
            <a:normAutofit fontScale="55000" lnSpcReduction="2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75000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https://www.alljobs.co.il/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https://www.drushim.co.il/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https://www.jobnet.co.il/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https://www.jobmaster.co.il/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https://www.linkedin.com/feed/?trk</a:t>
            </a:r>
            <a:r>
              <a:rPr lang="en-US" dirty="0">
                <a:solidFill>
                  <a:srgbClr val="75000D"/>
                </a:solidFill>
              </a:rPr>
              <a:t>=</a:t>
            </a:r>
          </a:p>
          <a:p>
            <a:r>
              <a:rPr lang="en-US" u="sng" dirty="0">
                <a:solidFill>
                  <a:srgbClr val="7500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https://il.indeed.com/?r=us</a:t>
            </a:r>
            <a:endParaRPr lang="en-US" dirty="0">
              <a:solidFill>
                <a:srgbClr val="75000D"/>
              </a:solidFill>
            </a:endParaRPr>
          </a:p>
          <a:p>
            <a:r>
              <a:rPr lang="en-US" u="sng" dirty="0">
                <a:solidFill>
                  <a:srgbClr val="75000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https://www.ziprecruiter.com/</a:t>
            </a:r>
            <a:endParaRPr lang="en-US" dirty="0">
              <a:solidFill>
                <a:srgbClr val="75000D"/>
              </a:solidFill>
            </a:endParaRPr>
          </a:p>
          <a:p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0" name="Subtitle 21">
            <a:extLst>
              <a:ext uri="{FF2B5EF4-FFF2-40B4-BE49-F238E27FC236}">
                <a16:creationId xmlns:a16="http://schemas.microsoft.com/office/drawing/2014/main" id="{81B71D77-C3BF-4D31-8168-5E3FFF253866}"/>
              </a:ext>
            </a:extLst>
          </p:cNvPr>
          <p:cNvSpPr txBox="1">
            <a:spLocks/>
          </p:cNvSpPr>
          <p:nvPr/>
        </p:nvSpPr>
        <p:spPr>
          <a:xfrm>
            <a:off x="3698934" y="4659997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Applications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1" name="Subtitle 21">
            <a:extLst>
              <a:ext uri="{FF2B5EF4-FFF2-40B4-BE49-F238E27FC236}">
                <a16:creationId xmlns:a16="http://schemas.microsoft.com/office/drawing/2014/main" id="{47C590CB-5FA5-41B3-A259-2D462A6A0CA6}"/>
              </a:ext>
            </a:extLst>
          </p:cNvPr>
          <p:cNvSpPr txBox="1">
            <a:spLocks/>
          </p:cNvSpPr>
          <p:nvPr/>
        </p:nvSpPr>
        <p:spPr>
          <a:xfrm>
            <a:off x="3749734" y="5065008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ICV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2" name="Subtitle 21">
            <a:extLst>
              <a:ext uri="{FF2B5EF4-FFF2-40B4-BE49-F238E27FC236}">
                <a16:creationId xmlns:a16="http://schemas.microsoft.com/office/drawing/2014/main" id="{790B42F8-2DEB-4724-95D5-7FEF0FED0FAB}"/>
              </a:ext>
            </a:extLst>
          </p:cNvPr>
          <p:cNvSpPr txBox="1">
            <a:spLocks/>
          </p:cNvSpPr>
          <p:nvPr/>
        </p:nvSpPr>
        <p:spPr>
          <a:xfrm>
            <a:off x="3648134" y="562658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5000D"/>
                </a:solidFill>
              </a:rPr>
              <a:t>Social Network :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B9708D86-2B52-4021-9F02-840AB9E00B9C}"/>
              </a:ext>
            </a:extLst>
          </p:cNvPr>
          <p:cNvSpPr txBox="1">
            <a:spLocks/>
          </p:cNvSpPr>
          <p:nvPr/>
        </p:nvSpPr>
        <p:spPr>
          <a:xfrm>
            <a:off x="3698934" y="6025500"/>
            <a:ext cx="3553634" cy="298517"/>
          </a:xfrm>
          <a:prstGeom prst="rect">
            <a:avLst/>
          </a:prstGeom>
        </p:spPr>
        <p:txBody>
          <a:bodyPr vert="horz" lIns="91440" tIns="0" rIns="91440" bIns="45720" rtlCol="0">
            <a:normAutofit fontScale="92500" lnSpcReduction="10000"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75000D"/>
                </a:solidFill>
              </a:rPr>
              <a:t>Facebook</a:t>
            </a:r>
            <a:endParaRPr lang="en-US" sz="2000" dirty="0">
              <a:solidFill>
                <a:srgbClr val="75000D"/>
              </a:solidFill>
            </a:endParaRPr>
          </a:p>
        </p:txBody>
      </p:sp>
      <p:sp>
        <p:nvSpPr>
          <p:cNvPr id="15" name="Subtitle 21">
            <a:extLst>
              <a:ext uri="{FF2B5EF4-FFF2-40B4-BE49-F238E27FC236}">
                <a16:creationId xmlns:a16="http://schemas.microsoft.com/office/drawing/2014/main" id="{112647B5-0C5A-4694-8277-320E8A40D851}"/>
              </a:ext>
            </a:extLst>
          </p:cNvPr>
          <p:cNvSpPr txBox="1">
            <a:spLocks/>
          </p:cNvSpPr>
          <p:nvPr/>
        </p:nvSpPr>
        <p:spPr>
          <a:xfrm>
            <a:off x="3749734" y="1405909"/>
            <a:ext cx="8012900" cy="48552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2743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rgbClr val="75000D"/>
                </a:solidFill>
              </a:rPr>
              <a:t>A. The content world of the suggested product</a:t>
            </a:r>
            <a:endParaRPr lang="en-US" dirty="0">
              <a:solidFill>
                <a:srgbClr val="75000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4FE8E2-3285-4F50-98C3-D7B5E5E9349E}"/>
              </a:ext>
            </a:extLst>
          </p:cNvPr>
          <p:cNvSpPr/>
          <p:nvPr/>
        </p:nvSpPr>
        <p:spPr>
          <a:xfrm>
            <a:off x="3056351" y="0"/>
            <a:ext cx="432599" cy="6858000"/>
          </a:xfrm>
          <a:prstGeom prst="rect">
            <a:avLst/>
          </a:prstGeom>
          <a:solidFill>
            <a:srgbClr val="7500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C98132-BFF4-47FF-B740-8FC8BAA87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3825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E670B31-6282-4FE5-9890-AD45F1C8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512" y="40306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rgbClr val="75000D"/>
                </a:solidFill>
              </a:rPr>
              <a:t>RESEARCH RESULTS</a:t>
            </a:r>
            <a:endParaRPr lang="en-US" dirty="0">
              <a:solidFill>
                <a:srgbClr val="750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1646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WHAT PROBLEM ARE WE SOLVING ?</vt:lpstr>
      <vt:lpstr>WHAT PROBLEM ARE WE SOLVING ?</vt:lpstr>
      <vt:lpstr>THE VALUE WE SUGGEST</vt:lpstr>
      <vt:lpstr>OUR COMPETITIVE ADVANTAGE</vt:lpstr>
      <vt:lpstr>PRELIMINARY RESEARCH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RESEARCH RESULTS</vt:lpstr>
      <vt:lpstr>DEFINING THE USERS, THEIR NEEDS AND MOTIVATIONS</vt:lpstr>
      <vt:lpstr>WHAT DEFINES SUCCESS:</vt:lpstr>
      <vt:lpstr>BUSINESS GOALS:</vt:lpstr>
      <vt:lpstr>PERSONA</vt:lpstr>
      <vt:lpstr>PERSONA</vt:lpstr>
      <vt:lpstr>USER STORIES</vt:lpstr>
      <vt:lpstr>INFORMATION SYSTEM TREE</vt:lpstr>
      <vt:lpstr>USE CASES: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Ariela</dc:creator>
  <cp:lastModifiedBy>Ariela</cp:lastModifiedBy>
  <cp:revision>27</cp:revision>
  <dcterms:created xsi:type="dcterms:W3CDTF">2018-09-01T18:24:25Z</dcterms:created>
  <dcterms:modified xsi:type="dcterms:W3CDTF">2018-09-04T20:20:19Z</dcterms:modified>
</cp:coreProperties>
</file>