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3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000D"/>
    <a:srgbClr val="F2D174"/>
    <a:srgbClr val="F0EA76"/>
    <a:srgbClr val="EDB978"/>
    <a:srgbClr val="F5E795"/>
    <a:srgbClr val="F2D298"/>
    <a:srgbClr val="BC9D82"/>
    <a:srgbClr val="FFD1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1" autoAdjust="0"/>
    <p:restoredTop sz="94619" autoAdjust="0"/>
  </p:normalViewPr>
  <p:slideViewPr>
    <p:cSldViewPr snapToGrid="0">
      <p:cViewPr varScale="1">
        <p:scale>
          <a:sx n="96" d="100"/>
          <a:sy n="96" d="100"/>
        </p:scale>
        <p:origin x="7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672A-85E6-4917-9E77-3250A12CB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6F04D-6DA6-4ADD-965D-A0BDD2B70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EBB43-DE6B-45CC-AD60-8963AAACA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2DA4-95CC-4DD8-B04B-FEBE2B0028FE}" type="datetimeFigureOut">
              <a:rPr lang="he-IL" smtClean="0"/>
              <a:t>כ"ד/אלול/תשע"ח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40C5A-C669-4935-A778-F439C5A57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B11FC-32A9-46BB-AF4F-FBA8BFFA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0D-01F3-43B4-BE70-8BC4DFC115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853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48252-7333-4B13-BA9B-627ED0876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AC8CF-845A-47C7-972A-3F7F2BED3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4031F-B7EF-4EFD-9352-F7F1CCC6E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2DA4-95CC-4DD8-B04B-FEBE2B0028FE}" type="datetimeFigureOut">
              <a:rPr lang="he-IL" smtClean="0"/>
              <a:t>כ"ד/אלול/תשע"ח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7FCD5-24B8-4529-ACA9-EC1861A2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FDB15-5562-4DEF-91E4-589881A3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0D-01F3-43B4-BE70-8BC4DFC115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607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6BD630-BBFB-40A0-B955-4BE15B3EB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A026B-DCA8-4DE5-BF43-6FB5B15BA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06172-FC58-4D5B-BA90-726C0152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2DA4-95CC-4DD8-B04B-FEBE2B0028FE}" type="datetimeFigureOut">
              <a:rPr lang="he-IL" smtClean="0"/>
              <a:t>כ"ד/אלול/תשע"ח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4FCDE-82F2-42D3-B1E4-652023519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00D59-F6AE-4039-843A-024112A1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0D-01F3-43B4-BE70-8BC4DFC115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453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DA236-4057-4376-B27F-02CF407F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718B7-2289-48F7-9DA8-54B1FF91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BB8A9-C93A-438D-A8A6-1DD74EFD7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2DA4-95CC-4DD8-B04B-FEBE2B0028FE}" type="datetimeFigureOut">
              <a:rPr lang="he-IL" smtClean="0"/>
              <a:t>כ"ד/אלול/תשע"ח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EB8B4-0E20-4A45-9352-2257FAF7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D6B91-A7FD-4BE7-8FA1-398C5F1F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0D-01F3-43B4-BE70-8BC4DFC115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128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1B6D-0A0A-4046-8AF6-251566D6D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54A01-6DC5-42DD-9805-DFECD6BB4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2D4B8-3C3D-4AB3-89D0-85C136B02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2DA4-95CC-4DD8-B04B-FEBE2B0028FE}" type="datetimeFigureOut">
              <a:rPr lang="he-IL" smtClean="0"/>
              <a:t>כ"ד/אלול/תשע"ח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828CA-123E-465A-9602-73FC878F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FAB66-D6EF-4A06-BFD6-A4FEA046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0D-01F3-43B4-BE70-8BC4DFC115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96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BC844-E322-4C8E-8329-934A293B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CFC11-ABC0-464D-BDA2-21189FB18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F2399-DD10-4F64-A28F-B96DF77FF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C2263-6CF5-402A-AB2F-AFEBEF046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2DA4-95CC-4DD8-B04B-FEBE2B0028FE}" type="datetimeFigureOut">
              <a:rPr lang="he-IL" smtClean="0"/>
              <a:t>כ"ד/אלול/תשע"ח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86A55-9FE3-4B2D-9205-5CFF2994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FF38F-D096-4388-B03F-BFD92410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0D-01F3-43B4-BE70-8BC4DFC115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749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17D8-D980-4CFC-8D3E-D0425252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43A5-29E7-47E3-AB9F-47D83CBB7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8F392-855F-4046-A6FC-C35D133D6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4FDC9B-36BE-430A-BB61-F4DAAFD69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8348E3-13FE-418E-BB1B-DC581F398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DA96C2-1966-4AAA-A0AA-EEB7CCE7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2DA4-95CC-4DD8-B04B-FEBE2B0028FE}" type="datetimeFigureOut">
              <a:rPr lang="he-IL" smtClean="0"/>
              <a:t>כ"ד/אלול/תשע"ח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02DFB5-5E70-46FA-A78A-42B6D2FD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E6563F-3CAE-4FE9-A27B-CBF6327F0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0D-01F3-43B4-BE70-8BC4DFC115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48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84E25-B2A7-4F50-AF88-FFDB408F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006073-E179-413D-8C78-0A01D6D63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2DA4-95CC-4DD8-B04B-FEBE2B0028FE}" type="datetimeFigureOut">
              <a:rPr lang="he-IL" smtClean="0"/>
              <a:t>כ"ד/אלול/תשע"ח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A0085-2C88-44DF-9BD4-10E589244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8C6EB-B8F5-4247-B733-55E18B9A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0D-01F3-43B4-BE70-8BC4DFC115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500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2FEA9C-5092-4190-92C5-8BC3240C2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2DA4-95CC-4DD8-B04B-FEBE2B0028FE}" type="datetimeFigureOut">
              <a:rPr lang="he-IL" smtClean="0"/>
              <a:t>כ"ד/אלול/תשע"ח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9EE427-CDF5-4F92-B6B0-F008AF58F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0D9C9-48A2-4B5F-B7D0-5F0091A8C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0D-01F3-43B4-BE70-8BC4DFC115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917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F3591-B386-41A9-BA4F-622E5249C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2F3CA-39DC-4A9D-81DB-417EA7C12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EF44D-E5C1-47FA-8A8D-5D9C8F2A6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B57B6-BC9A-4C71-84BA-D0E5A98C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2DA4-95CC-4DD8-B04B-FEBE2B0028FE}" type="datetimeFigureOut">
              <a:rPr lang="he-IL" smtClean="0"/>
              <a:t>כ"ד/אלול/תשע"ח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F84B7-21FD-4A3D-B8AA-5E08B8C10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12D14-E711-4831-8BCA-9901C47D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0D-01F3-43B4-BE70-8BC4DFC115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23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841BE-E3DC-4998-87E9-B9337BAFC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3EC964-75DA-4841-BE53-E87345850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17033-9735-48BF-AF43-F632E562E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6E2C5-86A5-4AB0-A3C4-89C8CA254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2DA4-95CC-4DD8-B04B-FEBE2B0028FE}" type="datetimeFigureOut">
              <a:rPr lang="he-IL" smtClean="0"/>
              <a:t>כ"ד/אלול/תשע"ח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BE773-AE88-458B-97E0-9CD9E270A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6E748-EFB6-4C98-B6C5-D9EDC8AD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0D-01F3-43B4-BE70-8BC4DFC115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30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708FDF-9273-404B-BC21-BF640F21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B4C40-07C2-4F84-AE42-2A6B6800D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AC4F5-8317-44C2-BC9D-AE5D1993ED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42DA4-95CC-4DD8-B04B-FEBE2B0028FE}" type="datetimeFigureOut">
              <a:rPr lang="he-IL" smtClean="0"/>
              <a:t>כ"ד/אלול/תשע"ח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139F3-E83F-47D3-997F-7C85976F4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130FB-96EC-41C4-8850-D4828423A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9F90D-01F3-43B4-BE70-8BC4DFC115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918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ielaleco.github.io/Jobic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cgh23.axshare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ziprecruiter.com/" TargetMode="External"/><Relationship Id="rId3" Type="http://schemas.openxmlformats.org/officeDocument/2006/relationships/hyperlink" Target="https://www.drushim.co.il/" TargetMode="External"/><Relationship Id="rId7" Type="http://schemas.openxmlformats.org/officeDocument/2006/relationships/hyperlink" Target="https://il.indeed.com/?r=us" TargetMode="External"/><Relationship Id="rId2" Type="http://schemas.openxmlformats.org/officeDocument/2006/relationships/hyperlink" Target="https://www.alljobs.co.i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feed/?trk" TargetMode="External"/><Relationship Id="rId5" Type="http://schemas.openxmlformats.org/officeDocument/2006/relationships/hyperlink" Target="https://www.jobmaster.co.il/" TargetMode="External"/><Relationship Id="rId4" Type="http://schemas.openxmlformats.org/officeDocument/2006/relationships/hyperlink" Target="https://www.jobnet.co.il/" TargetMode="External"/><Relationship Id="rId9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E92E66B-4496-478D-BC53-3ED8F1F24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6BA47B9E-0482-4028-AE0C-AC0235FB6987}"/>
              </a:ext>
            </a:extLst>
          </p:cNvPr>
          <p:cNvSpPr txBox="1">
            <a:spLocks/>
          </p:cNvSpPr>
          <p:nvPr/>
        </p:nvSpPr>
        <p:spPr>
          <a:xfrm>
            <a:off x="4991368" y="5565913"/>
            <a:ext cx="4242518" cy="3578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all" dirty="0"/>
              <a:t>Ariela </a:t>
            </a:r>
            <a:r>
              <a:rPr lang="en-US" cap="all" dirty="0" err="1"/>
              <a:t>Leiba</a:t>
            </a:r>
            <a:r>
              <a:rPr lang="en-US" cap="all" dirty="0"/>
              <a:t> Cohen September 2018</a:t>
            </a:r>
          </a:p>
          <a:p>
            <a:endParaRPr lang="he-IL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6A65B02E-324A-4E52-97D6-52CF9B1E44E2}"/>
              </a:ext>
            </a:extLst>
          </p:cNvPr>
          <p:cNvSpPr txBox="1">
            <a:spLocks/>
          </p:cNvSpPr>
          <p:nvPr/>
        </p:nvSpPr>
        <p:spPr>
          <a:xfrm>
            <a:off x="4991368" y="1667899"/>
            <a:ext cx="7058392" cy="1593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The ultimate solution for active job seekers</a:t>
            </a:r>
          </a:p>
          <a:p>
            <a:r>
              <a:rPr lang="en-US" dirty="0">
                <a:solidFill>
                  <a:schemeClr val="bg1"/>
                </a:solidFill>
              </a:rPr>
              <a:t>The only solution that focuses on the job search process itself</a:t>
            </a:r>
          </a:p>
          <a:p>
            <a:r>
              <a:rPr lang="en-US" dirty="0">
                <a:solidFill>
                  <a:schemeClr val="bg1"/>
                </a:solidFill>
              </a:rPr>
              <a:t>And provides the tools required in the process to help you achieve your dream job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0BED1B8-E8F8-44CC-AD5B-252E3A5E8375}"/>
              </a:ext>
            </a:extLst>
          </p:cNvPr>
          <p:cNvSpPr txBox="1">
            <a:spLocks/>
          </p:cNvSpPr>
          <p:nvPr/>
        </p:nvSpPr>
        <p:spPr>
          <a:xfrm>
            <a:off x="4991368" y="5931742"/>
            <a:ext cx="4659528" cy="49887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all" dirty="0"/>
              <a:t>Code : </a:t>
            </a:r>
            <a:r>
              <a:rPr lang="en-US" cap="all" dirty="0">
                <a:hlinkClick r:id="rId3"/>
              </a:rPr>
              <a:t>https://arielaleco.github.io/Jobic</a:t>
            </a:r>
            <a:r>
              <a:rPr lang="en-US" cap="all" dirty="0"/>
              <a:t> </a:t>
            </a:r>
          </a:p>
          <a:p>
            <a:r>
              <a:rPr lang="en-US" cap="all" dirty="0"/>
              <a:t>Axure </a:t>
            </a:r>
            <a:r>
              <a:rPr lang="en-US" cap="all" dirty="0">
                <a:hlinkClick r:id="rId4"/>
              </a:rPr>
              <a:t>https://wcgh23.axshare.com</a:t>
            </a:r>
            <a:endParaRPr lang="en-US" cap="al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67439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749038" y="1405909"/>
            <a:ext cx="8012900" cy="48552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dirty="0">
                <a:solidFill>
                  <a:srgbClr val="75000D"/>
                </a:solidFill>
              </a:rPr>
              <a:t>B. Is there a real problem? 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607E92EE-E495-44BD-8A13-170E7CC7A4A0}"/>
              </a:ext>
            </a:extLst>
          </p:cNvPr>
          <p:cNvSpPr txBox="1">
            <a:spLocks/>
          </p:cNvSpPr>
          <p:nvPr/>
        </p:nvSpPr>
        <p:spPr>
          <a:xfrm>
            <a:off x="3736512" y="2184610"/>
            <a:ext cx="8012900" cy="3627467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5000D"/>
                </a:solidFill>
              </a:rPr>
              <a:t>To answer that conducted a survey</a:t>
            </a:r>
          </a:p>
          <a:p>
            <a:r>
              <a:rPr lang="en-US" dirty="0">
                <a:solidFill>
                  <a:srgbClr val="75000D"/>
                </a:solidFill>
              </a:rPr>
              <a:t>Participants: 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5000D"/>
                </a:solidFill>
              </a:rPr>
              <a:t>Random people in </a:t>
            </a:r>
            <a:r>
              <a:rPr lang="en-US" dirty="0" err="1">
                <a:solidFill>
                  <a:srgbClr val="75000D"/>
                </a:solidFill>
              </a:rPr>
              <a:t>Sharona</a:t>
            </a:r>
            <a:r>
              <a:rPr lang="en-US" dirty="0">
                <a:solidFill>
                  <a:srgbClr val="75000D"/>
                </a:solidFill>
              </a:rPr>
              <a:t> Market on a Wednesday night </a:t>
            </a:r>
          </a:p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5000D"/>
                </a:solidFill>
              </a:rPr>
              <a:t>Active Job seekers in the UX course</a:t>
            </a:r>
          </a:p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5000D"/>
                </a:solidFill>
              </a:rPr>
              <a:t>Active Job seekers from a development course</a:t>
            </a:r>
          </a:p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5000D"/>
                </a:solidFill>
              </a:rPr>
              <a:t>Not active job seekers from the Israeli hi-tech world (done frontal and by phone)</a:t>
            </a:r>
          </a:p>
          <a:p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A0728-F76D-4E6C-980D-D03D7CD5AAB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4107A-4229-4DFD-AC94-8FE10C47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4BF75B4-68ED-4EF4-BDCE-056B26D99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9302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RESEARCH RESULTS</a:t>
            </a:r>
            <a:endParaRPr lang="en-US" dirty="0">
              <a:solidFill>
                <a:srgbClr val="7500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422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749038" y="1243071"/>
            <a:ext cx="8012900" cy="48552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dirty="0">
                <a:solidFill>
                  <a:srgbClr val="75000D"/>
                </a:solidFill>
              </a:rPr>
              <a:t>B. Is there a real problem? 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607E92EE-E495-44BD-8A13-170E7CC7A4A0}"/>
              </a:ext>
            </a:extLst>
          </p:cNvPr>
          <p:cNvSpPr txBox="1">
            <a:spLocks/>
          </p:cNvSpPr>
          <p:nvPr/>
        </p:nvSpPr>
        <p:spPr>
          <a:xfrm>
            <a:off x="3736512" y="1645991"/>
            <a:ext cx="8025426" cy="4905121"/>
          </a:xfrm>
          <a:prstGeom prst="rect">
            <a:avLst/>
          </a:prstGeom>
        </p:spPr>
        <p:txBody>
          <a:bodyPr vert="horz" lIns="91440" tIns="0" rIns="91440" bIns="45720" rtlCol="0">
            <a:normAutofit fontScale="62500" lnSpcReduction="20000"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75000D"/>
                </a:solidFill>
              </a:rPr>
              <a:t>The Questions were:</a:t>
            </a:r>
            <a:endParaRPr lang="en-US" dirty="0">
              <a:solidFill>
                <a:srgbClr val="75000D"/>
              </a:solidFill>
            </a:endParaRP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Are you an active job seeker?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How do you conduct you search?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 do you use specific web sites / applications? which one 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which one?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Do you send resume through web sites and through personal email?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What files / text do you send to a apply for a specific job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Do you have more than one resume version? 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Do you have more than one cover letter version?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Do you send more files?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 Do you truck (save) that CV files you are sending? do you save to which company you send? what you send and when?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How much time passes usually between Job process stages ibn your case?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Do you have more than one active Job process at a specific time?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How many steps can be in a job application process?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How do you track your active job process?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Do you need a tool to help you manage your job hunt better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A0728-F76D-4E6C-980D-D03D7CD5AAB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4107A-4229-4DFD-AC94-8FE10C47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8845E46B-D684-4DF0-AFB7-C165ABB99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9302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RESEARCH RESULTS</a:t>
            </a:r>
            <a:endParaRPr lang="en-US" dirty="0">
              <a:solidFill>
                <a:srgbClr val="7500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372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749038" y="1230545"/>
            <a:ext cx="8012900" cy="48552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dirty="0">
                <a:solidFill>
                  <a:srgbClr val="75000D"/>
                </a:solidFill>
              </a:rPr>
              <a:t>B. Is there a real problem? 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607E92EE-E495-44BD-8A13-170E7CC7A4A0}"/>
              </a:ext>
            </a:extLst>
          </p:cNvPr>
          <p:cNvSpPr txBox="1">
            <a:spLocks/>
          </p:cNvSpPr>
          <p:nvPr/>
        </p:nvSpPr>
        <p:spPr>
          <a:xfrm>
            <a:off x="3736512" y="1633465"/>
            <a:ext cx="8163214" cy="5024119"/>
          </a:xfrm>
          <a:prstGeom prst="rect">
            <a:avLst/>
          </a:prstGeom>
        </p:spPr>
        <p:txBody>
          <a:bodyPr vert="horz" lIns="91440" tIns="0" rIns="91440" bIns="45720" rtlCol="0">
            <a:normAutofit fontScale="55000" lnSpcReduction="20000"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dirty="0">
                <a:solidFill>
                  <a:srgbClr val="75000D"/>
                </a:solidFill>
              </a:rPr>
              <a:t>Analysis</a:t>
            </a:r>
            <a:endParaRPr lang="en-US" sz="2800" dirty="0">
              <a:solidFill>
                <a:srgbClr val="75000D"/>
              </a:solidFill>
            </a:endParaRPr>
          </a:p>
          <a:p>
            <a:pPr marL="541782" lvl="0" indent="-514350">
              <a:buFont typeface="+mj-lt"/>
              <a:buAutoNum type="arabicPeriod"/>
            </a:pPr>
            <a:r>
              <a:rPr lang="en-US" sz="2800" dirty="0">
                <a:solidFill>
                  <a:srgbClr val="75000D"/>
                </a:solidFill>
              </a:rPr>
              <a:t>There is a difference between Junior (young) Job seekers and a more experienced one.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sz="2800" dirty="0">
                <a:solidFill>
                  <a:srgbClr val="75000D"/>
                </a:solidFill>
              </a:rPr>
              <a:t>Most of the Junior (young) Job seekers: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has one resume file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have one cover letter file (or none)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have a rich portfolio files (from projects at school)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portfolio files are popular in creative jobs and less in development jobs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sz="2800" dirty="0">
                <a:solidFill>
                  <a:srgbClr val="75000D"/>
                </a:solidFill>
              </a:rPr>
              <a:t>Most of the experienced Job seekers: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have more than one resume 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have more have more than one cover letter version 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Portfolio file will hold links to actual products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sz="2800" dirty="0">
                <a:solidFill>
                  <a:srgbClr val="75000D"/>
                </a:solidFill>
              </a:rPr>
              <a:t>People did not have a specific site they use, they just use the site that offered them the desired job opportunity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sz="2800" dirty="0">
                <a:solidFill>
                  <a:srgbClr val="75000D"/>
                </a:solidFill>
              </a:rPr>
              <a:t>People do not use the profile section that the sites offer because its specific to a site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sz="2800" dirty="0">
                <a:solidFill>
                  <a:srgbClr val="75000D"/>
                </a:solidFill>
              </a:rPr>
              <a:t>People use word files to documents their search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sz="2800" dirty="0">
                <a:solidFill>
                  <a:srgbClr val="75000D"/>
                </a:solidFill>
              </a:rPr>
              <a:t>Half the people like to save and record what CV they sent to which job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sz="2800" dirty="0">
                <a:solidFill>
                  <a:srgbClr val="75000D"/>
                </a:solidFill>
              </a:rPr>
              <a:t>Most people can have more than one active job process at the same time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sz="2800" dirty="0">
                <a:solidFill>
                  <a:srgbClr val="75000D"/>
                </a:solidFill>
              </a:rPr>
              <a:t>Job process can hold several steps, mostly more than 4 and less than 10.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sz="2800" dirty="0">
                <a:solidFill>
                  <a:srgbClr val="75000D"/>
                </a:solidFill>
              </a:rPr>
              <a:t> Job process steps can be remote (in time) from one another – sometimes 2 weeks and more apart (specifically in you need security clearance).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A0728-F76D-4E6C-980D-D03D7CD5AAB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4107A-4229-4DFD-AC94-8FE10C47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74DBCAE-BE5A-4210-8732-BD55734C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9302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RESEARCH RESULTS</a:t>
            </a:r>
            <a:endParaRPr lang="en-US" dirty="0">
              <a:solidFill>
                <a:srgbClr val="7500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040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1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749038" y="1255597"/>
            <a:ext cx="8012900" cy="48552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dirty="0">
                <a:solidFill>
                  <a:srgbClr val="75000D"/>
                </a:solidFill>
              </a:rPr>
              <a:t>B. Is there a real problem? - Conclusions 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607E92EE-E495-44BD-8A13-170E7CC7A4A0}"/>
              </a:ext>
            </a:extLst>
          </p:cNvPr>
          <p:cNvSpPr txBox="1">
            <a:spLocks/>
          </p:cNvSpPr>
          <p:nvPr/>
        </p:nvSpPr>
        <p:spPr>
          <a:xfrm>
            <a:off x="3736512" y="2184610"/>
            <a:ext cx="8012900" cy="3627467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People use many platforms to apply to a job, they don’t have a strong preference to a specific platform 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People cannot track all resume, cover letter and portfolio files and version from one place 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people use word document to trach their job processes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A0728-F76D-4E6C-980D-D03D7CD5AAB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4107A-4229-4DFD-AC94-8FE10C47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07A05E9-40A0-437B-9A20-9E377C863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9302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RESEARCH RESULTS</a:t>
            </a:r>
            <a:endParaRPr lang="en-US" dirty="0">
              <a:solidFill>
                <a:srgbClr val="7500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908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1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749038" y="1405908"/>
            <a:ext cx="8113110" cy="673413"/>
          </a:xfrm>
          <a:prstGeom prst="rect">
            <a:avLst/>
          </a:prstGeom>
        </p:spPr>
        <p:txBody>
          <a:bodyPr vert="horz" lIns="91440" tIns="0" rIns="91440" bIns="45720" rtlCol="0">
            <a:normAutofit fontScale="92500" lnSpcReduction="10000"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75000D"/>
                </a:solidFill>
              </a:rPr>
              <a:t>C. Are there any existing solutions for that problem? And are they good enough? - Conclusions 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607E92EE-E495-44BD-8A13-170E7CC7A4A0}"/>
              </a:ext>
            </a:extLst>
          </p:cNvPr>
          <p:cNvSpPr txBox="1">
            <a:spLocks/>
          </p:cNvSpPr>
          <p:nvPr/>
        </p:nvSpPr>
        <p:spPr>
          <a:xfrm>
            <a:off x="3736512" y="2184610"/>
            <a:ext cx="8012900" cy="3627467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5000D"/>
                </a:solidFill>
              </a:rPr>
              <a:t>I could not find a good solution for that problem in the existing products on the market , people are not aware of a better way to track their Job process and rely on an updated technology to keep track on there search  ( word files 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A0728-F76D-4E6C-980D-D03D7CD5AAB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4107A-4229-4DFD-AC94-8FE10C47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0229DF3-D600-4C2A-A8F7-C43E3356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9302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RESEARCH RESULTS</a:t>
            </a:r>
            <a:endParaRPr lang="en-US" dirty="0">
              <a:solidFill>
                <a:srgbClr val="7500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697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FCFD2A-2BCE-4154-99D4-60631BBB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6408" y="440645"/>
            <a:ext cx="8213318" cy="129302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DEFINING THE USERS, THEIR NEEDS AND MOTIVATIONS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686408" y="1751029"/>
            <a:ext cx="8012900" cy="523100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 the research I checked the following aspects:</a:t>
            </a: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34038AC4-AF23-4F0A-9A58-1F647066EBBE}"/>
              </a:ext>
            </a:extLst>
          </p:cNvPr>
          <p:cNvSpPr txBox="1">
            <a:spLocks/>
          </p:cNvSpPr>
          <p:nvPr/>
        </p:nvSpPr>
        <p:spPr>
          <a:xfrm>
            <a:off x="3686408" y="2279705"/>
            <a:ext cx="8012900" cy="64627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Find the best available job for him</a:t>
            </a:r>
          </a:p>
        </p:txBody>
      </p:sp>
      <p:sp>
        <p:nvSpPr>
          <p:cNvPr id="10" name="Subtitle 21">
            <a:extLst>
              <a:ext uri="{FF2B5EF4-FFF2-40B4-BE49-F238E27FC236}">
                <a16:creationId xmlns:a16="http://schemas.microsoft.com/office/drawing/2014/main" id="{C0D7F1F6-814B-449F-9004-AE1EA1E5255E}"/>
              </a:ext>
            </a:extLst>
          </p:cNvPr>
          <p:cNvSpPr txBox="1">
            <a:spLocks/>
          </p:cNvSpPr>
          <p:nvPr/>
        </p:nvSpPr>
        <p:spPr>
          <a:xfrm>
            <a:off x="3686408" y="2848694"/>
            <a:ext cx="8012900" cy="64627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Not to lose employment opportunities just because of lack of attention and follow-up</a:t>
            </a:r>
          </a:p>
        </p:txBody>
      </p:sp>
      <p:sp>
        <p:nvSpPr>
          <p:cNvPr id="12" name="Subtitle 21">
            <a:extLst>
              <a:ext uri="{FF2B5EF4-FFF2-40B4-BE49-F238E27FC236}">
                <a16:creationId xmlns:a16="http://schemas.microsoft.com/office/drawing/2014/main" id="{FCC2CBD9-71E3-4DE3-9D06-9AF9D4E10164}"/>
              </a:ext>
            </a:extLst>
          </p:cNvPr>
          <p:cNvSpPr txBox="1">
            <a:spLocks/>
          </p:cNvSpPr>
          <p:nvPr/>
        </p:nvSpPr>
        <p:spPr>
          <a:xfrm>
            <a:off x="3686408" y="3693276"/>
            <a:ext cx="8012900" cy="64627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Do not make embarrassing mistakes in the job search process (such as sending different versions of resumes to the same position)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57C641-3D27-4DCB-A176-44CBBF88A80A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93BDF6-7360-47BE-AFED-9C784B4FB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1" name="Subtitle 21">
            <a:extLst>
              <a:ext uri="{FF2B5EF4-FFF2-40B4-BE49-F238E27FC236}">
                <a16:creationId xmlns:a16="http://schemas.microsoft.com/office/drawing/2014/main" id="{34C0A3E1-1B64-487E-8516-A4503905EF41}"/>
              </a:ext>
            </a:extLst>
          </p:cNvPr>
          <p:cNvSpPr txBox="1">
            <a:spLocks/>
          </p:cNvSpPr>
          <p:nvPr/>
        </p:nvSpPr>
        <p:spPr>
          <a:xfrm>
            <a:off x="3686408" y="4473929"/>
            <a:ext cx="8012900" cy="64627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Stay in control of long-term screening and hiring procedures </a:t>
            </a:r>
          </a:p>
        </p:txBody>
      </p:sp>
      <p:sp>
        <p:nvSpPr>
          <p:cNvPr id="15" name="Subtitle 21">
            <a:extLst>
              <a:ext uri="{FF2B5EF4-FFF2-40B4-BE49-F238E27FC236}">
                <a16:creationId xmlns:a16="http://schemas.microsoft.com/office/drawing/2014/main" id="{3038EE11-0B15-4374-8DBB-DA3A53409107}"/>
              </a:ext>
            </a:extLst>
          </p:cNvPr>
          <p:cNvSpPr txBox="1">
            <a:spLocks/>
          </p:cNvSpPr>
          <p:nvPr/>
        </p:nvSpPr>
        <p:spPr>
          <a:xfrm>
            <a:off x="3686408" y="5133203"/>
            <a:ext cx="8012900" cy="64627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use crowd wisdom to be more prepared for specific job interview</a:t>
            </a:r>
          </a:p>
        </p:txBody>
      </p:sp>
      <p:sp>
        <p:nvSpPr>
          <p:cNvPr id="16" name="Subtitle 21">
            <a:extLst>
              <a:ext uri="{FF2B5EF4-FFF2-40B4-BE49-F238E27FC236}">
                <a16:creationId xmlns:a16="http://schemas.microsoft.com/office/drawing/2014/main" id="{A3F630E1-ECC9-4071-B5E7-421C6ED190D0}"/>
              </a:ext>
            </a:extLst>
          </p:cNvPr>
          <p:cNvSpPr txBox="1">
            <a:spLocks/>
          </p:cNvSpPr>
          <p:nvPr/>
        </p:nvSpPr>
        <p:spPr>
          <a:xfrm>
            <a:off x="3686408" y="5683601"/>
            <a:ext cx="8012900" cy="64627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 way to see if he is "effective" in his search and if something needs to be changed</a:t>
            </a:r>
          </a:p>
        </p:txBody>
      </p:sp>
    </p:spTree>
    <p:extLst>
      <p:ext uri="{BB962C8B-B14F-4D97-AF65-F5344CB8AC3E}">
        <p14:creationId xmlns:p14="http://schemas.microsoft.com/office/powerpoint/2010/main" val="310635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11" grpId="0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FCFD2A-2BCE-4154-99D4-60631BBB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6408" y="440645"/>
            <a:ext cx="8213318" cy="129302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 DEFINES SUCCESS: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774090" y="1801133"/>
            <a:ext cx="8012900" cy="523100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0332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 one years 5 main Israeli Job search sites will offer </a:t>
            </a:r>
            <a:r>
              <a:rPr lang="en-US" sz="2400" dirty="0" err="1">
                <a:solidFill>
                  <a:schemeClr val="bg1"/>
                </a:solidFill>
              </a:rPr>
              <a:t>Jobic</a:t>
            </a:r>
            <a:r>
              <a:rPr lang="en-US" sz="2400" dirty="0">
                <a:solidFill>
                  <a:schemeClr val="bg1"/>
                </a:solidFill>
              </a:rPr>
              <a:t> solution embedded in their sites</a:t>
            </a: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34038AC4-AF23-4F0A-9A58-1F647066EBBE}"/>
              </a:ext>
            </a:extLst>
          </p:cNvPr>
          <p:cNvSpPr txBox="1">
            <a:spLocks/>
          </p:cNvSpPr>
          <p:nvPr/>
        </p:nvSpPr>
        <p:spPr>
          <a:xfrm>
            <a:off x="3774090" y="3169051"/>
            <a:ext cx="8012900" cy="64627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0332" lvl="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Jobic</a:t>
            </a:r>
            <a:r>
              <a:rPr lang="en-US" sz="2400" dirty="0">
                <a:solidFill>
                  <a:schemeClr val="bg1"/>
                </a:solidFill>
              </a:rPr>
              <a:t> users find a job faster than non </a:t>
            </a:r>
            <a:r>
              <a:rPr lang="en-US" sz="2400" dirty="0" err="1">
                <a:solidFill>
                  <a:schemeClr val="bg1"/>
                </a:solidFill>
              </a:rPr>
              <a:t>Jobic</a:t>
            </a:r>
            <a:r>
              <a:rPr lang="en-US" sz="2400" dirty="0">
                <a:solidFill>
                  <a:schemeClr val="bg1"/>
                </a:solidFill>
              </a:rPr>
              <a:t> users </a:t>
            </a:r>
          </a:p>
        </p:txBody>
      </p:sp>
      <p:sp>
        <p:nvSpPr>
          <p:cNvPr id="10" name="Subtitle 21">
            <a:extLst>
              <a:ext uri="{FF2B5EF4-FFF2-40B4-BE49-F238E27FC236}">
                <a16:creationId xmlns:a16="http://schemas.microsoft.com/office/drawing/2014/main" id="{C0D7F1F6-814B-449F-9004-AE1EA1E5255E}"/>
              </a:ext>
            </a:extLst>
          </p:cNvPr>
          <p:cNvSpPr txBox="1">
            <a:spLocks/>
          </p:cNvSpPr>
          <p:nvPr/>
        </p:nvSpPr>
        <p:spPr>
          <a:xfrm>
            <a:off x="3774090" y="4439496"/>
            <a:ext cx="8012900" cy="646272"/>
          </a:xfrm>
          <a:prstGeom prst="rect">
            <a:avLst/>
          </a:prstGeom>
        </p:spPr>
        <p:txBody>
          <a:bodyPr vert="horz" lIns="91440" tIns="0" rIns="91440" bIns="45720" rtlCol="0">
            <a:normAutofit fontScale="92500" lnSpcReduction="10000"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0332" lvl="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Jobic</a:t>
            </a:r>
            <a:r>
              <a:rPr lang="en-US" sz="2400" dirty="0">
                <a:solidFill>
                  <a:schemeClr val="bg1"/>
                </a:solidFill>
              </a:rPr>
              <a:t> users will </a:t>
            </a:r>
            <a:r>
              <a:rPr lang="en-US" sz="2400" b="1" dirty="0">
                <a:solidFill>
                  <a:schemeClr val="bg1"/>
                </a:solidFill>
              </a:rPr>
              <a:t>feel</a:t>
            </a:r>
            <a:r>
              <a:rPr lang="en-US" sz="2400" dirty="0">
                <a:solidFill>
                  <a:schemeClr val="bg1"/>
                </a:solidFill>
              </a:rPr>
              <a:t> they have more control on their Job hunt process, they do not loose opportunities any more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57C641-3D27-4DCB-A176-44CBBF88A80A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93BDF6-7360-47BE-AFED-9C784B4FB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8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FCFD2A-2BCE-4154-99D4-60631BBB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6408" y="440645"/>
            <a:ext cx="8213318" cy="129302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BUSINESS GOALS: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774090" y="1801133"/>
            <a:ext cx="8012900" cy="523100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0332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 one years 5 main Israeli Job search sites will offer </a:t>
            </a:r>
            <a:r>
              <a:rPr lang="en-US" sz="2400" dirty="0" err="1">
                <a:solidFill>
                  <a:schemeClr val="bg1"/>
                </a:solidFill>
              </a:rPr>
              <a:t>Jobic</a:t>
            </a:r>
            <a:r>
              <a:rPr lang="en-US" sz="2400" dirty="0">
                <a:solidFill>
                  <a:schemeClr val="bg1"/>
                </a:solidFill>
              </a:rPr>
              <a:t> solution embedded in their sites</a:t>
            </a: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34038AC4-AF23-4F0A-9A58-1F647066EBBE}"/>
              </a:ext>
            </a:extLst>
          </p:cNvPr>
          <p:cNvSpPr txBox="1">
            <a:spLocks/>
          </p:cNvSpPr>
          <p:nvPr/>
        </p:nvSpPr>
        <p:spPr>
          <a:xfrm>
            <a:off x="3774090" y="3169051"/>
            <a:ext cx="8012900" cy="64627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0332" lvl="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Jobic</a:t>
            </a:r>
            <a:r>
              <a:rPr lang="en-US" sz="2400" dirty="0">
                <a:solidFill>
                  <a:schemeClr val="bg1"/>
                </a:solidFill>
              </a:rPr>
              <a:t> users find a job faster than non </a:t>
            </a:r>
            <a:r>
              <a:rPr lang="en-US" sz="2400" dirty="0" err="1">
                <a:solidFill>
                  <a:schemeClr val="bg1"/>
                </a:solidFill>
              </a:rPr>
              <a:t>Jobic</a:t>
            </a:r>
            <a:r>
              <a:rPr lang="en-US" sz="2400" dirty="0">
                <a:solidFill>
                  <a:schemeClr val="bg1"/>
                </a:solidFill>
              </a:rPr>
              <a:t> users </a:t>
            </a:r>
          </a:p>
        </p:txBody>
      </p:sp>
      <p:sp>
        <p:nvSpPr>
          <p:cNvPr id="10" name="Subtitle 21">
            <a:extLst>
              <a:ext uri="{FF2B5EF4-FFF2-40B4-BE49-F238E27FC236}">
                <a16:creationId xmlns:a16="http://schemas.microsoft.com/office/drawing/2014/main" id="{C0D7F1F6-814B-449F-9004-AE1EA1E5255E}"/>
              </a:ext>
            </a:extLst>
          </p:cNvPr>
          <p:cNvSpPr txBox="1">
            <a:spLocks/>
          </p:cNvSpPr>
          <p:nvPr/>
        </p:nvSpPr>
        <p:spPr>
          <a:xfrm>
            <a:off x="3774090" y="4439496"/>
            <a:ext cx="8012900" cy="646272"/>
          </a:xfrm>
          <a:prstGeom prst="rect">
            <a:avLst/>
          </a:prstGeom>
        </p:spPr>
        <p:txBody>
          <a:bodyPr vert="horz" lIns="91440" tIns="0" rIns="91440" bIns="45720" rtlCol="0">
            <a:normAutofit fontScale="92500" lnSpcReduction="10000"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0332" lvl="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Jobic</a:t>
            </a:r>
            <a:r>
              <a:rPr lang="en-US" sz="2400" dirty="0">
                <a:solidFill>
                  <a:schemeClr val="bg1"/>
                </a:solidFill>
              </a:rPr>
              <a:t> users will </a:t>
            </a:r>
            <a:r>
              <a:rPr lang="en-US" sz="2400" b="1" dirty="0">
                <a:solidFill>
                  <a:schemeClr val="bg1"/>
                </a:solidFill>
              </a:rPr>
              <a:t>feel</a:t>
            </a:r>
            <a:r>
              <a:rPr lang="en-US" sz="2400" dirty="0">
                <a:solidFill>
                  <a:schemeClr val="bg1"/>
                </a:solidFill>
              </a:rPr>
              <a:t> they have more control on their Job hunt process, they do not loose opportunities any more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57C641-3D27-4DCB-A176-44CBBF88A80A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93BDF6-7360-47BE-AFED-9C784B4FB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46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749038" y="1230545"/>
            <a:ext cx="8012900" cy="48552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5000D"/>
                </a:solidFill>
              </a:rPr>
              <a:t>An active job seeker </a:t>
            </a: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607E92EE-E495-44BD-8A13-170E7CC7A4A0}"/>
              </a:ext>
            </a:extLst>
          </p:cNvPr>
          <p:cNvSpPr txBox="1">
            <a:spLocks/>
          </p:cNvSpPr>
          <p:nvPr/>
        </p:nvSpPr>
        <p:spPr>
          <a:xfrm>
            <a:off x="5665303" y="1944201"/>
            <a:ext cx="5031787" cy="1799207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000" b="1" dirty="0">
                <a:solidFill>
                  <a:srgbClr val="75000D"/>
                </a:solidFill>
              </a:rPr>
              <a:t>AMIR </a:t>
            </a:r>
          </a:p>
          <a:p>
            <a:pPr lvl="0"/>
            <a:r>
              <a:rPr lang="en-US" sz="2000" b="1" dirty="0">
                <a:solidFill>
                  <a:srgbClr val="75000D"/>
                </a:solidFill>
              </a:rPr>
              <a:t>AGE 39 </a:t>
            </a:r>
          </a:p>
          <a:p>
            <a:pPr lvl="0"/>
            <a:r>
              <a:rPr lang="en-US" sz="2000" b="1" dirty="0">
                <a:solidFill>
                  <a:srgbClr val="75000D"/>
                </a:solidFill>
              </a:rPr>
              <a:t>FULL STACK DEVELOPER AND TEAM LEADER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A0728-F76D-4E6C-980D-D03D7CD5AAB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4107A-4229-4DFD-AC94-8FE10C47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74DBCAE-BE5A-4210-8732-BD55734C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3039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PERSONA</a:t>
            </a:r>
            <a:endParaRPr lang="en-US" dirty="0">
              <a:solidFill>
                <a:srgbClr val="75000D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732D58-917D-4BA5-95CE-81AF89E62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38" y="1905693"/>
            <a:ext cx="1826315" cy="1826315"/>
          </a:xfrm>
          <a:prstGeom prst="rect">
            <a:avLst/>
          </a:prstGeom>
        </p:spPr>
      </p:pic>
      <p:sp>
        <p:nvSpPr>
          <p:cNvPr id="13" name="Subtitle 21">
            <a:extLst>
              <a:ext uri="{FF2B5EF4-FFF2-40B4-BE49-F238E27FC236}">
                <a16:creationId xmlns:a16="http://schemas.microsoft.com/office/drawing/2014/main" id="{232D690A-F769-491D-B9B2-AE1BABAFDB37}"/>
              </a:ext>
            </a:extLst>
          </p:cNvPr>
          <p:cNvSpPr txBox="1">
            <a:spLocks/>
          </p:cNvSpPr>
          <p:nvPr/>
        </p:nvSpPr>
        <p:spPr>
          <a:xfrm>
            <a:off x="3736512" y="3826010"/>
            <a:ext cx="7721254" cy="2803390"/>
          </a:xfrm>
          <a:prstGeom prst="rect">
            <a:avLst/>
          </a:prstGeom>
        </p:spPr>
        <p:txBody>
          <a:bodyPr vert="horz" lIns="91440" tIns="0" rIns="91440" bIns="45720" rtlCol="0">
            <a:normAutofit fontScale="77500" lnSpcReduction="20000"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srgbClr val="75000D"/>
                </a:solidFill>
              </a:rPr>
              <a:t>currently unemployed because his startup company was closed last month Surprisingly, actively looking for a job as team leader or full stack development , whatever comes first and pay more .</a:t>
            </a:r>
          </a:p>
          <a:p>
            <a:r>
              <a:rPr lang="en-US" dirty="0">
                <a:solidFill>
                  <a:srgbClr val="75000D"/>
                </a:solidFill>
              </a:rPr>
              <a:t>he has 4 types of resume files:</a:t>
            </a:r>
          </a:p>
          <a:p>
            <a:pPr marL="541782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full stack developer in English</a:t>
            </a:r>
          </a:p>
          <a:p>
            <a:pPr marL="541782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full stack developer in Hebrew</a:t>
            </a:r>
          </a:p>
          <a:p>
            <a:pPr marL="541782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Team leader in English</a:t>
            </a:r>
          </a:p>
          <a:p>
            <a:pPr marL="541782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Team leader in Hebrew </a:t>
            </a:r>
          </a:p>
          <a:p>
            <a:r>
              <a:rPr lang="en-US" dirty="0">
                <a:solidFill>
                  <a:srgbClr val="75000D"/>
                </a:solidFill>
              </a:rPr>
              <a:t>if the job was published in Hebrew , he will send the Hebrew version )</a:t>
            </a:r>
          </a:p>
        </p:txBody>
      </p:sp>
    </p:spTree>
    <p:extLst>
      <p:ext uri="{BB962C8B-B14F-4D97-AF65-F5344CB8AC3E}">
        <p14:creationId xmlns:p14="http://schemas.microsoft.com/office/powerpoint/2010/main" val="2102512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749038" y="1230545"/>
            <a:ext cx="8012900" cy="48552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5000D"/>
                </a:solidFill>
              </a:rPr>
              <a:t>An active job seeker </a:t>
            </a: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607E92EE-E495-44BD-8A13-170E7CC7A4A0}"/>
              </a:ext>
            </a:extLst>
          </p:cNvPr>
          <p:cNvSpPr txBox="1">
            <a:spLocks/>
          </p:cNvSpPr>
          <p:nvPr/>
        </p:nvSpPr>
        <p:spPr>
          <a:xfrm>
            <a:off x="5616491" y="1894972"/>
            <a:ext cx="5287619" cy="1451435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000" b="1" dirty="0">
                <a:solidFill>
                  <a:srgbClr val="75000D"/>
                </a:solidFill>
              </a:rPr>
              <a:t>SHANIT  </a:t>
            </a:r>
          </a:p>
          <a:p>
            <a:pPr lvl="0"/>
            <a:r>
              <a:rPr lang="en-US" sz="2000" b="1" dirty="0">
                <a:solidFill>
                  <a:srgbClr val="75000D"/>
                </a:solidFill>
              </a:rPr>
              <a:t>AGE 32</a:t>
            </a:r>
          </a:p>
          <a:p>
            <a:pPr lvl="0"/>
            <a:r>
              <a:rPr lang="en-US" sz="2000" b="1" dirty="0">
                <a:solidFill>
                  <a:srgbClr val="75000D"/>
                </a:solidFill>
              </a:rPr>
              <a:t>GRAPHIC DESIGNER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A0728-F76D-4E6C-980D-D03D7CD5AAB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4107A-4229-4DFD-AC94-8FE10C47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74DBCAE-BE5A-4210-8732-BD55734C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3039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PERSONA</a:t>
            </a:r>
            <a:endParaRPr lang="en-US" dirty="0">
              <a:solidFill>
                <a:srgbClr val="75000D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8219FE-2DC6-4DB3-A622-CD251E102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459" y="1921858"/>
            <a:ext cx="1705002" cy="1700115"/>
          </a:xfrm>
          <a:prstGeom prst="rect">
            <a:avLst/>
          </a:prstGeom>
        </p:spPr>
      </p:pic>
      <p:sp>
        <p:nvSpPr>
          <p:cNvPr id="13" name="Subtitle 21">
            <a:extLst>
              <a:ext uri="{FF2B5EF4-FFF2-40B4-BE49-F238E27FC236}">
                <a16:creationId xmlns:a16="http://schemas.microsoft.com/office/drawing/2014/main" id="{E5C128FB-50B8-4E3B-A608-11EF7E67A74B}"/>
              </a:ext>
            </a:extLst>
          </p:cNvPr>
          <p:cNvSpPr txBox="1">
            <a:spLocks/>
          </p:cNvSpPr>
          <p:nvPr/>
        </p:nvSpPr>
        <p:spPr>
          <a:xfrm>
            <a:off x="3628853" y="3579895"/>
            <a:ext cx="7940168" cy="2782506"/>
          </a:xfrm>
          <a:prstGeom prst="rect">
            <a:avLst/>
          </a:prstGeom>
        </p:spPr>
        <p:txBody>
          <a:bodyPr vert="horz" lIns="91440" tIns="0" rIns="91440" bIns="45720" rtlCol="0">
            <a:normAutofit lnSpcReduction="10000"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000" dirty="0">
                <a:solidFill>
                  <a:srgbClr val="75000D"/>
                </a:solidFill>
              </a:rPr>
              <a:t>currently working in a place that she don’t like any more , she wants to look for a job discreetly because she don't want her present employers to know she wants to leave , she must pay close attention to whom she sends her application ( because her Boss have many connections in the market ). She has two resume files :</a:t>
            </a:r>
          </a:p>
          <a:p>
            <a:pPr marL="484632" lvl="0" indent="-457200">
              <a:buAutoNum type="arabicPeriod"/>
            </a:pPr>
            <a:r>
              <a:rPr lang="en-US" sz="2000" dirty="0">
                <a:solidFill>
                  <a:srgbClr val="75000D"/>
                </a:solidFill>
              </a:rPr>
              <a:t>in English </a:t>
            </a:r>
          </a:p>
          <a:p>
            <a:pPr marL="484632" lvl="0" indent="-457200">
              <a:buAutoNum type="arabicPeriod"/>
            </a:pPr>
            <a:r>
              <a:rPr lang="en-US" sz="2000" dirty="0">
                <a:solidFill>
                  <a:srgbClr val="75000D"/>
                </a:solidFill>
              </a:rPr>
              <a:t>in Hebrew </a:t>
            </a:r>
          </a:p>
          <a:p>
            <a:pPr lvl="0"/>
            <a:r>
              <a:rPr lang="en-US" sz="2000" dirty="0">
                <a:solidFill>
                  <a:srgbClr val="75000D"/>
                </a:solidFill>
              </a:rPr>
              <a:t>she likes to use different cover letters when she appeal for different job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77445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3723500" y="1550875"/>
            <a:ext cx="8188264" cy="23266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job seeker application that provides various tools to streamline the search process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Company name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i="1" dirty="0" err="1">
                <a:solidFill>
                  <a:schemeClr val="bg1"/>
                </a:solidFill>
              </a:rPr>
              <a:t>Jobic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vision</a:t>
            </a:r>
            <a:r>
              <a:rPr lang="en-US" b="1" i="1" dirty="0">
                <a:solidFill>
                  <a:schemeClr val="bg1"/>
                </a:solidFill>
              </a:rPr>
              <a:t>: </a:t>
            </a:r>
            <a:r>
              <a:rPr lang="en-US" i="1" dirty="0">
                <a:solidFill>
                  <a:schemeClr val="bg1"/>
                </a:solidFill>
              </a:rPr>
              <a:t>Streamline the job search process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Goal: </a:t>
            </a:r>
            <a:r>
              <a:rPr lang="en-US" i="1" dirty="0">
                <a:solidFill>
                  <a:schemeClr val="bg1"/>
                </a:solidFill>
              </a:rPr>
              <a:t>In 5 years </a:t>
            </a:r>
            <a:r>
              <a:rPr lang="en-US" i="1" dirty="0" err="1">
                <a:solidFill>
                  <a:schemeClr val="bg1"/>
                </a:solidFill>
              </a:rPr>
              <a:t>Jobic</a:t>
            </a:r>
            <a:r>
              <a:rPr lang="en-US" i="1" dirty="0">
                <a:solidFill>
                  <a:schemeClr val="bg1"/>
                </a:solidFill>
              </a:rPr>
              <a:t> will be the favorite Add-on plugin for job search platform</a:t>
            </a:r>
          </a:p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FCFD2A-2BCE-4154-99D4-60631BBB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500" y="440645"/>
            <a:ext cx="8188264" cy="1293028"/>
          </a:xfrm>
        </p:spPr>
        <p:txBody>
          <a:bodyPr/>
          <a:lstStyle/>
          <a:p>
            <a:pPr algn="l" rtl="0"/>
            <a:r>
              <a:rPr lang="en-US" b="1" dirty="0">
                <a:solidFill>
                  <a:schemeClr val="bg1"/>
                </a:solidFill>
              </a:rPr>
              <a:t>INTRODUCTION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D9AB1F-92F0-4FEB-8E8D-DA34BB899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139A27C-0C3A-4013-85A3-558D1E443404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4552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A0728-F76D-4E6C-980D-D03D7CD5AAB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4107A-4229-4DFD-AC94-8FE10C47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74DBCAE-BE5A-4210-8732-BD55734C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3039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USER STORIES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13" name="Subtitle 21">
            <a:extLst>
              <a:ext uri="{FF2B5EF4-FFF2-40B4-BE49-F238E27FC236}">
                <a16:creationId xmlns:a16="http://schemas.microsoft.com/office/drawing/2014/main" id="{232D690A-F769-491D-B9B2-AE1BABAFDB37}"/>
              </a:ext>
            </a:extLst>
          </p:cNvPr>
          <p:cNvSpPr txBox="1">
            <a:spLocks/>
          </p:cNvSpPr>
          <p:nvPr/>
        </p:nvSpPr>
        <p:spPr>
          <a:xfrm>
            <a:off x="3762312" y="1372584"/>
            <a:ext cx="7721254" cy="1446267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an active job seeker, I want </a:t>
            </a:r>
            <a:r>
              <a:rPr lang="en-US" sz="2000" dirty="0">
                <a:solidFill>
                  <a:srgbClr val="75000D"/>
                </a:solidFill>
              </a:rPr>
              <a:t>to be able to track my job interviews details and follow-ups interviews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 that</a:t>
            </a:r>
            <a:r>
              <a:rPr lang="en-US" sz="2000" dirty="0">
                <a:solidFill>
                  <a:srgbClr val="75000D"/>
                </a:solidFill>
              </a:rPr>
              <a:t> I can gain better control on active process, and be prepared  </a:t>
            </a:r>
          </a:p>
        </p:txBody>
      </p:sp>
      <p:sp>
        <p:nvSpPr>
          <p:cNvPr id="14" name="Subtitle 21">
            <a:extLst>
              <a:ext uri="{FF2B5EF4-FFF2-40B4-BE49-F238E27FC236}">
                <a16:creationId xmlns:a16="http://schemas.microsoft.com/office/drawing/2014/main" id="{0BB77E04-9ECF-489D-A662-737A78D00737}"/>
              </a:ext>
            </a:extLst>
          </p:cNvPr>
          <p:cNvSpPr txBox="1">
            <a:spLocks/>
          </p:cNvSpPr>
          <p:nvPr/>
        </p:nvSpPr>
        <p:spPr>
          <a:xfrm>
            <a:off x="3749786" y="2426597"/>
            <a:ext cx="7721254" cy="1446267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an active job seeker, I want to </a:t>
            </a:r>
            <a:r>
              <a:rPr lang="en-US" sz="2000" dirty="0">
                <a:solidFill>
                  <a:srgbClr val="75000D"/>
                </a:solidFill>
              </a:rPr>
              <a:t>keep track all the places I send my CV and their replies to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 that </a:t>
            </a:r>
            <a:r>
              <a:rPr lang="en-US" sz="2000" dirty="0">
                <a:solidFill>
                  <a:srgbClr val="75000D"/>
                </a:solidFill>
              </a:rPr>
              <a:t>I will not miss employment opportunities on the one hand, and  I will not be desperate to send a CV several times to the same position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5" name="Subtitle 21">
            <a:extLst>
              <a:ext uri="{FF2B5EF4-FFF2-40B4-BE49-F238E27FC236}">
                <a16:creationId xmlns:a16="http://schemas.microsoft.com/office/drawing/2014/main" id="{BF3D3C15-005D-4D25-ACBC-8F2CC077D816}"/>
              </a:ext>
            </a:extLst>
          </p:cNvPr>
          <p:cNvSpPr txBox="1">
            <a:spLocks/>
          </p:cNvSpPr>
          <p:nvPr/>
        </p:nvSpPr>
        <p:spPr>
          <a:xfrm>
            <a:off x="3763615" y="3897174"/>
            <a:ext cx="7721254" cy="1446267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an active job seeker, I want to </a:t>
            </a:r>
            <a:r>
              <a:rPr lang="en-US" sz="2000" dirty="0">
                <a:solidFill>
                  <a:srgbClr val="75000D"/>
                </a:solidFill>
              </a:rPr>
              <a:t>obtain the maximum information on a company and what they ask before a job interview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 that </a:t>
            </a:r>
            <a:r>
              <a:rPr lang="en-US" sz="2000" dirty="0">
                <a:solidFill>
                  <a:srgbClr val="75000D"/>
                </a:solidFill>
              </a:rPr>
              <a:t>I can maximize my chances to get the job</a:t>
            </a:r>
          </a:p>
        </p:txBody>
      </p:sp>
      <p:sp>
        <p:nvSpPr>
          <p:cNvPr id="16" name="Subtitle 21">
            <a:extLst>
              <a:ext uri="{FF2B5EF4-FFF2-40B4-BE49-F238E27FC236}">
                <a16:creationId xmlns:a16="http://schemas.microsoft.com/office/drawing/2014/main" id="{832754E6-4BB7-4893-9D02-A02E401BBF02}"/>
              </a:ext>
            </a:extLst>
          </p:cNvPr>
          <p:cNvSpPr txBox="1">
            <a:spLocks/>
          </p:cNvSpPr>
          <p:nvPr/>
        </p:nvSpPr>
        <p:spPr>
          <a:xfrm>
            <a:off x="3813310" y="5262144"/>
            <a:ext cx="7721254" cy="1446267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an active job seeker, I want to </a:t>
            </a:r>
            <a:r>
              <a:rPr lang="en-US" sz="2000" dirty="0">
                <a:solidFill>
                  <a:srgbClr val="75000D"/>
                </a:solidFill>
              </a:rPr>
              <a:t>be able to consult with other active Job seekers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 that </a:t>
            </a:r>
            <a:r>
              <a:rPr lang="en-US" sz="2000" dirty="0">
                <a:solidFill>
                  <a:srgbClr val="75000D"/>
                </a:solidFill>
              </a:rPr>
              <a:t>I will be have better idea if this is a company I like to work in  </a:t>
            </a:r>
          </a:p>
        </p:txBody>
      </p:sp>
    </p:spTree>
    <p:extLst>
      <p:ext uri="{BB962C8B-B14F-4D97-AF65-F5344CB8AC3E}">
        <p14:creationId xmlns:p14="http://schemas.microsoft.com/office/powerpoint/2010/main" val="400871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A0728-F76D-4E6C-980D-D03D7CD5AAB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4107A-4229-4DFD-AC94-8FE10C47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74DBCAE-BE5A-4210-8732-BD55734C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30398"/>
          </a:xfrm>
        </p:spPr>
        <p:txBody>
          <a:bodyPr/>
          <a:lstStyle/>
          <a:p>
            <a:r>
              <a:rPr lang="en-US" dirty="0">
                <a:solidFill>
                  <a:srgbClr val="75000D"/>
                </a:solidFill>
              </a:rPr>
              <a:t>INFORMATION SYSTEM TREE</a:t>
            </a:r>
          </a:p>
        </p:txBody>
      </p:sp>
      <p:sp>
        <p:nvSpPr>
          <p:cNvPr id="26" name="Text Box 7">
            <a:extLst>
              <a:ext uri="{FF2B5EF4-FFF2-40B4-BE49-F238E27FC236}">
                <a16:creationId xmlns:a16="http://schemas.microsoft.com/office/drawing/2014/main" id="{0CC3ED55-B531-485D-9E89-F5776DD6E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4176" y="2677751"/>
            <a:ext cx="1501747" cy="704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User Profile</a:t>
            </a:r>
          </a:p>
        </p:txBody>
      </p:sp>
      <p:sp>
        <p:nvSpPr>
          <p:cNvPr id="27" name="Text Box 7">
            <a:extLst>
              <a:ext uri="{FF2B5EF4-FFF2-40B4-BE49-F238E27FC236}">
                <a16:creationId xmlns:a16="http://schemas.microsoft.com/office/drawing/2014/main" id="{E6D2DA04-BF2D-403B-AECF-4D650E474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0239" y="3850308"/>
            <a:ext cx="1501747" cy="704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Resumes, Cover Letters, Portfolio Versions</a:t>
            </a:r>
          </a:p>
        </p:txBody>
      </p:sp>
      <p:sp>
        <p:nvSpPr>
          <p:cNvPr id="28" name="Text Box 7">
            <a:extLst>
              <a:ext uri="{FF2B5EF4-FFF2-40B4-BE49-F238E27FC236}">
                <a16:creationId xmlns:a16="http://schemas.microsoft.com/office/drawing/2014/main" id="{21EB489E-4245-400F-B3D4-E0FB02D68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3113" y="1532793"/>
            <a:ext cx="1501747" cy="76807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Home Page</a:t>
            </a:r>
          </a:p>
          <a:p>
            <a:pPr algn="ctr"/>
            <a:r>
              <a:rPr lang="en-US" sz="1400" dirty="0"/>
              <a:t>Sign In/</a:t>
            </a:r>
          </a:p>
          <a:p>
            <a:pPr algn="ctr"/>
            <a:r>
              <a:rPr lang="en-US" sz="1400" dirty="0"/>
              <a:t>Sign Up</a:t>
            </a:r>
          </a:p>
        </p:txBody>
      </p:sp>
      <p:sp>
        <p:nvSpPr>
          <p:cNvPr id="29" name="Text Box 7">
            <a:extLst>
              <a:ext uri="{FF2B5EF4-FFF2-40B4-BE49-F238E27FC236}">
                <a16:creationId xmlns:a16="http://schemas.microsoft.com/office/drawing/2014/main" id="{CDA6517C-132E-42B1-B317-01E129822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3113" y="2693794"/>
            <a:ext cx="1501747" cy="704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Dashboard</a:t>
            </a:r>
          </a:p>
        </p:txBody>
      </p:sp>
      <p:sp>
        <p:nvSpPr>
          <p:cNvPr id="30" name="Text Box 7">
            <a:extLst>
              <a:ext uri="{FF2B5EF4-FFF2-40B4-BE49-F238E27FC236}">
                <a16:creationId xmlns:a16="http://schemas.microsoft.com/office/drawing/2014/main" id="{61313A75-7610-400E-B239-18422C50E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7831" y="3873350"/>
            <a:ext cx="1495909" cy="704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Job Process</a:t>
            </a:r>
          </a:p>
        </p:txBody>
      </p:sp>
      <p:sp>
        <p:nvSpPr>
          <p:cNvPr id="31" name="Text Box 7">
            <a:extLst>
              <a:ext uri="{FF2B5EF4-FFF2-40B4-BE49-F238E27FC236}">
                <a16:creationId xmlns:a16="http://schemas.microsoft.com/office/drawing/2014/main" id="{0952A504-35EB-4986-9DAD-155891AB0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6350" y="2677751"/>
            <a:ext cx="1495909" cy="704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Interview Question</a:t>
            </a:r>
          </a:p>
          <a:p>
            <a:pPr algn="ctr"/>
            <a:r>
              <a:rPr lang="en-US" sz="1400" dirty="0"/>
              <a:t>Forum</a:t>
            </a:r>
          </a:p>
        </p:txBody>
      </p:sp>
      <p:cxnSp>
        <p:nvCxnSpPr>
          <p:cNvPr id="1032" name="AutoShape 8">
            <a:extLst>
              <a:ext uri="{FF2B5EF4-FFF2-40B4-BE49-F238E27FC236}">
                <a16:creationId xmlns:a16="http://schemas.microsoft.com/office/drawing/2014/main" id="{B54EC9DB-EA8A-43B4-BCBF-F02EDD9D185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39748" y="2406996"/>
            <a:ext cx="4715301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3" name="AutoShape 9">
            <a:extLst>
              <a:ext uri="{FF2B5EF4-FFF2-40B4-BE49-F238E27FC236}">
                <a16:creationId xmlns:a16="http://schemas.microsoft.com/office/drawing/2014/main" id="{A4746A9E-8968-44F0-B66A-FE3DFF8A39B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655049" y="2406996"/>
            <a:ext cx="0" cy="2524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" name="AutoShape 10">
            <a:extLst>
              <a:ext uri="{FF2B5EF4-FFF2-40B4-BE49-F238E27FC236}">
                <a16:creationId xmlns:a16="http://schemas.microsoft.com/office/drawing/2014/main" id="{97DBAA1B-7F2F-41D6-BFFB-5F4C8A1C8D3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40214" y="2300870"/>
            <a:ext cx="0" cy="39912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5" name="AutoShape 11">
            <a:extLst>
              <a:ext uri="{FF2B5EF4-FFF2-40B4-BE49-F238E27FC236}">
                <a16:creationId xmlns:a16="http://schemas.microsoft.com/office/drawing/2014/main" id="{0AC65B30-8580-4A0F-A67B-35F7A1B6F01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39748" y="2425390"/>
            <a:ext cx="0" cy="2524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6" name="AutoShape 12">
            <a:extLst>
              <a:ext uri="{FF2B5EF4-FFF2-40B4-BE49-F238E27FC236}">
                <a16:creationId xmlns:a16="http://schemas.microsoft.com/office/drawing/2014/main" id="{A258612D-E08C-494A-A95B-3CB2F8D071AB}"/>
              </a:ext>
            </a:extLst>
          </p:cNvPr>
          <p:cNvCxnSpPr>
            <a:cxnSpLocks noChangeShapeType="1"/>
            <a:endCxn id="27" idx="0"/>
          </p:cNvCxnSpPr>
          <p:nvPr/>
        </p:nvCxnSpPr>
        <p:spPr bwMode="auto">
          <a:xfrm flipH="1">
            <a:off x="8361113" y="2406996"/>
            <a:ext cx="0" cy="14433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12">
            <a:extLst>
              <a:ext uri="{FF2B5EF4-FFF2-40B4-BE49-F238E27FC236}">
                <a16:creationId xmlns:a16="http://schemas.microsoft.com/office/drawing/2014/main" id="{B8EE54D7-82C0-4C96-B6C1-4733E92F00B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85182" y="2399018"/>
            <a:ext cx="0" cy="148068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9">
            <a:extLst>
              <a:ext uri="{FF2B5EF4-FFF2-40B4-BE49-F238E27FC236}">
                <a16:creationId xmlns:a16="http://schemas.microsoft.com/office/drawing/2014/main" id="{26C3056D-C207-4D3B-88D0-4E6CDB49B1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97398" y="3427481"/>
            <a:ext cx="0" cy="79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11">
            <a:extLst>
              <a:ext uri="{FF2B5EF4-FFF2-40B4-BE49-F238E27FC236}">
                <a16:creationId xmlns:a16="http://schemas.microsoft.com/office/drawing/2014/main" id="{54606608-F016-4405-948A-B585999D6FF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90522" y="3428999"/>
            <a:ext cx="0" cy="79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8">
            <a:extLst>
              <a:ext uri="{FF2B5EF4-FFF2-40B4-BE49-F238E27FC236}">
                <a16:creationId xmlns:a16="http://schemas.microsoft.com/office/drawing/2014/main" id="{72DC01E1-F695-412B-8DBB-2CDE06CC16C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02851" y="4219481"/>
            <a:ext cx="2880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AutoShape 8">
            <a:extLst>
              <a:ext uri="{FF2B5EF4-FFF2-40B4-BE49-F238E27FC236}">
                <a16:creationId xmlns:a16="http://schemas.microsoft.com/office/drawing/2014/main" id="{46309EED-FF79-46C1-82D9-2E981901981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97398" y="4219481"/>
            <a:ext cx="2880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4656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A0728-F76D-4E6C-980D-D03D7CD5AAB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4107A-4229-4DFD-AC94-8FE10C47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74DBCAE-BE5A-4210-8732-BD55734C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3039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USE CASES: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13" name="Subtitle 21">
            <a:extLst>
              <a:ext uri="{FF2B5EF4-FFF2-40B4-BE49-F238E27FC236}">
                <a16:creationId xmlns:a16="http://schemas.microsoft.com/office/drawing/2014/main" id="{232D690A-F769-491D-B9B2-AE1BABAFDB37}"/>
              </a:ext>
            </a:extLst>
          </p:cNvPr>
          <p:cNvSpPr txBox="1">
            <a:spLocks/>
          </p:cNvSpPr>
          <p:nvPr/>
        </p:nvSpPr>
        <p:spPr>
          <a:xfrm>
            <a:off x="3762312" y="1372583"/>
            <a:ext cx="7721254" cy="5082349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Active Job Seeker profile:</a:t>
            </a:r>
            <a:endParaRPr lang="en-US" sz="1600" dirty="0"/>
          </a:p>
          <a:p>
            <a:pPr marL="541782" lvl="0" indent="-514350">
              <a:buFont typeface="+mj-lt"/>
              <a:buAutoNum type="arabicPeriod"/>
            </a:pPr>
            <a:r>
              <a:rPr lang="en-US" sz="1600" dirty="0"/>
              <a:t>User </a:t>
            </a:r>
            <a:r>
              <a:rPr lang="en-US" sz="1600" b="1" dirty="0"/>
              <a:t>Login </a:t>
            </a:r>
            <a:r>
              <a:rPr lang="en-US" sz="1600" dirty="0"/>
              <a:t>\ </a:t>
            </a:r>
            <a:r>
              <a:rPr lang="en-US" sz="1600" b="1" dirty="0"/>
              <a:t>Signup </a:t>
            </a:r>
            <a:r>
              <a:rPr lang="en-US" sz="1600" dirty="0"/>
              <a:t>to his account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sz="1600" dirty="0"/>
              <a:t>User Creates </a:t>
            </a:r>
            <a:r>
              <a:rPr lang="en-US" sz="1600" b="1" dirty="0"/>
              <a:t>a personal Job seeker profile</a:t>
            </a:r>
            <a:r>
              <a:rPr lang="en-US" sz="1600" dirty="0"/>
              <a:t>, expose relevant information about his Job search: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User Name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Job title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experience and expertise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links to public profiles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Add CV file \ files (user may have more than one CV file)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Add Cover Letter \ Letters</a:t>
            </a:r>
          </a:p>
          <a:p>
            <a:pPr marL="484632" indent="-457200">
              <a:buFont typeface="+mj-lt"/>
              <a:buAutoNum type="arabicPeriod"/>
            </a:pPr>
            <a:endParaRPr lang="en-US" sz="1600" dirty="0">
              <a:solidFill>
                <a:srgbClr val="7500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987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A0728-F76D-4E6C-980D-D03D7CD5AAB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4107A-4229-4DFD-AC94-8FE10C47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74DBCAE-BE5A-4210-8732-BD55734C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3039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USE CASES: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13" name="Subtitle 21">
            <a:extLst>
              <a:ext uri="{FF2B5EF4-FFF2-40B4-BE49-F238E27FC236}">
                <a16:creationId xmlns:a16="http://schemas.microsoft.com/office/drawing/2014/main" id="{232D690A-F769-491D-B9B2-AE1BABAFDB37}"/>
              </a:ext>
            </a:extLst>
          </p:cNvPr>
          <p:cNvSpPr txBox="1">
            <a:spLocks/>
          </p:cNvSpPr>
          <p:nvPr/>
        </p:nvSpPr>
        <p:spPr>
          <a:xfrm>
            <a:off x="3762312" y="1372583"/>
            <a:ext cx="7721254" cy="5082349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600" b="1" dirty="0"/>
              <a:t>3. User Can Manage the process of sending CV</a:t>
            </a:r>
            <a:r>
              <a:rPr lang="en-US" sz="1600" dirty="0"/>
              <a:t> </a:t>
            </a:r>
            <a:r>
              <a:rPr lang="en-US" sz="1600" b="1" dirty="0"/>
              <a:t>- </a:t>
            </a:r>
            <a:r>
              <a:rPr lang="en-US" sz="1600" dirty="0"/>
              <a:t>CV tracking system: </a:t>
            </a:r>
          </a:p>
          <a:p>
            <a:r>
              <a:rPr lang="en-US" sz="1600" dirty="0"/>
              <a:t>Add a company he sends to including these details: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Company name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Company Site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Employees Number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Location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email address,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the source\link of this job (Facebook/job hunt sites / friends, company site / newspaper) </a:t>
            </a:r>
          </a:p>
          <a:p>
            <a:r>
              <a:rPr lang="en-US" sz="1600" dirty="0"/>
              <a:t>When Sending CV to a company – add a "Send" entity with the following: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Link to Company entity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Link To CV version Sent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Link to Cover letter Sent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Specify the Suggested Role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Add the date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Add Email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Add Description or comments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5932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A0728-F76D-4E6C-980D-D03D7CD5AAB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4107A-4229-4DFD-AC94-8FE10C47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74DBCAE-BE5A-4210-8732-BD55734C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3039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USE CASES: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13" name="Subtitle 21">
            <a:extLst>
              <a:ext uri="{FF2B5EF4-FFF2-40B4-BE49-F238E27FC236}">
                <a16:creationId xmlns:a16="http://schemas.microsoft.com/office/drawing/2014/main" id="{232D690A-F769-491D-B9B2-AE1BABAFDB37}"/>
              </a:ext>
            </a:extLst>
          </p:cNvPr>
          <p:cNvSpPr txBox="1">
            <a:spLocks/>
          </p:cNvSpPr>
          <p:nvPr/>
        </p:nvSpPr>
        <p:spPr>
          <a:xfrm>
            <a:off x="3762312" y="1372583"/>
            <a:ext cx="7721254" cy="5326391"/>
          </a:xfrm>
          <a:prstGeom prst="rect">
            <a:avLst/>
          </a:prstGeom>
        </p:spPr>
        <p:txBody>
          <a:bodyPr vert="horz" lIns="91440" tIns="0" rIns="91440" bIns="45720" rtlCol="0">
            <a:normAutofit fontScale="62500" lnSpcReduction="20000"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dirty="0"/>
              <a:t>4. Start a Job process </a:t>
            </a:r>
            <a:r>
              <a:rPr lang="en-US" dirty="0"/>
              <a:t>– in case the user heard back from the company he needs to start a work process with the following details: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Company (name of id)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To which Job title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Contact Person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Link to CV version that was sent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And some description if needed</a:t>
            </a:r>
          </a:p>
          <a:p>
            <a:r>
              <a:rPr lang="en-US" dirty="0"/>
              <a:t>If an Interview was organized (phone call or in person) he Adds an Interview with the following details: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Type (phone/video/in person/home task)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Meet with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His Job Title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Schedule time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Location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Contact person (the one that set up the meeting)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Purpose (meet with HR – professional interview etc.)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Description (if needed)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Summary – will be updated at the end of the meeting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 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When there is a follow-up interview – User will add more new interviews to the same Job Process.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User need the ability to Close and Interview branch: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Status filed indicate if this Job process is active or not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If the status will change to close – need to add the closing </a:t>
            </a:r>
            <a:r>
              <a:rPr lang="en-US" b="1" dirty="0"/>
              <a:t>Reason</a:t>
            </a:r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925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A0728-F76D-4E6C-980D-D03D7CD5AAB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4107A-4229-4DFD-AC94-8FE10C47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74DBCAE-BE5A-4210-8732-BD55734C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3039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USE CASES: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13" name="Subtitle 21">
            <a:extLst>
              <a:ext uri="{FF2B5EF4-FFF2-40B4-BE49-F238E27FC236}">
                <a16:creationId xmlns:a16="http://schemas.microsoft.com/office/drawing/2014/main" id="{232D690A-F769-491D-B9B2-AE1BABAFDB37}"/>
              </a:ext>
            </a:extLst>
          </p:cNvPr>
          <p:cNvSpPr txBox="1">
            <a:spLocks/>
          </p:cNvSpPr>
          <p:nvPr/>
        </p:nvSpPr>
        <p:spPr>
          <a:xfrm>
            <a:off x="3762313" y="1372583"/>
            <a:ext cx="7930489" cy="5082349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600" b="1" dirty="0"/>
              <a:t>5. Ability to monitor all the active processes</a:t>
            </a:r>
            <a:r>
              <a:rPr lang="en-US" sz="1600" dirty="0"/>
              <a:t> and CV sending status using Dashboards on the main page</a:t>
            </a:r>
          </a:p>
          <a:p>
            <a:pPr lvl="0"/>
            <a:r>
              <a:rPr lang="en-US" sz="1600" b="1" dirty="0"/>
              <a:t>6. View and add " Questions from job interviews" (community/forum)</a:t>
            </a:r>
            <a:r>
              <a:rPr lang="en-US" sz="1600" dirty="0"/>
              <a:t> so users can share their knowledge on the questioned being asked in specific company: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Link Question to company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Ability to add a question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Ability to add a solution to a question (there could be mote then one solution)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Ability to add comment to a solution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Search option (different filters: by company \ by subject etc.) </a:t>
            </a:r>
          </a:p>
          <a:p>
            <a:pPr lvl="1" algn="l"/>
            <a:r>
              <a:rPr lang="en-US" sz="1600" dirty="0"/>
              <a:t>7. </a:t>
            </a:r>
            <a:r>
              <a:rPr lang="en-US" sz="1600" b="1" dirty="0"/>
              <a:t>Link to job hunt sites</a:t>
            </a:r>
            <a:r>
              <a:rPr lang="en-US" sz="1600" dirty="0"/>
              <a:t> (maybe get data from them?) </a:t>
            </a:r>
          </a:p>
          <a:p>
            <a:pPr lvl="1" algn="l"/>
            <a:r>
              <a:rPr lang="en-US" sz="1600" dirty="0"/>
              <a:t>8. </a:t>
            </a:r>
            <a:r>
              <a:rPr lang="en-US" sz="1600" b="1" dirty="0"/>
              <a:t>Create a smart agent on a company on a job hunt sites</a:t>
            </a:r>
            <a:r>
              <a:rPr lang="en-US" sz="1600" dirty="0"/>
              <a:t> – so if a Job I desire will pop up I will get notification</a:t>
            </a:r>
          </a:p>
          <a:p>
            <a:pPr lvl="0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40033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FCFD2A-2BCE-4154-99D4-60631BBB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409" y="402151"/>
            <a:ext cx="8661400" cy="129302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5000D"/>
                </a:solidFill>
              </a:rPr>
              <a:t>WHAT PROBLEM ARE WE SOLVING ?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692325" y="1818480"/>
            <a:ext cx="8012900" cy="4193226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5000D"/>
                </a:solidFill>
              </a:rPr>
              <a:t>A Job seeker in the Israeli Hi-Tech market is flooded with Job interview on one hand and has little time on the other hand, he needs a reliable tool to be able to manage his resources and make the best of his time </a:t>
            </a:r>
          </a:p>
          <a:p>
            <a:r>
              <a:rPr lang="en-US" dirty="0">
                <a:solidFill>
                  <a:srgbClr val="75000D"/>
                </a:solidFill>
              </a:rPr>
              <a:t>Today, all the Job Hunt sites provide a poor solution for the job hunt process itself and offer insufficient solution for tracking the Interviews\offers\ CV sent procedures that are essential in the job hunt process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13F6B3-DA49-416D-8074-C0CDA3280BB1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E90A6E-B7CE-4669-80B2-60F64A8E6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66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FCFD2A-2BCE-4154-99D4-60631BBB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356" y="440645"/>
            <a:ext cx="8138162" cy="129302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THE VALUE WE SUGGEST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723987" y="1588453"/>
            <a:ext cx="8012900" cy="4193226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5000D"/>
                </a:solidFill>
              </a:rPr>
              <a:t>A solution that focuses on the job search process itself and provides the user with the tools required in the process to get the best job offer for him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AAC836-1F98-4DBE-8C43-90FBBA61391A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0F075A-FDB9-4228-BD2F-085FA8E0C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04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FCFD2A-2BCE-4154-99D4-60631BBB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8934" y="440645"/>
            <a:ext cx="7499333" cy="129302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OUR COMPETITIVE ADVANTAGE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774090" y="1631377"/>
            <a:ext cx="7010818" cy="898881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5000D"/>
                </a:solidFill>
              </a:rPr>
              <a:t>Providing an overall solution for the process side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D033BE-3BE7-4A8E-ADE0-CA6D8D7083B5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65AF50-7B7B-402C-9566-B542EC5B0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189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FCFD2A-2BCE-4154-99D4-60631BBB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6408" y="440645"/>
            <a:ext cx="8213318" cy="1293028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PRELIMINARY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686408" y="1631377"/>
            <a:ext cx="8012900" cy="523100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In the research I checked the following aspects:</a:t>
            </a: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34038AC4-AF23-4F0A-9A58-1F647066EBBE}"/>
              </a:ext>
            </a:extLst>
          </p:cNvPr>
          <p:cNvSpPr txBox="1">
            <a:spLocks/>
          </p:cNvSpPr>
          <p:nvPr/>
        </p:nvSpPr>
        <p:spPr>
          <a:xfrm>
            <a:off x="3686408" y="2235209"/>
            <a:ext cx="8012900" cy="64627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schemeClr val="bg1"/>
                </a:solidFill>
              </a:rPr>
              <a:t>A. The content world of the suggested product </a:t>
            </a:r>
          </a:p>
        </p:txBody>
      </p:sp>
      <p:sp>
        <p:nvSpPr>
          <p:cNvPr id="10" name="Subtitle 21">
            <a:extLst>
              <a:ext uri="{FF2B5EF4-FFF2-40B4-BE49-F238E27FC236}">
                <a16:creationId xmlns:a16="http://schemas.microsoft.com/office/drawing/2014/main" id="{C0D7F1F6-814B-449F-9004-AE1EA1E5255E}"/>
              </a:ext>
            </a:extLst>
          </p:cNvPr>
          <p:cNvSpPr txBox="1">
            <a:spLocks/>
          </p:cNvSpPr>
          <p:nvPr/>
        </p:nvSpPr>
        <p:spPr>
          <a:xfrm>
            <a:off x="3686408" y="2804198"/>
            <a:ext cx="8012900" cy="64627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schemeClr val="bg1"/>
                </a:solidFill>
              </a:rPr>
              <a:t>B. Is there a real problem?</a:t>
            </a:r>
          </a:p>
        </p:txBody>
      </p:sp>
      <p:sp>
        <p:nvSpPr>
          <p:cNvPr id="12" name="Subtitle 21">
            <a:extLst>
              <a:ext uri="{FF2B5EF4-FFF2-40B4-BE49-F238E27FC236}">
                <a16:creationId xmlns:a16="http://schemas.microsoft.com/office/drawing/2014/main" id="{FCC2CBD9-71E3-4DE3-9D06-9AF9D4E10164}"/>
              </a:ext>
            </a:extLst>
          </p:cNvPr>
          <p:cNvSpPr txBox="1">
            <a:spLocks/>
          </p:cNvSpPr>
          <p:nvPr/>
        </p:nvSpPr>
        <p:spPr>
          <a:xfrm>
            <a:off x="3686408" y="3394697"/>
            <a:ext cx="8012900" cy="646272"/>
          </a:xfrm>
          <a:prstGeom prst="rect">
            <a:avLst/>
          </a:prstGeom>
        </p:spPr>
        <p:txBody>
          <a:bodyPr vert="horz" lIns="91440" tIns="0" rIns="91440" bIns="45720" rtlCol="0">
            <a:normAutofit fontScale="92500" lnSpcReduction="10000"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schemeClr val="bg1"/>
                </a:solidFill>
              </a:rPr>
              <a:t>C. Are there any existing solutions for that problem? And are they good enough?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57C641-3D27-4DCB-A176-44CBBF88A80A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93BDF6-7360-47BE-AFED-9C784B4FB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8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FCFD2A-2BCE-4154-99D4-60631BBB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9302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RESEARCH RESULTS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749038" y="1405909"/>
            <a:ext cx="8012900" cy="48552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dirty="0">
                <a:solidFill>
                  <a:srgbClr val="75000D"/>
                </a:solidFill>
              </a:rPr>
              <a:t>A. The content world of the suggested product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607E92EE-E495-44BD-8A13-170E7CC7A4A0}"/>
              </a:ext>
            </a:extLst>
          </p:cNvPr>
          <p:cNvSpPr txBox="1">
            <a:spLocks/>
          </p:cNvSpPr>
          <p:nvPr/>
        </p:nvSpPr>
        <p:spPr>
          <a:xfrm>
            <a:off x="3736512" y="2184610"/>
            <a:ext cx="8012900" cy="3627467"/>
          </a:xfrm>
          <a:prstGeom prst="rect">
            <a:avLst/>
          </a:prstGeom>
        </p:spPr>
        <p:txBody>
          <a:bodyPr vert="horz" lIns="91440" tIns="0" rIns="91440" bIns="45720" rtlCol="0">
            <a:normAutofit fontScale="92500" lnSpcReduction="20000"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5000D"/>
                </a:solidFill>
              </a:rPr>
              <a:t>I conducted a search online to see :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5000D"/>
                </a:solidFill>
              </a:rPr>
              <a:t>what are the popular web sites / application/Tools that provides a solution for an Israeli hi-tech job searcher ? 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5000D"/>
                </a:solidFill>
              </a:rPr>
              <a:t>is there one leading site that most job searchers prefer?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75000D"/>
              </a:solidFill>
            </a:endParaRPr>
          </a:p>
          <a:p>
            <a:r>
              <a:rPr lang="en-US" dirty="0">
                <a:solidFill>
                  <a:srgbClr val="75000D"/>
                </a:solidFill>
              </a:rPr>
              <a:t>I discovered that 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5000D"/>
                </a:solidFill>
              </a:rPr>
              <a:t>there are lot of web sites / application that apply to a job seeker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5000D"/>
                </a:solidFill>
              </a:rPr>
              <a:t> there is no "one site" that dominates the market and most of the people use.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A0728-F76D-4E6C-980D-D03D7CD5AAB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4107A-4229-4DFD-AC94-8FE10C47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19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749734" y="2032209"/>
            <a:ext cx="8012900" cy="48552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75000D"/>
                </a:solidFill>
              </a:rPr>
              <a:t>Web Sites ( partial list ):</a:t>
            </a: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607E92EE-E495-44BD-8A13-170E7CC7A4A0}"/>
              </a:ext>
            </a:extLst>
          </p:cNvPr>
          <p:cNvSpPr txBox="1">
            <a:spLocks/>
          </p:cNvSpPr>
          <p:nvPr/>
        </p:nvSpPr>
        <p:spPr>
          <a:xfrm>
            <a:off x="3749734" y="2497762"/>
            <a:ext cx="8012900" cy="1986871"/>
          </a:xfrm>
          <a:prstGeom prst="rect">
            <a:avLst/>
          </a:prstGeom>
        </p:spPr>
        <p:txBody>
          <a:bodyPr vert="horz" lIns="91440" tIns="0" rIns="91440" bIns="45720" rtlCol="0">
            <a:normAutofit fontScale="55000" lnSpcReduction="20000"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solidFill>
                  <a:srgbClr val="75000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https://www.alljobs.co.il/</a:t>
            </a:r>
            <a:endParaRPr lang="en-US" dirty="0">
              <a:solidFill>
                <a:srgbClr val="75000D"/>
              </a:solidFill>
            </a:endParaRPr>
          </a:p>
          <a:p>
            <a:r>
              <a:rPr lang="en-US" u="sng" dirty="0">
                <a:solidFill>
                  <a:srgbClr val="75000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https://www.drushim.co.il/</a:t>
            </a:r>
            <a:endParaRPr lang="en-US" dirty="0">
              <a:solidFill>
                <a:srgbClr val="75000D"/>
              </a:solidFill>
            </a:endParaRPr>
          </a:p>
          <a:p>
            <a:r>
              <a:rPr lang="en-US" u="sng" dirty="0">
                <a:solidFill>
                  <a:srgbClr val="75000D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https://www.jobnet.co.il/</a:t>
            </a:r>
            <a:endParaRPr lang="en-US" dirty="0">
              <a:solidFill>
                <a:srgbClr val="75000D"/>
              </a:solidFill>
            </a:endParaRPr>
          </a:p>
          <a:p>
            <a:r>
              <a:rPr lang="en-US" u="sng" dirty="0">
                <a:solidFill>
                  <a:srgbClr val="75000D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https://www.jobmaster.co.il/</a:t>
            </a:r>
            <a:endParaRPr lang="en-US" dirty="0">
              <a:solidFill>
                <a:srgbClr val="75000D"/>
              </a:solidFill>
            </a:endParaRPr>
          </a:p>
          <a:p>
            <a:r>
              <a:rPr lang="en-US" u="sng" dirty="0">
                <a:solidFill>
                  <a:srgbClr val="75000D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https://www.linkedin.com/feed/?trk</a:t>
            </a:r>
            <a:r>
              <a:rPr lang="en-US" dirty="0">
                <a:solidFill>
                  <a:srgbClr val="75000D"/>
                </a:solidFill>
              </a:rPr>
              <a:t>=</a:t>
            </a:r>
          </a:p>
          <a:p>
            <a:r>
              <a:rPr lang="en-US" u="sng" dirty="0">
                <a:solidFill>
                  <a:srgbClr val="75000D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https://il.indeed.com/?r=us</a:t>
            </a:r>
            <a:endParaRPr lang="en-US" dirty="0">
              <a:solidFill>
                <a:srgbClr val="75000D"/>
              </a:solidFill>
            </a:endParaRPr>
          </a:p>
          <a:p>
            <a:r>
              <a:rPr lang="en-US" u="sng" dirty="0">
                <a:solidFill>
                  <a:srgbClr val="75000D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https://www.ziprecruiter.com/</a:t>
            </a:r>
            <a:endParaRPr lang="en-US" dirty="0">
              <a:solidFill>
                <a:srgbClr val="75000D"/>
              </a:solidFill>
            </a:endParaRPr>
          </a:p>
          <a:p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10" name="Subtitle 21">
            <a:extLst>
              <a:ext uri="{FF2B5EF4-FFF2-40B4-BE49-F238E27FC236}">
                <a16:creationId xmlns:a16="http://schemas.microsoft.com/office/drawing/2014/main" id="{81B71D77-C3BF-4D31-8168-5E3FFF253866}"/>
              </a:ext>
            </a:extLst>
          </p:cNvPr>
          <p:cNvSpPr txBox="1">
            <a:spLocks/>
          </p:cNvSpPr>
          <p:nvPr/>
        </p:nvSpPr>
        <p:spPr>
          <a:xfrm>
            <a:off x="3698934" y="4659997"/>
            <a:ext cx="8012900" cy="48552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75000D"/>
                </a:solidFill>
              </a:rPr>
              <a:t>Applications :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11" name="Subtitle 21">
            <a:extLst>
              <a:ext uri="{FF2B5EF4-FFF2-40B4-BE49-F238E27FC236}">
                <a16:creationId xmlns:a16="http://schemas.microsoft.com/office/drawing/2014/main" id="{47C590CB-5FA5-41B3-A259-2D462A6A0CA6}"/>
              </a:ext>
            </a:extLst>
          </p:cNvPr>
          <p:cNvSpPr txBox="1">
            <a:spLocks/>
          </p:cNvSpPr>
          <p:nvPr/>
        </p:nvSpPr>
        <p:spPr>
          <a:xfrm>
            <a:off x="3749734" y="5065008"/>
            <a:ext cx="3553634" cy="298517"/>
          </a:xfrm>
          <a:prstGeom prst="rect">
            <a:avLst/>
          </a:prstGeom>
        </p:spPr>
        <p:txBody>
          <a:bodyPr vert="horz" lIns="91440" tIns="0" rIns="91440" bIns="45720" rtlCol="0">
            <a:normAutofit fontScale="92500" lnSpcReduction="10000"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u="sng" dirty="0">
                <a:solidFill>
                  <a:srgbClr val="75000D"/>
                </a:solidFill>
              </a:rPr>
              <a:t>ICV</a:t>
            </a:r>
            <a:endParaRPr lang="en-US" sz="2000" dirty="0">
              <a:solidFill>
                <a:srgbClr val="75000D"/>
              </a:solidFill>
            </a:endParaRPr>
          </a:p>
        </p:txBody>
      </p:sp>
      <p:sp>
        <p:nvSpPr>
          <p:cNvPr id="12" name="Subtitle 21">
            <a:extLst>
              <a:ext uri="{FF2B5EF4-FFF2-40B4-BE49-F238E27FC236}">
                <a16:creationId xmlns:a16="http://schemas.microsoft.com/office/drawing/2014/main" id="{790B42F8-2DEB-4724-95D5-7FEF0FED0FAB}"/>
              </a:ext>
            </a:extLst>
          </p:cNvPr>
          <p:cNvSpPr txBox="1">
            <a:spLocks/>
          </p:cNvSpPr>
          <p:nvPr/>
        </p:nvSpPr>
        <p:spPr>
          <a:xfrm>
            <a:off x="3648134" y="5626589"/>
            <a:ext cx="8012900" cy="48552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75000D"/>
                </a:solidFill>
              </a:rPr>
              <a:t>Social Network :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13" name="Subtitle 21">
            <a:extLst>
              <a:ext uri="{FF2B5EF4-FFF2-40B4-BE49-F238E27FC236}">
                <a16:creationId xmlns:a16="http://schemas.microsoft.com/office/drawing/2014/main" id="{B9708D86-2B52-4021-9F02-840AB9E00B9C}"/>
              </a:ext>
            </a:extLst>
          </p:cNvPr>
          <p:cNvSpPr txBox="1">
            <a:spLocks/>
          </p:cNvSpPr>
          <p:nvPr/>
        </p:nvSpPr>
        <p:spPr>
          <a:xfrm>
            <a:off x="3698934" y="6025500"/>
            <a:ext cx="3553634" cy="298517"/>
          </a:xfrm>
          <a:prstGeom prst="rect">
            <a:avLst/>
          </a:prstGeom>
        </p:spPr>
        <p:txBody>
          <a:bodyPr vert="horz" lIns="91440" tIns="0" rIns="91440" bIns="45720" rtlCol="0">
            <a:normAutofit fontScale="92500" lnSpcReduction="10000"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u="sng" dirty="0">
                <a:solidFill>
                  <a:srgbClr val="75000D"/>
                </a:solidFill>
              </a:rPr>
              <a:t>Facebook</a:t>
            </a:r>
            <a:endParaRPr lang="en-US" sz="2000" dirty="0">
              <a:solidFill>
                <a:srgbClr val="75000D"/>
              </a:solidFill>
            </a:endParaRPr>
          </a:p>
        </p:txBody>
      </p:sp>
      <p:sp>
        <p:nvSpPr>
          <p:cNvPr id="15" name="Subtitle 21">
            <a:extLst>
              <a:ext uri="{FF2B5EF4-FFF2-40B4-BE49-F238E27FC236}">
                <a16:creationId xmlns:a16="http://schemas.microsoft.com/office/drawing/2014/main" id="{112647B5-0C5A-4694-8277-320E8A40D851}"/>
              </a:ext>
            </a:extLst>
          </p:cNvPr>
          <p:cNvSpPr txBox="1">
            <a:spLocks/>
          </p:cNvSpPr>
          <p:nvPr/>
        </p:nvSpPr>
        <p:spPr>
          <a:xfrm>
            <a:off x="3749734" y="1405909"/>
            <a:ext cx="8012900" cy="48552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dirty="0">
                <a:solidFill>
                  <a:srgbClr val="75000D"/>
                </a:solidFill>
              </a:rPr>
              <a:t>A. The content world of the suggested product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4FE8E2-3285-4F50-98C3-D7B5E5E9349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DC98132-BFF4-47FF-B740-8FC8BAA87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0E670B31-6282-4FE5-9890-AD45F1C8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9302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RESEARCH RESULTS</a:t>
            </a:r>
            <a:endParaRPr lang="en-US" dirty="0">
              <a:solidFill>
                <a:srgbClr val="7500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38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1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607E92EE-E495-44BD-8A13-170E7CC7A4A0}"/>
              </a:ext>
            </a:extLst>
          </p:cNvPr>
          <p:cNvSpPr txBox="1">
            <a:spLocks/>
          </p:cNvSpPr>
          <p:nvPr/>
        </p:nvSpPr>
        <p:spPr>
          <a:xfrm>
            <a:off x="3561148" y="2184610"/>
            <a:ext cx="8012900" cy="3627467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There are lots of web sites that address a job seeker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A specific web site may offer resume sending services, but only to his site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The resume send tracking is restricted to sending the user application to specific jobs, there is no way to track a job process over time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There is no easy way to evaluate if the user job seek is "effective"</a:t>
            </a:r>
          </a:p>
        </p:txBody>
      </p:sp>
      <p:sp>
        <p:nvSpPr>
          <p:cNvPr id="10" name="Subtitle 21">
            <a:extLst>
              <a:ext uri="{FF2B5EF4-FFF2-40B4-BE49-F238E27FC236}">
                <a16:creationId xmlns:a16="http://schemas.microsoft.com/office/drawing/2014/main" id="{63D817CA-1BBF-4AB6-A508-777B98B08174}"/>
              </a:ext>
            </a:extLst>
          </p:cNvPr>
          <p:cNvSpPr txBox="1">
            <a:spLocks/>
          </p:cNvSpPr>
          <p:nvPr/>
        </p:nvSpPr>
        <p:spPr>
          <a:xfrm>
            <a:off x="3736512" y="1405908"/>
            <a:ext cx="7987848" cy="523099"/>
          </a:xfrm>
          <a:prstGeom prst="rect">
            <a:avLst/>
          </a:prstGeom>
        </p:spPr>
        <p:txBody>
          <a:bodyPr vert="horz" lIns="91440" tIns="0" rIns="91440" bIns="45720" rtlCol="0">
            <a:normAutofit fontScale="92500"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dirty="0">
                <a:solidFill>
                  <a:srgbClr val="75000D"/>
                </a:solidFill>
              </a:rPr>
              <a:t>A. The content world of the suggested product - Conclusions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8C4C56-80DE-4168-983C-1EFB887C88F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238E8B-65B1-4354-8C92-CA24140CC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6EA9B78-E544-4938-BD40-365C439F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9302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RESEARCH RESULTS</a:t>
            </a:r>
            <a:endParaRPr lang="en-US" dirty="0">
              <a:solidFill>
                <a:srgbClr val="7500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321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2061</Words>
  <Application>Microsoft Office PowerPoint</Application>
  <PresentationFormat>Widescreen</PresentationFormat>
  <Paragraphs>218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INTRODUCTION</vt:lpstr>
      <vt:lpstr>WHAT PROBLEM ARE WE SOLVING ?</vt:lpstr>
      <vt:lpstr>THE VALUE WE SUGGEST</vt:lpstr>
      <vt:lpstr>OUR COMPETITIVE ADVANTAGE</vt:lpstr>
      <vt:lpstr>PRELIMINARY RESEARCH</vt:lpstr>
      <vt:lpstr>RESEARCH RESULTS</vt:lpstr>
      <vt:lpstr>RESEARCH RESULTS</vt:lpstr>
      <vt:lpstr>RESEARCH RESULTS</vt:lpstr>
      <vt:lpstr>RESEARCH RESULTS</vt:lpstr>
      <vt:lpstr>RESEARCH RESULTS</vt:lpstr>
      <vt:lpstr>RESEARCH RESULTS</vt:lpstr>
      <vt:lpstr>RESEARCH RESULTS</vt:lpstr>
      <vt:lpstr>RESEARCH RESULTS</vt:lpstr>
      <vt:lpstr>DEFINING THE USERS, THEIR NEEDS AND MOTIVATIONS</vt:lpstr>
      <vt:lpstr>WHAT DEFINES SUCCESS:</vt:lpstr>
      <vt:lpstr>BUSINESS GOALS:</vt:lpstr>
      <vt:lpstr>PERSONA</vt:lpstr>
      <vt:lpstr>PERSONA</vt:lpstr>
      <vt:lpstr>USER STORIES</vt:lpstr>
      <vt:lpstr>INFORMATION SYSTEM TREE</vt:lpstr>
      <vt:lpstr>USE CASES:</vt:lpstr>
      <vt:lpstr>USE CASES:</vt:lpstr>
      <vt:lpstr>USE CASES:</vt:lpstr>
      <vt:lpstr>USE CASES: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Ariela</dc:creator>
  <cp:lastModifiedBy>Ariela</cp:lastModifiedBy>
  <cp:revision>20</cp:revision>
  <dcterms:created xsi:type="dcterms:W3CDTF">2018-09-01T18:24:25Z</dcterms:created>
  <dcterms:modified xsi:type="dcterms:W3CDTF">2018-09-03T22:11:52Z</dcterms:modified>
</cp:coreProperties>
</file>