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3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3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23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081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74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4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42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8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9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1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9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8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0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787F7C-3A36-415D-B7EE-0501D9510D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F2F03-8671-47B2-959E-FE86AC0D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0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c.com/collateral/analyst-reports/h13939-mobile-e-commerce-friend-or-foe.pdf" TargetMode="External"/><Relationship Id="rId2" Type="http://schemas.openxmlformats.org/officeDocument/2006/relationships/hyperlink" Target="http://www.frbsf.org/cash/files/FedNotes_Evidence_from_DCP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ryptographyengineering.com/2015_09_01_archiv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828084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</a:rPr>
              <a:t>i</a:t>
            </a:r>
            <a:r>
              <a:rPr lang="en-US" dirty="0" smtClean="0"/>
              <a:t>Safe</a:t>
            </a:r>
            <a:br>
              <a:rPr lang="en-US" dirty="0" smtClean="0"/>
            </a:br>
            <a:r>
              <a:rPr lang="en-US" dirty="0" smtClean="0"/>
              <a:t>Mobile Online Payment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10828084" cy="1947333"/>
          </a:xfrm>
        </p:spPr>
        <p:txBody>
          <a:bodyPr/>
          <a:lstStyle/>
          <a:p>
            <a:pPr algn="ctr"/>
            <a:r>
              <a:rPr lang="en-US" b="1" dirty="0"/>
              <a:t>Ariel </a:t>
            </a:r>
            <a:r>
              <a:rPr lang="en-US" b="1" dirty="0" err="1" smtClean="0"/>
              <a:t>Amberden</a:t>
            </a:r>
            <a:endParaRPr lang="en-US" b="1" dirty="0" smtClean="0"/>
          </a:p>
          <a:p>
            <a:pPr algn="ctr"/>
            <a:r>
              <a:rPr lang="en-US" b="1" dirty="0" smtClean="0"/>
              <a:t>Kurt Schneider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236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Acquiring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Acquirer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(server module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simulates software run by a bank, credit union, etc., must be pre-loaded with dummy accounts for testing purposes since we cannot connect to a real bank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authorize, capture, clearing, and exception processing, approve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table of all data collected from iSafe app, table recording transactions: merchant/customer ids, amount, date, and token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 payment tokens from the Token Service Provider.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9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993"/>
          </a:xfrm>
        </p:spPr>
        <p:txBody>
          <a:bodyPr/>
          <a:lstStyle/>
          <a:p>
            <a:pPr algn="ctr"/>
            <a:r>
              <a:rPr lang="en-US" dirty="0" smtClean="0"/>
              <a:t>Acquiring Bank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79" y="1431122"/>
            <a:ext cx="10696575" cy="471487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8566" y="4110704"/>
            <a:ext cx="20002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0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http://www.frbsf.org/cash/files/FedNotes_Evidence_from_DCPC.pdf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http://www.emc.com/collateral/analyst-reports/h13939-mobile-e-commerce-friend-or-foe.pdf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http://blog.cryptographyengineering.com/2015_09_01_archive.html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Specification, Technical Framework Version 1.0, March 2014, page 13.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9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It’s </a:t>
            </a:r>
            <a:r>
              <a:rPr lang="en-US" dirty="0"/>
              <a:t>I</a:t>
            </a:r>
            <a:r>
              <a:rPr lang="en-US" dirty="0" smtClean="0"/>
              <a:t>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recent study, the Diary of Consumer Payment Choice found that 27 percent of all transactions are electronic and roughly 11 percent of these transactions are done on mobile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devices.  This trend will only continue to grow.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Gold Associates Research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notes that,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"organizations lost an average of $92.3 million due to fraudulent mobile transactions for a 3% loss of total revenue per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year.”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want assurance that mobile transactions are as secure as traditional electronic transactions.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these facts in mind, mobile security will continue to be an important issue in the foreseeable future.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559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 against adversaries with the most current high-end computers.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Adversaries knowledge is limited to cipher text only and known plain text.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Attacks include eavesdropping, denial of service attacks and SQL injection attacks.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Closely follow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ApplePay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EMV Payment Tokenization.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and server connections to use OpenSSL TSL protocol.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Tokens are surrogate values that replace the Primary Account Number (PAN)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used to originate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transactions in place of the PAN.  Each payment token use is limited to one merchant.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Tokens are 13-19 digit numeric value that must pass the same basic account number rules as a PAN.  In other words, a Payment Token will be indistinguishable from a PAN.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4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0866"/>
          </a:xfrm>
        </p:spPr>
        <p:txBody>
          <a:bodyPr/>
          <a:lstStyle/>
          <a:p>
            <a:pPr algn="ctr"/>
            <a:r>
              <a:rPr lang="en-US" dirty="0" smtClean="0"/>
              <a:t>Payment Token Provision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064" y="1348813"/>
            <a:ext cx="3315893" cy="529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7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smtClean="0"/>
              <a:t>Customer or Merchant (client)</a:t>
            </a:r>
          </a:p>
          <a:p>
            <a:r>
              <a:rPr lang="en-US" dirty="0" smtClean="0"/>
              <a:t>Acquiring Bank (server)</a:t>
            </a:r>
          </a:p>
          <a:p>
            <a:pPr lvl="1"/>
            <a:r>
              <a:rPr lang="en-US" dirty="0" smtClean="0"/>
              <a:t>Acts as the Token Requester on behalf of the merchant.  Transaction information is received from the merchant and sent to the Issuing Bank for approval.</a:t>
            </a:r>
          </a:p>
          <a:p>
            <a:r>
              <a:rPr lang="en-US" dirty="0" smtClean="0"/>
              <a:t>Issuing Bank (server)</a:t>
            </a:r>
          </a:p>
          <a:p>
            <a:pPr lvl="1"/>
            <a:r>
              <a:rPr lang="en-US" dirty="0" smtClean="0"/>
              <a:t>Approves or declines a transaction based the on the customers existing funds.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9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Transaction Process</a:t>
            </a:r>
            <a:endParaRPr lang="en-US" dirty="0"/>
          </a:p>
        </p:txBody>
      </p:sp>
      <p:pic>
        <p:nvPicPr>
          <p:cNvPr id="1026" name="Picture 2" descr="http://www.firstatlanticcommerce.com/wp-content/uploads/2013/01/credit-card-processing-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992" y="1366735"/>
            <a:ext cx="5404104" cy="519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29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Issuing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b="1" dirty="0"/>
              <a:t>Issuer </a:t>
            </a:r>
            <a:r>
              <a:rPr lang="en-US" b="1" dirty="0" smtClean="0"/>
              <a:t>(MySQL server </a:t>
            </a:r>
            <a:r>
              <a:rPr lang="en-US" b="1" dirty="0"/>
              <a:t>module </a:t>
            </a:r>
            <a:r>
              <a:rPr lang="en-US" b="1" dirty="0" smtClean="0"/>
              <a:t>1)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mimic card issuers, for our purposes will only record transactions, pre-load with dummy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cardholders.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 CRUD (create, retrieve, update, delete) for transactions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token data, customer and merchant ids,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2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Issuing Bank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183" y="1677734"/>
            <a:ext cx="778057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64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393</TotalTime>
  <Words>438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iSafe Mobile Online Payment System</vt:lpstr>
      <vt:lpstr>Why It’s Important</vt:lpstr>
      <vt:lpstr>Security Concerns</vt:lpstr>
      <vt:lpstr>Solutions</vt:lpstr>
      <vt:lpstr>Payment Token Provision</vt:lpstr>
      <vt:lpstr>Classes</vt:lpstr>
      <vt:lpstr>Transaction Process</vt:lpstr>
      <vt:lpstr>Issuing Bank</vt:lpstr>
      <vt:lpstr>Issuing Bank</vt:lpstr>
      <vt:lpstr>Acquiring Bank</vt:lpstr>
      <vt:lpstr>Acquiring Bank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iSafe Mobile Online Payment System</dc:title>
  <dc:creator>xxx</dc:creator>
  <cp:lastModifiedBy>xxx</cp:lastModifiedBy>
  <cp:revision>25</cp:revision>
  <dcterms:created xsi:type="dcterms:W3CDTF">2015-12-08T19:50:57Z</dcterms:created>
  <dcterms:modified xsi:type="dcterms:W3CDTF">2015-12-09T02:24:16Z</dcterms:modified>
</cp:coreProperties>
</file>