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1C48E5-EEB9-4254-BAB8-11862CA7D379}"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E7AF7-6EC0-44E9-8908-1AA7EBDAE5C1}" type="slidenum">
              <a:rPr lang="en-US" smtClean="0"/>
              <a:t>‹#›</a:t>
            </a:fld>
            <a:endParaRPr lang="en-US"/>
          </a:p>
        </p:txBody>
      </p:sp>
    </p:spTree>
    <p:extLst>
      <p:ext uri="{BB962C8B-B14F-4D97-AF65-F5344CB8AC3E}">
        <p14:creationId xmlns:p14="http://schemas.microsoft.com/office/powerpoint/2010/main" val="253896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1C48E5-EEB9-4254-BAB8-11862CA7D379}" type="datetimeFigureOut">
              <a:rPr lang="en-US" smtClean="0"/>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E7AF7-6EC0-44E9-8908-1AA7EBDAE5C1}" type="slidenum">
              <a:rPr lang="en-US" smtClean="0"/>
              <a:t>‹#›</a:t>
            </a:fld>
            <a:endParaRPr lang="en-US"/>
          </a:p>
        </p:txBody>
      </p:sp>
    </p:spTree>
    <p:extLst>
      <p:ext uri="{BB962C8B-B14F-4D97-AF65-F5344CB8AC3E}">
        <p14:creationId xmlns:p14="http://schemas.microsoft.com/office/powerpoint/2010/main" val="4112924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1C48E5-EEB9-4254-BAB8-11862CA7D379}"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E7AF7-6EC0-44E9-8908-1AA7EBDAE5C1}" type="slidenum">
              <a:rPr lang="en-US" smtClean="0"/>
              <a:t>‹#›</a:t>
            </a:fld>
            <a:endParaRPr lang="en-US"/>
          </a:p>
        </p:txBody>
      </p:sp>
    </p:spTree>
    <p:extLst>
      <p:ext uri="{BB962C8B-B14F-4D97-AF65-F5344CB8AC3E}">
        <p14:creationId xmlns:p14="http://schemas.microsoft.com/office/powerpoint/2010/main" val="1986260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1C48E5-EEB9-4254-BAB8-11862CA7D379}"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E7AF7-6EC0-44E9-8908-1AA7EBDAE5C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93119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1C48E5-EEB9-4254-BAB8-11862CA7D379}"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E7AF7-6EC0-44E9-8908-1AA7EBDAE5C1}" type="slidenum">
              <a:rPr lang="en-US" smtClean="0"/>
              <a:t>‹#›</a:t>
            </a:fld>
            <a:endParaRPr lang="en-US"/>
          </a:p>
        </p:txBody>
      </p:sp>
    </p:spTree>
    <p:extLst>
      <p:ext uri="{BB962C8B-B14F-4D97-AF65-F5344CB8AC3E}">
        <p14:creationId xmlns:p14="http://schemas.microsoft.com/office/powerpoint/2010/main" val="4190263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1C48E5-EEB9-4254-BAB8-11862CA7D379}" type="datetimeFigureOut">
              <a:rPr lang="en-US" smtClean="0"/>
              <a:t>12/1/2015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E7AF7-6EC0-44E9-8908-1AA7EBDAE5C1}" type="slidenum">
              <a:rPr lang="en-US" smtClean="0"/>
              <a:t>‹#›</a:t>
            </a:fld>
            <a:endParaRPr lang="en-US"/>
          </a:p>
        </p:txBody>
      </p:sp>
    </p:spTree>
    <p:extLst>
      <p:ext uri="{BB962C8B-B14F-4D97-AF65-F5344CB8AC3E}">
        <p14:creationId xmlns:p14="http://schemas.microsoft.com/office/powerpoint/2010/main" val="38100552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1C48E5-EEB9-4254-BAB8-11862CA7D379}" type="datetimeFigureOut">
              <a:rPr lang="en-US" smtClean="0"/>
              <a:t>12/1/2015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E7AF7-6EC0-44E9-8908-1AA7EBDAE5C1}" type="slidenum">
              <a:rPr lang="en-US" smtClean="0"/>
              <a:t>‹#›</a:t>
            </a:fld>
            <a:endParaRPr lang="en-US"/>
          </a:p>
        </p:txBody>
      </p:sp>
    </p:spTree>
    <p:extLst>
      <p:ext uri="{BB962C8B-B14F-4D97-AF65-F5344CB8AC3E}">
        <p14:creationId xmlns:p14="http://schemas.microsoft.com/office/powerpoint/2010/main" val="1994520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1C48E5-EEB9-4254-BAB8-11862CA7D379}"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E7AF7-6EC0-44E9-8908-1AA7EBDAE5C1}" type="slidenum">
              <a:rPr lang="en-US" smtClean="0"/>
              <a:t>‹#›</a:t>
            </a:fld>
            <a:endParaRPr lang="en-US"/>
          </a:p>
        </p:txBody>
      </p:sp>
    </p:spTree>
    <p:extLst>
      <p:ext uri="{BB962C8B-B14F-4D97-AF65-F5344CB8AC3E}">
        <p14:creationId xmlns:p14="http://schemas.microsoft.com/office/powerpoint/2010/main" val="1093002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1C48E5-EEB9-4254-BAB8-11862CA7D379}"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E7AF7-6EC0-44E9-8908-1AA7EBDAE5C1}" type="slidenum">
              <a:rPr lang="en-US" smtClean="0"/>
              <a:t>‹#›</a:t>
            </a:fld>
            <a:endParaRPr lang="en-US"/>
          </a:p>
        </p:txBody>
      </p:sp>
    </p:spTree>
    <p:extLst>
      <p:ext uri="{BB962C8B-B14F-4D97-AF65-F5344CB8AC3E}">
        <p14:creationId xmlns:p14="http://schemas.microsoft.com/office/powerpoint/2010/main" val="2785237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31C48E5-EEB9-4254-BAB8-11862CA7D379}"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E7AF7-6EC0-44E9-8908-1AA7EBDAE5C1}" type="slidenum">
              <a:rPr lang="en-US" smtClean="0"/>
              <a:t>‹#›</a:t>
            </a:fld>
            <a:endParaRPr lang="en-US"/>
          </a:p>
        </p:txBody>
      </p:sp>
    </p:spTree>
    <p:extLst>
      <p:ext uri="{BB962C8B-B14F-4D97-AF65-F5344CB8AC3E}">
        <p14:creationId xmlns:p14="http://schemas.microsoft.com/office/powerpoint/2010/main" val="3521722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1C48E5-EEB9-4254-BAB8-11862CA7D379}"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E7AF7-6EC0-44E9-8908-1AA7EBDAE5C1}" type="slidenum">
              <a:rPr lang="en-US" smtClean="0"/>
              <a:t>‹#›</a:t>
            </a:fld>
            <a:endParaRPr lang="en-US"/>
          </a:p>
        </p:txBody>
      </p:sp>
    </p:spTree>
    <p:extLst>
      <p:ext uri="{BB962C8B-B14F-4D97-AF65-F5344CB8AC3E}">
        <p14:creationId xmlns:p14="http://schemas.microsoft.com/office/powerpoint/2010/main" val="58635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1C48E5-EEB9-4254-BAB8-11862CA7D379}" type="datetimeFigureOut">
              <a:rPr lang="en-US" smtClean="0"/>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E7AF7-6EC0-44E9-8908-1AA7EBDAE5C1}" type="slidenum">
              <a:rPr lang="en-US" smtClean="0"/>
              <a:t>‹#›</a:t>
            </a:fld>
            <a:endParaRPr lang="en-US"/>
          </a:p>
        </p:txBody>
      </p:sp>
    </p:spTree>
    <p:extLst>
      <p:ext uri="{BB962C8B-B14F-4D97-AF65-F5344CB8AC3E}">
        <p14:creationId xmlns:p14="http://schemas.microsoft.com/office/powerpoint/2010/main" val="2467289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1C48E5-EEB9-4254-BAB8-11862CA7D379}" type="datetimeFigureOut">
              <a:rPr lang="en-US" smtClean="0"/>
              <a:t>12/1/2015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3E7AF7-6EC0-44E9-8908-1AA7EBDAE5C1}" type="slidenum">
              <a:rPr lang="en-US" smtClean="0"/>
              <a:t>‹#›</a:t>
            </a:fld>
            <a:endParaRPr lang="en-US"/>
          </a:p>
        </p:txBody>
      </p:sp>
    </p:spTree>
    <p:extLst>
      <p:ext uri="{BB962C8B-B14F-4D97-AF65-F5344CB8AC3E}">
        <p14:creationId xmlns:p14="http://schemas.microsoft.com/office/powerpoint/2010/main" val="1972638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31C48E5-EEB9-4254-BAB8-11862CA7D379}" type="datetimeFigureOut">
              <a:rPr lang="en-US" smtClean="0"/>
              <a:t>12/1/2015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33E7AF7-6EC0-44E9-8908-1AA7EBDAE5C1}" type="slidenum">
              <a:rPr lang="en-US" smtClean="0"/>
              <a:t>‹#›</a:t>
            </a:fld>
            <a:endParaRPr lang="en-US"/>
          </a:p>
        </p:txBody>
      </p:sp>
    </p:spTree>
    <p:extLst>
      <p:ext uri="{BB962C8B-B14F-4D97-AF65-F5344CB8AC3E}">
        <p14:creationId xmlns:p14="http://schemas.microsoft.com/office/powerpoint/2010/main" val="3456591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31C48E5-EEB9-4254-BAB8-11862CA7D379}" type="datetimeFigureOut">
              <a:rPr lang="en-US" smtClean="0"/>
              <a:t>12/1/2015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33E7AF7-6EC0-44E9-8908-1AA7EBDAE5C1}" type="slidenum">
              <a:rPr lang="en-US" smtClean="0"/>
              <a:t>‹#›</a:t>
            </a:fld>
            <a:endParaRPr lang="en-US"/>
          </a:p>
        </p:txBody>
      </p:sp>
    </p:spTree>
    <p:extLst>
      <p:ext uri="{BB962C8B-B14F-4D97-AF65-F5344CB8AC3E}">
        <p14:creationId xmlns:p14="http://schemas.microsoft.com/office/powerpoint/2010/main" val="449695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31C48E5-EEB9-4254-BAB8-11862CA7D379}" type="datetimeFigureOut">
              <a:rPr lang="en-US" smtClean="0"/>
              <a:t>12/1/2015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33E7AF7-6EC0-44E9-8908-1AA7EBDAE5C1}" type="slidenum">
              <a:rPr lang="en-US" smtClean="0"/>
              <a:t>‹#›</a:t>
            </a:fld>
            <a:endParaRPr lang="en-US"/>
          </a:p>
        </p:txBody>
      </p:sp>
    </p:spTree>
    <p:extLst>
      <p:ext uri="{BB962C8B-B14F-4D97-AF65-F5344CB8AC3E}">
        <p14:creationId xmlns:p14="http://schemas.microsoft.com/office/powerpoint/2010/main" val="2412543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1C48E5-EEB9-4254-BAB8-11862CA7D379}" type="datetimeFigureOut">
              <a:rPr lang="en-US" smtClean="0"/>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E7AF7-6EC0-44E9-8908-1AA7EBDAE5C1}" type="slidenum">
              <a:rPr lang="en-US" smtClean="0"/>
              <a:t>‹#›</a:t>
            </a:fld>
            <a:endParaRPr lang="en-US"/>
          </a:p>
        </p:txBody>
      </p:sp>
    </p:spTree>
    <p:extLst>
      <p:ext uri="{BB962C8B-B14F-4D97-AF65-F5344CB8AC3E}">
        <p14:creationId xmlns:p14="http://schemas.microsoft.com/office/powerpoint/2010/main" val="2811281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31C48E5-EEB9-4254-BAB8-11862CA7D379}" type="datetimeFigureOut">
              <a:rPr lang="en-US" smtClean="0"/>
              <a:t>12/1/2015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33E7AF7-6EC0-44E9-8908-1AA7EBDAE5C1}" type="slidenum">
              <a:rPr lang="en-US" smtClean="0"/>
              <a:t>‹#›</a:t>
            </a:fld>
            <a:endParaRPr lang="en-US"/>
          </a:p>
        </p:txBody>
      </p:sp>
    </p:spTree>
    <p:extLst>
      <p:ext uri="{BB962C8B-B14F-4D97-AF65-F5344CB8AC3E}">
        <p14:creationId xmlns:p14="http://schemas.microsoft.com/office/powerpoint/2010/main" val="26339827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Integrity On The Cloud</a:t>
            </a:r>
            <a:endParaRPr lang="en-US" dirty="0"/>
          </a:p>
        </p:txBody>
      </p:sp>
      <p:sp>
        <p:nvSpPr>
          <p:cNvPr id="3" name="Subtitle 2"/>
          <p:cNvSpPr>
            <a:spLocks noGrp="1"/>
          </p:cNvSpPr>
          <p:nvPr>
            <p:ph type="subTitle" idx="1"/>
          </p:nvPr>
        </p:nvSpPr>
        <p:spPr/>
        <p:txBody>
          <a:bodyPr/>
          <a:lstStyle/>
          <a:p>
            <a:r>
              <a:rPr lang="en-US" dirty="0" smtClean="0"/>
              <a:t>Kurt Schneider</a:t>
            </a:r>
            <a:endParaRPr lang="en-US" dirty="0"/>
          </a:p>
        </p:txBody>
      </p:sp>
    </p:spTree>
    <p:extLst>
      <p:ext uri="{BB962C8B-B14F-4D97-AF65-F5344CB8AC3E}">
        <p14:creationId xmlns:p14="http://schemas.microsoft.com/office/powerpoint/2010/main" val="2888735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Rank-based Skip List</a:t>
            </a:r>
            <a:endParaRPr lang="en-US" dirty="0"/>
          </a:p>
        </p:txBody>
      </p:sp>
      <p:pic>
        <p:nvPicPr>
          <p:cNvPr id="4" name="Content Placeholder 3"/>
          <p:cNvPicPr>
            <a:picLocks noGrp="1" noChangeAspect="1"/>
          </p:cNvPicPr>
          <p:nvPr>
            <p:ph idx="1"/>
          </p:nvPr>
        </p:nvPicPr>
        <p:blipFill>
          <a:blip r:embed="rId2"/>
          <a:stretch>
            <a:fillRect/>
          </a:stretch>
        </p:blipFill>
        <p:spPr>
          <a:xfrm>
            <a:off x="733425" y="1886902"/>
            <a:ext cx="10515600" cy="3352483"/>
          </a:xfrm>
          <a:prstGeom prst="rect">
            <a:avLst/>
          </a:prstGeom>
        </p:spPr>
      </p:pic>
    </p:spTree>
    <p:extLst>
      <p:ext uri="{BB962C8B-B14F-4D97-AF65-F5344CB8AC3E}">
        <p14:creationId xmlns:p14="http://schemas.microsoft.com/office/powerpoint/2010/main" val="881902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DPDP Algorithm</a:t>
            </a:r>
            <a:endParaRPr lang="en-US" dirty="0"/>
          </a:p>
        </p:txBody>
      </p:sp>
      <p:sp>
        <p:nvSpPr>
          <p:cNvPr id="3" name="Content Placeholder 2"/>
          <p:cNvSpPr>
            <a:spLocks noGrp="1"/>
          </p:cNvSpPr>
          <p:nvPr>
            <p:ph idx="1"/>
          </p:nvPr>
        </p:nvSpPr>
        <p:spPr/>
        <p:txBody>
          <a:bodyPr>
            <a:normAutofit/>
          </a:bodyPr>
          <a:lstStyle/>
          <a:p>
            <a:r>
              <a:rPr lang="en-US" dirty="0" smtClean="0"/>
              <a:t>Same as PDP with these additions:</a:t>
            </a:r>
          </a:p>
          <a:p>
            <a:pPr lvl="1"/>
            <a:r>
              <a:rPr lang="nn-NO" dirty="0" smtClean="0"/>
              <a:t>PrepareUpdate(sk</a:t>
            </a:r>
            <a:r>
              <a:rPr lang="nn-NO" dirty="0"/>
              <a:t>, pk, F, info, </a:t>
            </a:r>
            <a:r>
              <a:rPr lang="nn-NO" dirty="0" smtClean="0"/>
              <a:t>M</a:t>
            </a:r>
            <a:r>
              <a:rPr lang="en-US" dirty="0" smtClean="0"/>
              <a:t> </a:t>
            </a:r>
            <a:r>
              <a:rPr lang="en-US" dirty="0"/>
              <a:t>→{e(F), e(info), e(M)} is an algorithm run by </a:t>
            </a:r>
            <a:r>
              <a:rPr lang="en-US" dirty="0" smtClean="0"/>
              <a:t>the client </a:t>
            </a:r>
            <a:r>
              <a:rPr lang="en-US" dirty="0"/>
              <a:t>to prepare (a part of) the ﬁle for untrusted </a:t>
            </a:r>
            <a:r>
              <a:rPr lang="en-US" dirty="0" smtClean="0"/>
              <a:t>storage.  The client sends the output to the server.</a:t>
            </a:r>
          </a:p>
          <a:p>
            <a:pPr lvl="1"/>
            <a:r>
              <a:rPr lang="en-US" dirty="0" err="1" smtClean="0"/>
              <a:t>PerformUpdate</a:t>
            </a:r>
            <a:r>
              <a:rPr lang="en-US" dirty="0" smtClean="0"/>
              <a:t>(</a:t>
            </a:r>
            <a:r>
              <a:rPr lang="en-US" dirty="0" err="1" smtClean="0"/>
              <a:t>pk</a:t>
            </a:r>
            <a:r>
              <a:rPr lang="en-US" dirty="0"/>
              <a:t>, </a:t>
            </a:r>
            <a:r>
              <a:rPr lang="en-US" dirty="0" smtClean="0"/>
              <a:t>F, M, </a:t>
            </a:r>
            <a:r>
              <a:rPr lang="en-US" dirty="0"/>
              <a:t>e(F), e(info), e(M)) →{</a:t>
            </a:r>
            <a:r>
              <a:rPr lang="en-US" dirty="0" smtClean="0"/>
              <a:t>F</a:t>
            </a:r>
            <a:r>
              <a:rPr lang="en-US" sz="800" i="1" dirty="0" smtClean="0"/>
              <a:t> </a:t>
            </a:r>
            <a:r>
              <a:rPr lang="en-US" dirty="0" smtClean="0"/>
              <a:t>,</a:t>
            </a:r>
            <a:r>
              <a:rPr lang="en-US" dirty="0" err="1" smtClean="0"/>
              <a:t>Mi</a:t>
            </a:r>
            <a:r>
              <a:rPr lang="en-US" dirty="0" smtClean="0"/>
              <a:t>, Mc, P} </a:t>
            </a:r>
            <a:r>
              <a:rPr lang="en-US" dirty="0"/>
              <a:t>is an </a:t>
            </a:r>
            <a:r>
              <a:rPr lang="en-US" dirty="0" err="1" smtClean="0"/>
              <a:t>algorithmrun</a:t>
            </a:r>
            <a:r>
              <a:rPr lang="en-US" dirty="0" smtClean="0"/>
              <a:t> </a:t>
            </a:r>
            <a:r>
              <a:rPr lang="en-US" dirty="0"/>
              <a:t>by the server in response to an update request from the </a:t>
            </a:r>
            <a:r>
              <a:rPr lang="en-US" dirty="0" smtClean="0"/>
              <a:t>client.</a:t>
            </a:r>
          </a:p>
          <a:p>
            <a:pPr lvl="1"/>
            <a:r>
              <a:rPr lang="nn-NO" dirty="0" smtClean="0"/>
              <a:t>VerifyUpdate(sk</a:t>
            </a:r>
            <a:r>
              <a:rPr lang="nn-NO" dirty="0"/>
              <a:t>, pk, F, info, </a:t>
            </a:r>
            <a:r>
              <a:rPr lang="nn-NO" dirty="0" smtClean="0"/>
              <a:t>Mc</a:t>
            </a:r>
            <a:r>
              <a:rPr lang="en-US" dirty="0" smtClean="0"/>
              <a:t>, Mc’, </a:t>
            </a:r>
            <a:r>
              <a:rPr lang="en-US" dirty="0" err="1" smtClean="0"/>
              <a:t>PMc</a:t>
            </a:r>
            <a:r>
              <a:rPr lang="en-US" dirty="0" smtClean="0"/>
              <a:t>’) </a:t>
            </a:r>
            <a:r>
              <a:rPr lang="en-US" dirty="0"/>
              <a:t>→{accept, reject} is run by the client to </a:t>
            </a:r>
            <a:r>
              <a:rPr lang="en-US" dirty="0" smtClean="0"/>
              <a:t>verify </a:t>
            </a:r>
            <a:r>
              <a:rPr lang="en-US" dirty="0"/>
              <a:t>the server’s behavior during the update</a:t>
            </a:r>
          </a:p>
        </p:txBody>
      </p:sp>
    </p:spTree>
    <p:extLst>
      <p:ext uri="{BB962C8B-B14F-4D97-AF65-F5344CB8AC3E}">
        <p14:creationId xmlns:p14="http://schemas.microsoft.com/office/powerpoint/2010/main" val="14572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DPDP vs PDP</a:t>
            </a:r>
            <a:endParaRPr lang="en-US" dirty="0"/>
          </a:p>
        </p:txBody>
      </p:sp>
      <p:pic>
        <p:nvPicPr>
          <p:cNvPr id="4" name="Content Placeholder 3"/>
          <p:cNvPicPr>
            <a:picLocks noGrp="1" noChangeAspect="1"/>
          </p:cNvPicPr>
          <p:nvPr>
            <p:ph idx="1"/>
          </p:nvPr>
        </p:nvPicPr>
        <p:blipFill>
          <a:blip r:embed="rId2"/>
          <a:stretch>
            <a:fillRect/>
          </a:stretch>
        </p:blipFill>
        <p:spPr>
          <a:xfrm>
            <a:off x="914400" y="1856657"/>
            <a:ext cx="10515600" cy="1203173"/>
          </a:xfrm>
          <a:prstGeom prst="rect">
            <a:avLst/>
          </a:prstGeom>
        </p:spPr>
      </p:pic>
      <p:pic>
        <p:nvPicPr>
          <p:cNvPr id="7" name="Picture 6"/>
          <p:cNvPicPr>
            <a:picLocks noChangeAspect="1"/>
          </p:cNvPicPr>
          <p:nvPr/>
        </p:nvPicPr>
        <p:blipFill>
          <a:blip r:embed="rId3"/>
          <a:stretch>
            <a:fillRect/>
          </a:stretch>
        </p:blipFill>
        <p:spPr>
          <a:xfrm>
            <a:off x="958644" y="3059830"/>
            <a:ext cx="10471355" cy="428625"/>
          </a:xfrm>
          <a:prstGeom prst="rect">
            <a:avLst/>
          </a:prstGeom>
        </p:spPr>
      </p:pic>
      <p:sp>
        <p:nvSpPr>
          <p:cNvPr id="8" name="TextBox 7"/>
          <p:cNvSpPr txBox="1"/>
          <p:nvPr/>
        </p:nvSpPr>
        <p:spPr>
          <a:xfrm>
            <a:off x="698090" y="4078337"/>
            <a:ext cx="11395587" cy="1200329"/>
          </a:xfrm>
          <a:prstGeom prst="rect">
            <a:avLst/>
          </a:prstGeom>
          <a:noFill/>
        </p:spPr>
        <p:txBody>
          <a:bodyPr wrap="square" rtlCol="0">
            <a:spAutoFit/>
          </a:bodyPr>
          <a:lstStyle/>
          <a:p>
            <a:r>
              <a:rPr lang="en-US" dirty="0" smtClean="0"/>
              <a:t>N is the number of blocks, f is the fraction of corrupted blocks and C is a constant.  Server comp. is the time it takes the server to update or complete a proof of a block.  Client comp. is the time taken to verify a proof by the client.  Comm. </a:t>
            </a:r>
            <a:r>
              <a:rPr lang="en-US" smtClean="0"/>
              <a:t>Is </a:t>
            </a:r>
            <a:r>
              <a:rPr lang="en-US"/>
              <a:t>t</a:t>
            </a:r>
            <a:r>
              <a:rPr lang="en-US" smtClean="0"/>
              <a:t>he </a:t>
            </a:r>
            <a:r>
              <a:rPr lang="en-US" dirty="0" smtClean="0"/>
              <a:t>size of the proof given to the client from the server.  DPDP has the same probability detection as PDP</a:t>
            </a:r>
            <a:endParaRPr lang="en-US" dirty="0"/>
          </a:p>
        </p:txBody>
      </p:sp>
    </p:spTree>
    <p:extLst>
      <p:ext uri="{BB962C8B-B14F-4D97-AF65-F5344CB8AC3E}">
        <p14:creationId xmlns:p14="http://schemas.microsoft.com/office/powerpoint/2010/main" val="227607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r>
              <a:rPr lang="en-US" dirty="0" smtClean="0"/>
              <a:t>Authenticated Dictionaries</a:t>
            </a:r>
          </a:p>
          <a:p>
            <a:r>
              <a:rPr lang="en-US" dirty="0" smtClean="0"/>
              <a:t>Provable Data Possession (PDP)</a:t>
            </a:r>
          </a:p>
          <a:p>
            <a:r>
              <a:rPr lang="en-US" dirty="0" smtClean="0"/>
              <a:t>Dynamic Provable Data Possession (DPDP)</a:t>
            </a:r>
            <a:endParaRPr lang="en-US" dirty="0"/>
          </a:p>
        </p:txBody>
      </p:sp>
    </p:spTree>
    <p:extLst>
      <p:ext uri="{BB962C8B-B14F-4D97-AF65-F5344CB8AC3E}">
        <p14:creationId xmlns:p14="http://schemas.microsoft.com/office/powerpoint/2010/main" val="3448894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Authenticated Dictionaries</a:t>
            </a:r>
            <a:endParaRPr lang="en-US" dirty="0"/>
          </a:p>
        </p:txBody>
      </p:sp>
      <p:sp>
        <p:nvSpPr>
          <p:cNvPr id="3" name="Content Placeholder 2"/>
          <p:cNvSpPr>
            <a:spLocks noGrp="1"/>
          </p:cNvSpPr>
          <p:nvPr>
            <p:ph idx="1"/>
          </p:nvPr>
        </p:nvSpPr>
        <p:spPr/>
        <p:txBody>
          <a:bodyPr>
            <a:normAutofit/>
          </a:bodyPr>
          <a:lstStyle/>
          <a:p>
            <a:r>
              <a:rPr lang="en-US" dirty="0" smtClean="0"/>
              <a:t>Three parties</a:t>
            </a:r>
          </a:p>
          <a:p>
            <a:pPr lvl="1"/>
            <a:r>
              <a:rPr lang="en-US" dirty="0" smtClean="0"/>
              <a:t>Trusted source – defines a finite set of elements that can change over time through insertions and deletions of key-value pairs.</a:t>
            </a:r>
          </a:p>
          <a:p>
            <a:pPr lvl="1"/>
            <a:r>
              <a:rPr lang="en-US" dirty="0" smtClean="0"/>
              <a:t>Untrusted server – keeps a copy of the set along with authentication information sent from the trusted source.</a:t>
            </a:r>
          </a:p>
          <a:p>
            <a:pPr lvl="1"/>
            <a:r>
              <a:rPr lang="en-US" dirty="0" smtClean="0"/>
              <a:t>Client – queries the untrusted server.  The server provides yes/no response to the query along with a proof of the response assembled from the authors signature.  This prevents the untrusted server from “guessing” the proof associated with the look up value.</a:t>
            </a:r>
          </a:p>
          <a:p>
            <a:pPr lvl="1"/>
            <a:r>
              <a:rPr lang="en-US" dirty="0" smtClean="0"/>
              <a:t>Often the trusted source and the client are the same entity.</a:t>
            </a:r>
          </a:p>
          <a:p>
            <a:pPr lvl="1"/>
            <a:r>
              <a:rPr lang="en-US" dirty="0" smtClean="0"/>
              <a:t>The data structure used and the protocol used for queries and updates define the authenticated dictionary.</a:t>
            </a:r>
            <a:endParaRPr lang="en-US" dirty="0"/>
          </a:p>
        </p:txBody>
      </p:sp>
    </p:spTree>
    <p:extLst>
      <p:ext uri="{BB962C8B-B14F-4D97-AF65-F5344CB8AC3E}">
        <p14:creationId xmlns:p14="http://schemas.microsoft.com/office/powerpoint/2010/main" val="999135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387"/>
            <a:ext cx="10515600" cy="1325563"/>
          </a:xfrm>
        </p:spPr>
        <p:txBody>
          <a:bodyPr/>
          <a:lstStyle/>
          <a:p>
            <a:r>
              <a:rPr lang="en-US" dirty="0" smtClean="0"/>
              <a:t>Authenticated Dictionary Using Trees</a:t>
            </a:r>
            <a:endParaRPr lang="en-US" dirty="0"/>
          </a:p>
        </p:txBody>
      </p:sp>
      <p:sp>
        <p:nvSpPr>
          <p:cNvPr id="3" name="Content Placeholder 2"/>
          <p:cNvSpPr>
            <a:spLocks noGrp="1"/>
          </p:cNvSpPr>
          <p:nvPr>
            <p:ph idx="1"/>
          </p:nvPr>
        </p:nvSpPr>
        <p:spPr>
          <a:xfrm>
            <a:off x="838200" y="1377950"/>
            <a:ext cx="10515600" cy="4351338"/>
          </a:xfrm>
        </p:spPr>
        <p:txBody>
          <a:bodyPr/>
          <a:lstStyle/>
          <a:p>
            <a:r>
              <a:rPr lang="en-US" dirty="0" err="1" smtClean="0"/>
              <a:t>Merkle</a:t>
            </a:r>
            <a:r>
              <a:rPr lang="en-US" dirty="0" smtClean="0"/>
              <a:t> Tree</a:t>
            </a:r>
          </a:p>
          <a:p>
            <a:pPr lvl="1"/>
            <a:r>
              <a:rPr lang="en-US" dirty="0" smtClean="0"/>
              <a:t>Each node contains a key-value pair and two child pointers.</a:t>
            </a:r>
          </a:p>
          <a:p>
            <a:pPr lvl="1"/>
            <a:r>
              <a:rPr lang="en-US" dirty="0" smtClean="0"/>
              <a:t>Each node also contains a value f(x), where f(x) = H(key, H(</a:t>
            </a:r>
            <a:r>
              <a:rPr lang="en-US" dirty="0" err="1" smtClean="0"/>
              <a:t>val</a:t>
            </a:r>
            <a:r>
              <a:rPr lang="en-US" dirty="0" smtClean="0"/>
              <a:t>), f(l), f(r)), where l and r are the nodes two children and H is a collision resistant cryptographic hash function(SHA1, SHA2, SHA3).</a:t>
            </a:r>
          </a:p>
          <a:p>
            <a:pPr lvl="1"/>
            <a:r>
              <a:rPr lang="en-US" dirty="0" smtClean="0"/>
              <a:t>If the root hash of the tree is signed by the trusted source, the server can prove membership of key by showing a path from the root to the key.  The client can </a:t>
            </a:r>
            <a:r>
              <a:rPr lang="en-US" dirty="0" err="1" smtClean="0"/>
              <a:t>recompute</a:t>
            </a:r>
            <a:r>
              <a:rPr lang="en-US" dirty="0" smtClean="0"/>
              <a:t> the roots hash value and compare it to the signed one.</a:t>
            </a:r>
          </a:p>
          <a:p>
            <a:pPr lvl="1"/>
            <a:endParaRPr lang="en-US" dirty="0"/>
          </a:p>
        </p:txBody>
      </p:sp>
      <p:pic>
        <p:nvPicPr>
          <p:cNvPr id="4" name="Picture 3"/>
          <p:cNvPicPr>
            <a:picLocks noChangeAspect="1"/>
          </p:cNvPicPr>
          <p:nvPr/>
        </p:nvPicPr>
        <p:blipFill>
          <a:blip r:embed="rId2"/>
          <a:stretch>
            <a:fillRect/>
          </a:stretch>
        </p:blipFill>
        <p:spPr>
          <a:xfrm>
            <a:off x="4581525" y="4238625"/>
            <a:ext cx="2495550" cy="2619375"/>
          </a:xfrm>
          <a:prstGeom prst="rect">
            <a:avLst/>
          </a:prstGeom>
        </p:spPr>
      </p:pic>
    </p:spTree>
    <p:extLst>
      <p:ext uri="{BB962C8B-B14F-4D97-AF65-F5344CB8AC3E}">
        <p14:creationId xmlns:p14="http://schemas.microsoft.com/office/powerpoint/2010/main" val="4269331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Choices</a:t>
            </a:r>
            <a:endParaRPr lang="en-US" dirty="0"/>
          </a:p>
        </p:txBody>
      </p:sp>
      <p:pic>
        <p:nvPicPr>
          <p:cNvPr id="4" name="Content Placeholder 3"/>
          <p:cNvPicPr>
            <a:picLocks noGrp="1" noChangeAspect="1"/>
          </p:cNvPicPr>
          <p:nvPr>
            <p:ph idx="1"/>
          </p:nvPr>
        </p:nvPicPr>
        <p:blipFill>
          <a:blip r:embed="rId2"/>
          <a:stretch>
            <a:fillRect/>
          </a:stretch>
        </p:blipFill>
        <p:spPr>
          <a:xfrm>
            <a:off x="838200" y="1491456"/>
            <a:ext cx="6572250" cy="2924175"/>
          </a:xfrm>
          <a:prstGeom prst="rect">
            <a:avLst/>
          </a:prstGeom>
        </p:spPr>
      </p:pic>
      <p:sp>
        <p:nvSpPr>
          <p:cNvPr id="5" name="TextBox 4"/>
          <p:cNvSpPr txBox="1"/>
          <p:nvPr/>
        </p:nvSpPr>
        <p:spPr>
          <a:xfrm>
            <a:off x="771525" y="4676775"/>
            <a:ext cx="9886950" cy="923330"/>
          </a:xfrm>
          <a:prstGeom prst="rect">
            <a:avLst/>
          </a:prstGeom>
          <a:noFill/>
        </p:spPr>
        <p:txBody>
          <a:bodyPr wrap="square" rtlCol="0">
            <a:spAutoFit/>
          </a:bodyPr>
          <a:lstStyle/>
          <a:p>
            <a:r>
              <a:rPr lang="en-US" dirty="0" smtClean="0"/>
              <a:t>Path copy is to make a copy of all nodes on the path which contains the node we are about to insert or delete. The data structure must be updated so that all nodes that pointed to the old node must be modified to point to the new node instead.</a:t>
            </a:r>
            <a:endParaRPr lang="en-US" dirty="0"/>
          </a:p>
        </p:txBody>
      </p:sp>
    </p:spTree>
    <p:extLst>
      <p:ext uri="{BB962C8B-B14F-4D97-AF65-F5344CB8AC3E}">
        <p14:creationId xmlns:p14="http://schemas.microsoft.com/office/powerpoint/2010/main" val="1135874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Provable Data Possession (PDP)</a:t>
            </a:r>
            <a:endParaRPr lang="en-US" dirty="0"/>
          </a:p>
        </p:txBody>
      </p:sp>
      <p:sp>
        <p:nvSpPr>
          <p:cNvPr id="3" name="Content Placeholder 2"/>
          <p:cNvSpPr>
            <a:spLocks noGrp="1"/>
          </p:cNvSpPr>
          <p:nvPr>
            <p:ph idx="1"/>
          </p:nvPr>
        </p:nvSpPr>
        <p:spPr/>
        <p:txBody>
          <a:bodyPr/>
          <a:lstStyle/>
          <a:p>
            <a:r>
              <a:rPr lang="en-US" dirty="0" smtClean="0"/>
              <a:t>Clients need to be able to verify that a server has the proper data without retrieving the data from the server and without having the server check the entire file.</a:t>
            </a:r>
          </a:p>
          <a:p>
            <a:endParaRPr lang="en-US" dirty="0" smtClean="0"/>
          </a:p>
          <a:p>
            <a:endParaRPr lang="en-US" dirty="0"/>
          </a:p>
        </p:txBody>
      </p:sp>
    </p:spTree>
    <p:extLst>
      <p:ext uri="{BB962C8B-B14F-4D97-AF65-F5344CB8AC3E}">
        <p14:creationId xmlns:p14="http://schemas.microsoft.com/office/powerpoint/2010/main" val="453898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PDP Protocol</a:t>
            </a:r>
            <a:endParaRPr lang="en-US" dirty="0"/>
          </a:p>
        </p:txBody>
      </p:sp>
      <p:pic>
        <p:nvPicPr>
          <p:cNvPr id="4" name="Content Placeholder 3"/>
          <p:cNvPicPr>
            <a:picLocks noGrp="1" noChangeAspect="1"/>
          </p:cNvPicPr>
          <p:nvPr>
            <p:ph idx="1"/>
          </p:nvPr>
        </p:nvPicPr>
        <p:blipFill>
          <a:blip r:embed="rId2"/>
          <a:stretch>
            <a:fillRect/>
          </a:stretch>
        </p:blipFill>
        <p:spPr>
          <a:xfrm>
            <a:off x="1103313" y="2287488"/>
            <a:ext cx="8947150" cy="3726062"/>
          </a:xfrm>
          <a:prstGeom prst="rect">
            <a:avLst/>
          </a:prstGeom>
        </p:spPr>
      </p:pic>
    </p:spTree>
    <p:extLst>
      <p:ext uri="{BB962C8B-B14F-4D97-AF65-F5344CB8AC3E}">
        <p14:creationId xmlns:p14="http://schemas.microsoft.com/office/powerpoint/2010/main" val="2812594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PDP Algorithms</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smtClean="0"/>
              <a:t>KeyGen</a:t>
            </a:r>
            <a:r>
              <a:rPr lang="en-US" dirty="0" smtClean="0"/>
              <a:t>(1</a:t>
            </a:r>
            <a:r>
              <a:rPr lang="en-US" i="1" dirty="0" smtClean="0"/>
              <a:t>k</a:t>
            </a:r>
            <a:r>
              <a:rPr lang="en-US" dirty="0" smtClean="0"/>
              <a:t>) </a:t>
            </a:r>
            <a:r>
              <a:rPr lang="en-US" dirty="0"/>
              <a:t>→ (</a:t>
            </a:r>
            <a:r>
              <a:rPr lang="en-US" dirty="0" err="1"/>
              <a:t>pk</a:t>
            </a:r>
            <a:r>
              <a:rPr lang="en-US" dirty="0"/>
              <a:t>, </a:t>
            </a:r>
            <a:r>
              <a:rPr lang="en-US" dirty="0" err="1"/>
              <a:t>sk</a:t>
            </a:r>
            <a:r>
              <a:rPr lang="en-US" dirty="0"/>
              <a:t>) is a probabilistic key generation algorithm that is run by </a:t>
            </a:r>
            <a:r>
              <a:rPr lang="en-US" dirty="0" smtClean="0"/>
              <a:t>the client </a:t>
            </a:r>
            <a:r>
              <a:rPr lang="en-US" dirty="0"/>
              <a:t>to setup the scheme. It takes a security parameter </a:t>
            </a:r>
            <a:r>
              <a:rPr lang="en-US" i="1" dirty="0"/>
              <a:t>k as input and returns </a:t>
            </a:r>
            <a:r>
              <a:rPr lang="en-US" i="1" dirty="0" smtClean="0"/>
              <a:t>a </a:t>
            </a:r>
            <a:r>
              <a:rPr lang="en-US" dirty="0" smtClean="0"/>
              <a:t>pair </a:t>
            </a:r>
            <a:r>
              <a:rPr lang="en-US" dirty="0"/>
              <a:t>of matching public and secret keys (</a:t>
            </a:r>
            <a:r>
              <a:rPr lang="en-US" dirty="0" err="1"/>
              <a:t>pk</a:t>
            </a:r>
            <a:r>
              <a:rPr lang="en-US" dirty="0"/>
              <a:t>, </a:t>
            </a:r>
            <a:r>
              <a:rPr lang="en-US" dirty="0" err="1"/>
              <a:t>sk</a:t>
            </a:r>
            <a:r>
              <a:rPr lang="en-US" dirty="0"/>
              <a:t>).</a:t>
            </a:r>
          </a:p>
          <a:p>
            <a:r>
              <a:rPr lang="en-US" dirty="0" err="1"/>
              <a:t>TagBlock</a:t>
            </a:r>
            <a:r>
              <a:rPr lang="en-US" dirty="0"/>
              <a:t>(</a:t>
            </a:r>
            <a:r>
              <a:rPr lang="en-US" dirty="0" err="1"/>
              <a:t>pk</a:t>
            </a:r>
            <a:r>
              <a:rPr lang="en-US" dirty="0"/>
              <a:t>, </a:t>
            </a:r>
            <a:r>
              <a:rPr lang="en-US" dirty="0" err="1"/>
              <a:t>sk</a:t>
            </a:r>
            <a:r>
              <a:rPr lang="en-US" dirty="0"/>
              <a:t>, b) → </a:t>
            </a:r>
            <a:r>
              <a:rPr lang="en-US" dirty="0" smtClean="0"/>
              <a:t>T is an algorithm </a:t>
            </a:r>
            <a:r>
              <a:rPr lang="en-US" dirty="0"/>
              <a:t>run by the client to </a:t>
            </a:r>
            <a:r>
              <a:rPr lang="en-US" dirty="0" smtClean="0"/>
              <a:t>generate the </a:t>
            </a:r>
            <a:r>
              <a:rPr lang="en-US" dirty="0"/>
              <a:t>veriﬁcation metadata. It takes as inputs a public key </a:t>
            </a:r>
            <a:r>
              <a:rPr lang="en-US" dirty="0" err="1"/>
              <a:t>pk</a:t>
            </a:r>
            <a:r>
              <a:rPr lang="en-US" dirty="0"/>
              <a:t>, a secret key </a:t>
            </a:r>
            <a:r>
              <a:rPr lang="en-US" dirty="0" err="1" smtClean="0"/>
              <a:t>sk</a:t>
            </a:r>
            <a:r>
              <a:rPr lang="en-US" dirty="0" smtClean="0"/>
              <a:t>, and </a:t>
            </a:r>
            <a:r>
              <a:rPr lang="en-US" dirty="0"/>
              <a:t>a ﬁle block b, and returns the veriﬁcation metadata </a:t>
            </a:r>
            <a:r>
              <a:rPr lang="en-US" dirty="0" smtClean="0"/>
              <a:t>Tb</a:t>
            </a:r>
            <a:endParaRPr lang="en-US" dirty="0"/>
          </a:p>
          <a:p>
            <a:r>
              <a:rPr lang="en-US" dirty="0" err="1"/>
              <a:t>GenProof</a:t>
            </a:r>
            <a:r>
              <a:rPr lang="en-US" dirty="0"/>
              <a:t>(</a:t>
            </a:r>
            <a:r>
              <a:rPr lang="en-US" dirty="0" err="1"/>
              <a:t>pk</a:t>
            </a:r>
            <a:r>
              <a:rPr lang="en-US" dirty="0"/>
              <a:t>, F, </a:t>
            </a:r>
            <a:r>
              <a:rPr lang="en-US" dirty="0" err="1"/>
              <a:t>chal</a:t>
            </a:r>
            <a:r>
              <a:rPr lang="en-US" dirty="0"/>
              <a:t>,) → V is run by the server in order to generate a proof of </a:t>
            </a:r>
            <a:r>
              <a:rPr lang="en-US" dirty="0" smtClean="0"/>
              <a:t>possession</a:t>
            </a:r>
            <a:r>
              <a:rPr lang="en-US" dirty="0"/>
              <a:t>. It takes as inputs a public key </a:t>
            </a:r>
            <a:r>
              <a:rPr lang="en-US" dirty="0" err="1"/>
              <a:t>pk</a:t>
            </a:r>
            <a:r>
              <a:rPr lang="en-US" dirty="0"/>
              <a:t>, an ordered collection F of blocks, a </a:t>
            </a:r>
            <a:r>
              <a:rPr lang="en-US" dirty="0" smtClean="0"/>
              <a:t>challenge </a:t>
            </a:r>
            <a:r>
              <a:rPr lang="en-US" dirty="0" err="1" smtClean="0"/>
              <a:t>chal</a:t>
            </a:r>
            <a:r>
              <a:rPr lang="en-US" dirty="0"/>
              <a:t>, and an ordered collection </a:t>
            </a:r>
            <a:r>
              <a:rPr lang="en-US" dirty="0" smtClean="0"/>
              <a:t>which </a:t>
            </a:r>
            <a:r>
              <a:rPr lang="en-US" dirty="0"/>
              <a:t>is the veriﬁcation metadata </a:t>
            </a:r>
            <a:r>
              <a:rPr lang="en-US" dirty="0" smtClean="0"/>
              <a:t>corresponding to </a:t>
            </a:r>
            <a:r>
              <a:rPr lang="en-US" dirty="0"/>
              <a:t>the blocks in F. It returns a proof of possession V for the blocks in F that </a:t>
            </a:r>
            <a:r>
              <a:rPr lang="en-US" dirty="0" smtClean="0"/>
              <a:t>are determined </a:t>
            </a:r>
            <a:r>
              <a:rPr lang="en-US" dirty="0"/>
              <a:t>by the challenge </a:t>
            </a:r>
            <a:r>
              <a:rPr lang="en-US" dirty="0" err="1"/>
              <a:t>chal</a:t>
            </a:r>
            <a:r>
              <a:rPr lang="en-US" dirty="0"/>
              <a:t>.</a:t>
            </a:r>
          </a:p>
          <a:p>
            <a:r>
              <a:rPr lang="en-US" dirty="0" err="1" smtClean="0"/>
              <a:t>CheckProof</a:t>
            </a:r>
            <a:r>
              <a:rPr lang="en-US" dirty="0" smtClean="0"/>
              <a:t>(</a:t>
            </a:r>
            <a:r>
              <a:rPr lang="en-US" dirty="0" err="1" smtClean="0"/>
              <a:t>pk</a:t>
            </a:r>
            <a:r>
              <a:rPr lang="en-US" dirty="0"/>
              <a:t>, </a:t>
            </a:r>
            <a:r>
              <a:rPr lang="en-US" dirty="0" err="1"/>
              <a:t>sk</a:t>
            </a:r>
            <a:r>
              <a:rPr lang="en-US" dirty="0"/>
              <a:t>, </a:t>
            </a:r>
            <a:r>
              <a:rPr lang="en-US" dirty="0" err="1"/>
              <a:t>chal</a:t>
            </a:r>
            <a:r>
              <a:rPr lang="en-US" dirty="0"/>
              <a:t>, V) →{“</a:t>
            </a:r>
            <a:r>
              <a:rPr lang="en-US" i="1" dirty="0"/>
              <a:t>success”, “ failure”} is run by the client in order to </a:t>
            </a:r>
            <a:r>
              <a:rPr lang="en-US" i="1" dirty="0" smtClean="0"/>
              <a:t>validate </a:t>
            </a:r>
            <a:r>
              <a:rPr lang="en-US" dirty="0" smtClean="0"/>
              <a:t>a </a:t>
            </a:r>
            <a:r>
              <a:rPr lang="en-US" dirty="0"/>
              <a:t>proof of possession. It takes as inputs a public key </a:t>
            </a:r>
            <a:r>
              <a:rPr lang="en-US" dirty="0" err="1"/>
              <a:t>pk</a:t>
            </a:r>
            <a:r>
              <a:rPr lang="en-US" dirty="0"/>
              <a:t>, a secret key </a:t>
            </a:r>
            <a:r>
              <a:rPr lang="en-US" dirty="0" err="1"/>
              <a:t>sk</a:t>
            </a:r>
            <a:r>
              <a:rPr lang="en-US" dirty="0"/>
              <a:t>, </a:t>
            </a:r>
            <a:r>
              <a:rPr lang="en-US" dirty="0" smtClean="0"/>
              <a:t>a challenge </a:t>
            </a:r>
            <a:r>
              <a:rPr lang="en-US" dirty="0" err="1"/>
              <a:t>chal</a:t>
            </a:r>
            <a:r>
              <a:rPr lang="en-US" dirty="0"/>
              <a:t>, and a proof of possession V. It returns whether V is a correct proof </a:t>
            </a:r>
            <a:r>
              <a:rPr lang="en-US" dirty="0" smtClean="0"/>
              <a:t>of possession </a:t>
            </a:r>
            <a:r>
              <a:rPr lang="en-US" dirty="0"/>
              <a:t>for the blocks determined by </a:t>
            </a:r>
            <a:r>
              <a:rPr lang="en-US" dirty="0" err="1"/>
              <a:t>chal</a:t>
            </a:r>
            <a:r>
              <a:rPr lang="en-US" dirty="0"/>
              <a:t>.</a:t>
            </a:r>
          </a:p>
        </p:txBody>
      </p:sp>
    </p:spTree>
    <p:extLst>
      <p:ext uri="{BB962C8B-B14F-4D97-AF65-F5344CB8AC3E}">
        <p14:creationId xmlns:p14="http://schemas.microsoft.com/office/powerpoint/2010/main" val="1804915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Provable Data Possession (DPDP)</a:t>
            </a:r>
            <a:endParaRPr lang="en-US" dirty="0"/>
          </a:p>
        </p:txBody>
      </p:sp>
      <p:sp>
        <p:nvSpPr>
          <p:cNvPr id="3" name="Content Placeholder 2"/>
          <p:cNvSpPr>
            <a:spLocks noGrp="1"/>
          </p:cNvSpPr>
          <p:nvPr>
            <p:ph idx="1"/>
          </p:nvPr>
        </p:nvSpPr>
        <p:spPr/>
        <p:txBody>
          <a:bodyPr/>
          <a:lstStyle/>
          <a:p>
            <a:r>
              <a:rPr lang="en-US" dirty="0" smtClean="0"/>
              <a:t>PDP only applies to static, archival storage.  DPDP extends PDP so a client can update (insert, delete or modify a block) the outsourced data while maintaining the data possession guarantees.</a:t>
            </a:r>
          </a:p>
          <a:p>
            <a:r>
              <a:rPr lang="en-US" dirty="0" smtClean="0"/>
              <a:t>Dynamic solution is achieved with a variant of an authenticated dictionary (skip list) where rank information is used to organize dictionary entries.</a:t>
            </a:r>
          </a:p>
          <a:p>
            <a:r>
              <a:rPr lang="en-US" dirty="0" smtClean="0"/>
              <a:t>This new structure supports sufficient verification of the indices of the blocks.</a:t>
            </a:r>
            <a:endParaRPr lang="en-US" dirty="0"/>
          </a:p>
        </p:txBody>
      </p:sp>
    </p:spTree>
    <p:extLst>
      <p:ext uri="{BB962C8B-B14F-4D97-AF65-F5344CB8AC3E}">
        <p14:creationId xmlns:p14="http://schemas.microsoft.com/office/powerpoint/2010/main" val="1386859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509</TotalTime>
  <Words>882</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Data Integrity On The Cloud</vt:lpstr>
      <vt:lpstr>Methods</vt:lpstr>
      <vt:lpstr>Authenticated Dictionaries</vt:lpstr>
      <vt:lpstr>Authenticated Dictionary Using Trees</vt:lpstr>
      <vt:lpstr>Design Choices</vt:lpstr>
      <vt:lpstr>Provable Data Possession (PDP)</vt:lpstr>
      <vt:lpstr>PDP Protocol</vt:lpstr>
      <vt:lpstr>PDP Algorithms</vt:lpstr>
      <vt:lpstr>Dynamic Provable Data Possession (DPDP)</vt:lpstr>
      <vt:lpstr>Rank-based Skip List</vt:lpstr>
      <vt:lpstr>DPDP Algorithm</vt:lpstr>
      <vt:lpstr>DPDP vs PDP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Integrity On The Cloud</dc:title>
  <dc:creator>xxx</dc:creator>
  <cp:lastModifiedBy>xxx</cp:lastModifiedBy>
  <cp:revision>23</cp:revision>
  <dcterms:created xsi:type="dcterms:W3CDTF">2015-12-01T20:22:21Z</dcterms:created>
  <dcterms:modified xsi:type="dcterms:W3CDTF">2015-12-02T04:52:08Z</dcterms:modified>
</cp:coreProperties>
</file>