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69"/>
    <p:restoredTop sz="94684"/>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09215AE-DCE7-914E-BF83-654D4A4956A9}" type="datetimeFigureOut">
              <a:rPr lang="es-MX" smtClean="0"/>
              <a:t>08/11/22</a:t>
            </a:fld>
            <a:endParaRPr lang="es-MX"/>
          </a:p>
        </p:txBody>
      </p:sp>
      <p:sp>
        <p:nvSpPr>
          <p:cNvPr id="5" name="Footer Placeholder 4"/>
          <p:cNvSpPr>
            <a:spLocks noGrp="1"/>
          </p:cNvSpPr>
          <p:nvPr>
            <p:ph type="ftr" sz="quarter" idx="11"/>
          </p:nvPr>
        </p:nvSpPr>
        <p:spPr>
          <a:xfrm>
            <a:off x="3962399" y="5870575"/>
            <a:ext cx="4893958" cy="377825"/>
          </a:xfrm>
        </p:spPr>
        <p:txBody>
          <a:bodyPr/>
          <a:lstStyle/>
          <a:p>
            <a:endParaRPr lang="es-MX"/>
          </a:p>
        </p:txBody>
      </p:sp>
      <p:sp>
        <p:nvSpPr>
          <p:cNvPr id="6" name="Slide Number Placeholder 5"/>
          <p:cNvSpPr>
            <a:spLocks noGrp="1"/>
          </p:cNvSpPr>
          <p:nvPr>
            <p:ph type="sldNum" sz="quarter" idx="12"/>
          </p:nvPr>
        </p:nvSpPr>
        <p:spPr>
          <a:xfrm>
            <a:off x="10608958" y="5870575"/>
            <a:ext cx="551167" cy="377825"/>
          </a:xfrm>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15519475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9215AE-DCE7-914E-BF83-654D4A4956A9}" type="datetimeFigureOut">
              <a:rPr lang="es-MX" smtClean="0"/>
              <a:t>08/11/22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362269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9215AE-DCE7-914E-BF83-654D4A4956A9}" type="datetimeFigureOut">
              <a:rPr lang="es-MX" smtClean="0"/>
              <a:t>08/11/22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353308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9215AE-DCE7-914E-BF83-654D4A4956A9}" type="datetimeFigureOut">
              <a:rPr lang="es-MX" smtClean="0"/>
              <a:t>08/11/22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2165911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9215AE-DCE7-914E-BF83-654D4A4956A9}" type="datetimeFigureOut">
              <a:rPr lang="es-MX" smtClean="0"/>
              <a:t>08/11/22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624561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9215AE-DCE7-914E-BF83-654D4A4956A9}" type="datetimeFigureOut">
              <a:rPr lang="es-MX" smtClean="0"/>
              <a:t>08/11/22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92671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9215AE-DCE7-914E-BF83-654D4A4956A9}" type="datetimeFigureOut">
              <a:rPr lang="es-MX" smtClean="0"/>
              <a:t>08/11/22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4071892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9215AE-DCE7-914E-BF83-654D4A4956A9}" type="datetimeFigureOut">
              <a:rPr lang="es-MX" smtClean="0"/>
              <a:t>08/11/22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3543724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9215AE-DCE7-914E-BF83-654D4A4956A9}" type="datetimeFigureOut">
              <a:rPr lang="es-MX" smtClean="0"/>
              <a:t>08/11/22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294604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9215AE-DCE7-914E-BF83-654D4A4956A9}" type="datetimeFigureOut">
              <a:rPr lang="es-MX" smtClean="0"/>
              <a:t>08/11/22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345383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09215AE-DCE7-914E-BF83-654D4A4956A9}" type="datetimeFigureOut">
              <a:rPr lang="es-MX" smtClean="0"/>
              <a:t>08/11/22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240212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09215AE-DCE7-914E-BF83-654D4A4956A9}" type="datetimeFigureOut">
              <a:rPr lang="es-MX" smtClean="0"/>
              <a:t>08/11/22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251674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9215AE-DCE7-914E-BF83-654D4A4956A9}" type="datetimeFigureOut">
              <a:rPr lang="es-MX" smtClean="0"/>
              <a:t>08/11/22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46832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09215AE-DCE7-914E-BF83-654D4A4956A9}" type="datetimeFigureOut">
              <a:rPr lang="es-MX" smtClean="0"/>
              <a:t>08/11/22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183104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09215AE-DCE7-914E-BF83-654D4A4956A9}" type="datetimeFigureOut">
              <a:rPr lang="es-MX" smtClean="0"/>
              <a:t>08/11/22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190292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9215AE-DCE7-914E-BF83-654D4A4956A9}" type="datetimeFigureOut">
              <a:rPr lang="es-MX" smtClean="0"/>
              <a:t>08/11/22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247308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09215AE-DCE7-914E-BF83-654D4A4956A9}" type="datetimeFigureOut">
              <a:rPr lang="es-MX" smtClean="0"/>
              <a:t>08/11/22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766B35-51B3-D04F-8AB3-627DB1F9871E}" type="slidenum">
              <a:rPr lang="es-MX" smtClean="0"/>
              <a:t>‹Nº›</a:t>
            </a:fld>
            <a:endParaRPr lang="es-MX"/>
          </a:p>
        </p:txBody>
      </p:sp>
    </p:spTree>
    <p:extLst>
      <p:ext uri="{BB962C8B-B14F-4D97-AF65-F5344CB8AC3E}">
        <p14:creationId xmlns:p14="http://schemas.microsoft.com/office/powerpoint/2010/main" val="279203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9215AE-DCE7-914E-BF83-654D4A4956A9}" type="datetimeFigureOut">
              <a:rPr lang="es-MX" smtClean="0"/>
              <a:t>08/11/22</a:t>
            </a:fld>
            <a:endParaRPr lang="es-MX"/>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766B35-51B3-D04F-8AB3-627DB1F9871E}" type="slidenum">
              <a:rPr lang="es-MX" smtClean="0"/>
              <a:t>‹Nº›</a:t>
            </a:fld>
            <a:endParaRPr lang="es-MX"/>
          </a:p>
        </p:txBody>
      </p:sp>
    </p:spTree>
    <p:extLst>
      <p:ext uri="{BB962C8B-B14F-4D97-AF65-F5344CB8AC3E}">
        <p14:creationId xmlns:p14="http://schemas.microsoft.com/office/powerpoint/2010/main" val="2961299951"/>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275A7-F648-5242-F9D2-FA31F4F24ACC}"/>
              </a:ext>
            </a:extLst>
          </p:cNvPr>
          <p:cNvSpPr>
            <a:spLocks noGrp="1"/>
          </p:cNvSpPr>
          <p:nvPr>
            <p:ph type="ctrTitle"/>
          </p:nvPr>
        </p:nvSpPr>
        <p:spPr/>
        <p:txBody>
          <a:bodyPr>
            <a:normAutofit/>
          </a:bodyPr>
          <a:lstStyle/>
          <a:p>
            <a:r>
              <a:rPr lang="es-MX" sz="2400">
                <a:latin typeface="TimesNewRomanPSMT"/>
              </a:rPr>
              <a:t>Detección de objetos </a:t>
            </a:r>
            <a:r>
              <a:rPr lang="es-MX" sz="2400">
                <a:effectLst/>
                <a:latin typeface="TimesNewRomanPSMT"/>
              </a:rPr>
              <a:t>para la ayuda de detección de obstáculos en personas con discapacidad de </a:t>
            </a:r>
            <a:r>
              <a:rPr lang="es-MX" sz="2400">
                <a:latin typeface="TimesNewRomanPSMT"/>
              </a:rPr>
              <a:t>visualización  (Imágenes)</a:t>
            </a:r>
          </a:p>
        </p:txBody>
      </p:sp>
      <p:sp>
        <p:nvSpPr>
          <p:cNvPr id="3" name="Subtítulo 2">
            <a:extLst>
              <a:ext uri="{FF2B5EF4-FFF2-40B4-BE49-F238E27FC236}">
                <a16:creationId xmlns:a16="http://schemas.microsoft.com/office/drawing/2014/main" id="{F621B486-6751-6F5A-19DE-53C6F5305D0E}"/>
              </a:ext>
            </a:extLst>
          </p:cNvPr>
          <p:cNvSpPr>
            <a:spLocks noGrp="1"/>
          </p:cNvSpPr>
          <p:nvPr>
            <p:ph type="subTitle" idx="1"/>
          </p:nvPr>
        </p:nvSpPr>
        <p:spPr/>
        <p:txBody>
          <a:bodyPr/>
          <a:lstStyle/>
          <a:p>
            <a:r>
              <a:rPr lang="es-MX"/>
              <a:t>Héctor Ariel Aragón Oliva</a:t>
            </a:r>
          </a:p>
        </p:txBody>
      </p:sp>
    </p:spTree>
    <p:extLst>
      <p:ext uri="{BB962C8B-B14F-4D97-AF65-F5344CB8AC3E}">
        <p14:creationId xmlns:p14="http://schemas.microsoft.com/office/powerpoint/2010/main" val="246008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75316E-00AC-BD0D-F8F0-5BD0D51B1F1D}"/>
              </a:ext>
            </a:extLst>
          </p:cNvPr>
          <p:cNvSpPr>
            <a:spLocks noGrp="1"/>
          </p:cNvSpPr>
          <p:nvPr>
            <p:ph type="title"/>
          </p:nvPr>
        </p:nvSpPr>
        <p:spPr>
          <a:xfrm>
            <a:off x="838200" y="-236454"/>
            <a:ext cx="10515600" cy="1325563"/>
          </a:xfrm>
        </p:spPr>
        <p:txBody>
          <a:bodyPr/>
          <a:lstStyle/>
          <a:p>
            <a:r>
              <a:rPr lang="es-MX"/>
              <a:t>Introducción</a:t>
            </a:r>
          </a:p>
        </p:txBody>
      </p:sp>
      <p:sp>
        <p:nvSpPr>
          <p:cNvPr id="3" name="Marcador de contenido 2">
            <a:extLst>
              <a:ext uri="{FF2B5EF4-FFF2-40B4-BE49-F238E27FC236}">
                <a16:creationId xmlns:a16="http://schemas.microsoft.com/office/drawing/2014/main" id="{BA2039B1-D444-56EE-3645-F237751F566F}"/>
              </a:ext>
            </a:extLst>
          </p:cNvPr>
          <p:cNvSpPr>
            <a:spLocks noGrp="1"/>
          </p:cNvSpPr>
          <p:nvPr>
            <p:ph idx="1"/>
          </p:nvPr>
        </p:nvSpPr>
        <p:spPr>
          <a:xfrm>
            <a:off x="100138" y="700086"/>
            <a:ext cx="11991724" cy="6157914"/>
          </a:xfrm>
        </p:spPr>
        <p:txBody>
          <a:bodyPr>
            <a:normAutofit lnSpcReduction="10000"/>
          </a:bodyPr>
          <a:lstStyle/>
          <a:p>
            <a:pPr marL="0" indent="0" algn="just">
              <a:buNone/>
            </a:pPr>
            <a:r>
              <a:rPr lang="es-MX" sz="1500" b="1">
                <a:effectLst/>
                <a:latin typeface="Arial" panose="020B0604020202020204" pitchFamily="34" charset="0"/>
              </a:rPr>
              <a:t>Hoy en día la inteligencia artificial tiene diferentes lineas de aplicación en imágenes, videos, sonidos, y textos.</a:t>
            </a:r>
          </a:p>
          <a:p>
            <a:pPr marL="0" indent="0" algn="just">
              <a:buNone/>
            </a:pPr>
            <a:endParaRPr lang="es-MX" sz="1500" b="1">
              <a:latin typeface="Arial" panose="020B0604020202020204" pitchFamily="34" charset="0"/>
            </a:endParaRPr>
          </a:p>
          <a:p>
            <a:pPr marL="0" indent="0" algn="just">
              <a:buNone/>
            </a:pPr>
            <a:endParaRPr lang="es-MX" sz="1500" b="1">
              <a:latin typeface="Arial" panose="020B0604020202020204" pitchFamily="34" charset="0"/>
            </a:endParaRPr>
          </a:p>
          <a:p>
            <a:pPr marL="0" indent="0" algn="just">
              <a:buNone/>
            </a:pPr>
            <a:endParaRPr lang="es-MX" sz="1500" b="1">
              <a:latin typeface="Arial" panose="020B0604020202020204" pitchFamily="34" charset="0"/>
            </a:endParaRPr>
          </a:p>
          <a:p>
            <a:pPr marL="0" indent="0" algn="just">
              <a:buNone/>
            </a:pPr>
            <a:endParaRPr lang="es-MX" sz="1500" b="1">
              <a:latin typeface="Arial" panose="020B0604020202020204" pitchFamily="34" charset="0"/>
            </a:endParaRPr>
          </a:p>
          <a:p>
            <a:pPr marL="0" indent="0" algn="just">
              <a:buNone/>
            </a:pPr>
            <a:endParaRPr lang="es-MX" sz="1500" b="1">
              <a:latin typeface="Arial" panose="020B0604020202020204" pitchFamily="34" charset="0"/>
            </a:endParaRPr>
          </a:p>
          <a:p>
            <a:pPr marL="0" indent="0" algn="just">
              <a:buNone/>
            </a:pPr>
            <a:r>
              <a:rPr lang="es-MX" sz="1500" b="1">
                <a:effectLst/>
                <a:latin typeface="Arial" panose="020B0604020202020204" pitchFamily="34" charset="0"/>
              </a:rPr>
              <a:t>Dentro de los videos, una aplicación es la identificación de objetos. Así mismo, se han desarrolado diferentes aplicaciones en la identificación de objetos en video, por ejemplo, los autos autónomos tienen sistemas que permiten guiarse con diferentes sensores, y de la misma forma también tienen sistemas de inteligencia artificial que permiten identifica objetos en tiempo real. </a:t>
            </a:r>
          </a:p>
          <a:p>
            <a:pPr marL="0" indent="0" algn="just">
              <a:buNone/>
            </a:pPr>
            <a:endParaRPr lang="es-MX" sz="1500" b="1">
              <a:latin typeface="Arial" panose="020B0604020202020204" pitchFamily="34" charset="0"/>
            </a:endParaRPr>
          </a:p>
          <a:p>
            <a:pPr marL="0" indent="0" algn="just">
              <a:buNone/>
            </a:pPr>
            <a:endParaRPr lang="es-MX" sz="1500" b="1">
              <a:latin typeface="Arial" panose="020B0604020202020204" pitchFamily="34" charset="0"/>
            </a:endParaRPr>
          </a:p>
          <a:p>
            <a:pPr marL="0" indent="0" algn="just">
              <a:buNone/>
            </a:pPr>
            <a:endParaRPr lang="es-MX" sz="1500" b="1">
              <a:latin typeface="Arial" panose="020B0604020202020204" pitchFamily="34" charset="0"/>
            </a:endParaRPr>
          </a:p>
          <a:p>
            <a:pPr marL="0" indent="0" algn="just">
              <a:buNone/>
            </a:pPr>
            <a:endParaRPr lang="es-MX" sz="1500" b="1">
              <a:latin typeface="Arial" panose="020B0604020202020204" pitchFamily="34" charset="0"/>
            </a:endParaRPr>
          </a:p>
          <a:p>
            <a:pPr marL="0" indent="0" algn="just">
              <a:buNone/>
            </a:pPr>
            <a:endParaRPr lang="es-MX" sz="1500" b="1">
              <a:latin typeface="Arial" panose="020B0604020202020204" pitchFamily="34" charset="0"/>
            </a:endParaRPr>
          </a:p>
          <a:p>
            <a:pPr marL="0" indent="0" algn="just">
              <a:buNone/>
            </a:pPr>
            <a:r>
              <a:rPr lang="es-MX" sz="1500" b="1">
                <a:effectLst/>
                <a:latin typeface="Arial" panose="020B0604020202020204" pitchFamily="34" charset="0"/>
              </a:rPr>
              <a:t>Por otro lado, hoy en día hay ciertos avances tecnológicos que permiten que personas con discapacidades de visualización puedan ayudarse de la inteligencia artificial, una de estas soluciones impulsada por Microsoft se llama “Seeing AI”, lo que hace es reconocer texto, documentos, productos, personas, describe escenas y dinero, sin embargo aun no detecta en tiempo real obstrucciones a las cuales se pueden enfrentar las personas invidentes o con poca visibilidad, lo cual puede ser desarrollado para poder advertir o guiar a las personas con la discapacidad visual para que su experiencia visitando lugares nuevos sea mejor e incluso mejorar la experiencia en lugares ya conocidos por las personas. </a:t>
            </a:r>
            <a:endParaRPr lang="es-MX" sz="1500">
              <a:effectLst/>
            </a:endParaRPr>
          </a:p>
          <a:p>
            <a:pPr marL="0" indent="0">
              <a:buNone/>
            </a:pPr>
            <a:endParaRPr lang="es-MX"/>
          </a:p>
        </p:txBody>
      </p:sp>
      <p:pic>
        <p:nvPicPr>
          <p:cNvPr id="1026" name="Picture 2" descr="Artificial Intelligence Vectores, Iconos, Gráficos y Fondos para Descargar  Gratis">
            <a:extLst>
              <a:ext uri="{FF2B5EF4-FFF2-40B4-BE49-F238E27FC236}">
                <a16:creationId xmlns:a16="http://schemas.microsoft.com/office/drawing/2014/main" id="{A3F9D9C2-67EF-5873-BFEB-00F801349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3317" y="971634"/>
            <a:ext cx="2435343" cy="16001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y is Object Detection so Messy? | by Ygor Serpa | Towards Data Science">
            <a:extLst>
              <a:ext uri="{FF2B5EF4-FFF2-40B4-BE49-F238E27FC236}">
                <a16:creationId xmlns:a16="http://schemas.microsoft.com/office/drawing/2014/main" id="{425EFAC0-215A-06D8-4E6E-D885144A4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317" y="3429000"/>
            <a:ext cx="2435343" cy="16294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refuerza su estrategia de inteligencia artificial - Tecnologías  de la información y comunicación">
            <a:extLst>
              <a:ext uri="{FF2B5EF4-FFF2-40B4-BE49-F238E27FC236}">
                <a16:creationId xmlns:a16="http://schemas.microsoft.com/office/drawing/2014/main" id="{3FC9BE06-983A-DC1B-DA7B-F7B43DF84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8660" y="6157914"/>
            <a:ext cx="1059907" cy="70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938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232AA-6B4A-A50E-9EB6-18C4215FC714}"/>
              </a:ext>
            </a:extLst>
          </p:cNvPr>
          <p:cNvSpPr>
            <a:spLocks noGrp="1"/>
          </p:cNvSpPr>
          <p:nvPr>
            <p:ph type="title"/>
          </p:nvPr>
        </p:nvSpPr>
        <p:spPr>
          <a:xfrm>
            <a:off x="559851" y="663678"/>
            <a:ext cx="3505495" cy="1622321"/>
          </a:xfrm>
        </p:spPr>
        <p:txBody>
          <a:bodyPr vert="horz" lIns="91440" tIns="45720" rIns="91440" bIns="45720" rtlCol="0" anchor="ctr">
            <a:normAutofit/>
          </a:bodyPr>
          <a:lstStyle/>
          <a:p>
            <a:r>
              <a:rPr lang="en-US" kern="1200" dirty="0" err="1">
                <a:solidFill>
                  <a:schemeClr val="tx1"/>
                </a:solidFill>
                <a:latin typeface="+mj-lt"/>
                <a:ea typeface="+mj-ea"/>
                <a:cs typeface="+mj-cs"/>
              </a:rPr>
              <a:t>Planteamiento</a:t>
            </a:r>
            <a:r>
              <a:rPr lang="en-US" kern="1200" dirty="0">
                <a:solidFill>
                  <a:schemeClr val="tx1"/>
                </a:solidFill>
                <a:latin typeface="+mj-lt"/>
                <a:ea typeface="+mj-ea"/>
                <a:cs typeface="+mj-cs"/>
              </a:rPr>
              <a:t> del </a:t>
            </a:r>
            <a:r>
              <a:rPr lang="en-US" kern="1200" dirty="0" err="1">
                <a:solidFill>
                  <a:schemeClr val="tx1"/>
                </a:solidFill>
                <a:latin typeface="+mj-lt"/>
                <a:ea typeface="+mj-ea"/>
                <a:cs typeface="+mj-cs"/>
              </a:rPr>
              <a:t>problema</a:t>
            </a:r>
            <a:r>
              <a:rPr lang="en-US" kern="1200" dirty="0">
                <a:solidFill>
                  <a:schemeClr val="tx1"/>
                </a:solidFill>
                <a:latin typeface="+mj-lt"/>
                <a:ea typeface="+mj-ea"/>
                <a:cs typeface="+mj-cs"/>
              </a:rPr>
              <a:t>:</a:t>
            </a:r>
          </a:p>
        </p:txBody>
      </p:sp>
      <p:sp>
        <p:nvSpPr>
          <p:cNvPr id="4" name="CuadroTexto 3">
            <a:extLst>
              <a:ext uri="{FF2B5EF4-FFF2-40B4-BE49-F238E27FC236}">
                <a16:creationId xmlns:a16="http://schemas.microsoft.com/office/drawing/2014/main" id="{93E4BCF2-A02D-432C-458E-8596135E7690}"/>
              </a:ext>
            </a:extLst>
          </p:cNvPr>
          <p:cNvSpPr txBox="1"/>
          <p:nvPr/>
        </p:nvSpPr>
        <p:spPr>
          <a:xfrm>
            <a:off x="147484" y="2438400"/>
            <a:ext cx="4330231" cy="3785419"/>
          </a:xfrm>
          <a:prstGeom prst="rect">
            <a:avLst/>
          </a:prstGeom>
        </p:spPr>
        <p:txBody>
          <a:bodyPr vert="horz" lIns="91440" tIns="45720" rIns="91440" bIns="45720" rtlCol="0">
            <a:normAutofit/>
          </a:bodyPr>
          <a:lstStyle/>
          <a:p>
            <a:pPr algn="just">
              <a:lnSpc>
                <a:spcPct val="90000"/>
              </a:lnSpc>
              <a:spcAft>
                <a:spcPts val="600"/>
              </a:spcAft>
            </a:pPr>
            <a:r>
              <a:rPr lang="en-US" sz="1400" b="1">
                <a:effectLst/>
              </a:rPr>
              <a:t>Lo que </a:t>
            </a:r>
            <a:r>
              <a:rPr lang="en-US" sz="1400" b="1" err="1">
                <a:effectLst/>
              </a:rPr>
              <a:t>pretendo</a:t>
            </a:r>
            <a:r>
              <a:rPr lang="en-US" sz="1400" b="1">
                <a:effectLst/>
              </a:rPr>
              <a:t> es </a:t>
            </a:r>
            <a:r>
              <a:rPr lang="en-US" sz="1400" b="1" err="1">
                <a:effectLst/>
              </a:rPr>
              <a:t>generar</a:t>
            </a:r>
            <a:r>
              <a:rPr lang="en-US" sz="1400" b="1">
                <a:effectLst/>
              </a:rPr>
              <a:t> un </a:t>
            </a:r>
            <a:r>
              <a:rPr lang="en-US" sz="1400" b="1" err="1">
                <a:effectLst/>
              </a:rPr>
              <a:t>desarrollo</a:t>
            </a:r>
            <a:r>
              <a:rPr lang="en-US" sz="1400" b="1">
                <a:effectLst/>
              </a:rPr>
              <a:t> que </a:t>
            </a:r>
            <a:r>
              <a:rPr lang="en-US" sz="1400" b="1" err="1">
                <a:effectLst/>
              </a:rPr>
              <a:t>permita</a:t>
            </a:r>
            <a:r>
              <a:rPr lang="en-US" sz="1400" b="1">
                <a:effectLst/>
              </a:rPr>
              <a:t> </a:t>
            </a:r>
            <a:r>
              <a:rPr lang="en-US" sz="1400" b="1" err="1">
                <a:effectLst/>
              </a:rPr>
              <a:t>identificar</a:t>
            </a:r>
            <a:r>
              <a:rPr lang="en-US" sz="1400" b="1">
                <a:effectLst/>
              </a:rPr>
              <a:t> </a:t>
            </a:r>
            <a:r>
              <a:rPr lang="en-US" sz="1400" b="1" err="1">
                <a:effectLst/>
              </a:rPr>
              <a:t>objetos</a:t>
            </a:r>
            <a:r>
              <a:rPr lang="en-US" sz="1400" b="1">
                <a:effectLst/>
              </a:rPr>
              <a:t> </a:t>
            </a:r>
            <a:r>
              <a:rPr lang="en-US" sz="1400" b="1" err="1">
                <a:effectLst/>
              </a:rPr>
              <a:t>en</a:t>
            </a:r>
            <a:r>
              <a:rPr lang="en-US" sz="1400" b="1">
                <a:effectLst/>
              </a:rPr>
              <a:t> </a:t>
            </a:r>
            <a:r>
              <a:rPr lang="en-US" sz="1400" b="1" err="1">
                <a:effectLst/>
              </a:rPr>
              <a:t>imágenes</a:t>
            </a:r>
            <a:r>
              <a:rPr lang="en-US" sz="1400" b="1">
                <a:effectLst/>
              </a:rPr>
              <a:t> que </a:t>
            </a:r>
            <a:r>
              <a:rPr lang="en-US" sz="1400" b="1" err="1">
                <a:effectLst/>
              </a:rPr>
              <a:t>puedan</a:t>
            </a:r>
            <a:r>
              <a:rPr lang="en-US" sz="1400" b="1">
                <a:effectLst/>
              </a:rPr>
              <a:t> </a:t>
            </a:r>
            <a:r>
              <a:rPr lang="en-US" sz="1400" b="1" err="1">
                <a:effectLst/>
              </a:rPr>
              <a:t>aparentar</a:t>
            </a:r>
            <a:r>
              <a:rPr lang="en-US" sz="1400" b="1">
                <a:effectLst/>
              </a:rPr>
              <a:t> </a:t>
            </a:r>
            <a:r>
              <a:rPr lang="en-US" sz="1400" b="1" err="1">
                <a:effectLst/>
              </a:rPr>
              <a:t>obstruir</a:t>
            </a:r>
            <a:r>
              <a:rPr lang="en-US" sz="1400" b="1">
                <a:effectLst/>
              </a:rPr>
              <a:t> un </a:t>
            </a:r>
            <a:r>
              <a:rPr lang="en-US" sz="1400" b="1" err="1">
                <a:effectLst/>
              </a:rPr>
              <a:t>camino</a:t>
            </a:r>
            <a:r>
              <a:rPr lang="en-US" sz="1400" b="1">
                <a:effectLst/>
              </a:rPr>
              <a:t> de </a:t>
            </a:r>
            <a:r>
              <a:rPr lang="en-US" sz="1400" b="1" err="1">
                <a:effectLst/>
              </a:rPr>
              <a:t>una</a:t>
            </a:r>
            <a:r>
              <a:rPr lang="en-US" sz="1400" b="1">
                <a:effectLst/>
              </a:rPr>
              <a:t> persona, la </a:t>
            </a:r>
            <a:r>
              <a:rPr lang="en-US" sz="1400" b="1" err="1">
                <a:effectLst/>
              </a:rPr>
              <a:t>cual</a:t>
            </a:r>
            <a:r>
              <a:rPr lang="en-US" sz="1400" b="1">
                <a:effectLst/>
              </a:rPr>
              <a:t> </a:t>
            </a:r>
            <a:r>
              <a:rPr lang="en-US" sz="1400" b="1" err="1">
                <a:effectLst/>
              </a:rPr>
              <a:t>este</a:t>
            </a:r>
            <a:r>
              <a:rPr lang="en-US" sz="1400" b="1">
                <a:effectLst/>
              </a:rPr>
              <a:t> </a:t>
            </a:r>
            <a:r>
              <a:rPr lang="en-US" sz="1400" b="1" err="1">
                <a:effectLst/>
              </a:rPr>
              <a:t>caminando</a:t>
            </a:r>
            <a:r>
              <a:rPr lang="en-US" sz="1400" b="1">
                <a:effectLst/>
              </a:rPr>
              <a:t>. El </a:t>
            </a:r>
            <a:r>
              <a:rPr lang="en-US" sz="1400" b="1" err="1">
                <a:effectLst/>
              </a:rPr>
              <a:t>objetivo</a:t>
            </a:r>
            <a:r>
              <a:rPr lang="en-US" sz="1400" b="1">
                <a:effectLst/>
              </a:rPr>
              <a:t> </a:t>
            </a:r>
            <a:r>
              <a:rPr lang="en-US" sz="1400" b="1" err="1">
                <a:effectLst/>
              </a:rPr>
              <a:t>inicial</a:t>
            </a:r>
            <a:r>
              <a:rPr lang="en-US" sz="1400" b="1">
                <a:effectLst/>
              </a:rPr>
              <a:t> era </a:t>
            </a:r>
            <a:r>
              <a:rPr lang="en-US" sz="1400" b="1" err="1">
                <a:effectLst/>
              </a:rPr>
              <a:t>identificar</a:t>
            </a:r>
            <a:r>
              <a:rPr lang="en-US" sz="1400" b="1">
                <a:effectLst/>
              </a:rPr>
              <a:t> </a:t>
            </a:r>
            <a:r>
              <a:rPr lang="en-US" sz="1400" b="1" err="1">
                <a:effectLst/>
              </a:rPr>
              <a:t>en</a:t>
            </a:r>
            <a:r>
              <a:rPr lang="en-US" sz="1400" b="1">
                <a:effectLst/>
              </a:rPr>
              <a:t> video y </a:t>
            </a:r>
            <a:r>
              <a:rPr lang="en-US" sz="1400" b="1" err="1">
                <a:effectLst/>
              </a:rPr>
              <a:t>en</a:t>
            </a:r>
            <a:r>
              <a:rPr lang="en-US" sz="1400" b="1">
                <a:effectLst/>
              </a:rPr>
              <a:t> </a:t>
            </a:r>
            <a:r>
              <a:rPr lang="en-US" sz="1400" b="1" err="1">
                <a:effectLst/>
              </a:rPr>
              <a:t>tiempo</a:t>
            </a:r>
            <a:r>
              <a:rPr lang="en-US" sz="1400" b="1"/>
              <a:t> </a:t>
            </a:r>
            <a:r>
              <a:rPr lang="en-US" sz="1400" b="1">
                <a:effectLst/>
              </a:rPr>
              <a:t>real y </a:t>
            </a:r>
            <a:r>
              <a:rPr lang="en-US" sz="1400" b="1" err="1">
                <a:effectLst/>
              </a:rPr>
              <a:t>generar</a:t>
            </a:r>
            <a:r>
              <a:rPr lang="en-US" sz="1400" b="1">
                <a:effectLst/>
              </a:rPr>
              <a:t> </a:t>
            </a:r>
            <a:r>
              <a:rPr lang="en-US" sz="1400" b="1" err="1">
                <a:effectLst/>
              </a:rPr>
              <a:t>una</a:t>
            </a:r>
            <a:r>
              <a:rPr lang="en-US" sz="1400" b="1">
                <a:effectLst/>
              </a:rPr>
              <a:t> </a:t>
            </a:r>
            <a:r>
              <a:rPr lang="en-US" sz="1400" b="1" err="1">
                <a:effectLst/>
              </a:rPr>
              <a:t>solución</a:t>
            </a:r>
            <a:r>
              <a:rPr lang="en-US" sz="1400" b="1">
                <a:effectLst/>
              </a:rPr>
              <a:t> que </a:t>
            </a:r>
            <a:r>
              <a:rPr lang="en-US" sz="1400" b="1" err="1">
                <a:effectLst/>
              </a:rPr>
              <a:t>permitiera</a:t>
            </a:r>
            <a:r>
              <a:rPr lang="en-US" sz="1400" b="1">
                <a:effectLst/>
              </a:rPr>
              <a:t> </a:t>
            </a:r>
            <a:r>
              <a:rPr lang="en-US" sz="1400" b="1" err="1">
                <a:effectLst/>
              </a:rPr>
              <a:t>orientar</a:t>
            </a:r>
            <a:r>
              <a:rPr lang="en-US" sz="1400" b="1">
                <a:effectLst/>
              </a:rPr>
              <a:t> a </a:t>
            </a:r>
            <a:r>
              <a:rPr lang="en-US" sz="1400" b="1" err="1">
                <a:effectLst/>
              </a:rPr>
              <a:t>una</a:t>
            </a:r>
            <a:r>
              <a:rPr lang="en-US" sz="1400" b="1">
                <a:effectLst/>
              </a:rPr>
              <a:t> persona a </a:t>
            </a:r>
            <a:r>
              <a:rPr lang="en-US" sz="1400" b="1" err="1">
                <a:effectLst/>
              </a:rPr>
              <a:t>caminar</a:t>
            </a:r>
            <a:r>
              <a:rPr lang="en-US" sz="1400" b="1">
                <a:effectLst/>
              </a:rPr>
              <a:t> y </a:t>
            </a:r>
            <a:r>
              <a:rPr lang="en-US" sz="1400" b="1" err="1">
                <a:effectLst/>
              </a:rPr>
              <a:t>evitar</a:t>
            </a:r>
            <a:r>
              <a:rPr lang="en-US" sz="1400" b="1">
                <a:effectLst/>
              </a:rPr>
              <a:t> que </a:t>
            </a:r>
            <a:r>
              <a:rPr lang="en-US" sz="1400" b="1" err="1">
                <a:effectLst/>
              </a:rPr>
              <a:t>choque</a:t>
            </a:r>
            <a:r>
              <a:rPr lang="en-US" sz="1400" b="1">
                <a:effectLst/>
              </a:rPr>
              <a:t> con </a:t>
            </a:r>
            <a:r>
              <a:rPr lang="en-US" sz="1400" b="1" err="1">
                <a:effectLst/>
              </a:rPr>
              <a:t>ciertos</a:t>
            </a:r>
            <a:r>
              <a:rPr lang="en-US" sz="1400" b="1">
                <a:effectLst/>
              </a:rPr>
              <a:t> </a:t>
            </a:r>
            <a:r>
              <a:rPr lang="en-US" sz="1400" b="1" err="1">
                <a:effectLst/>
              </a:rPr>
              <a:t>objetos</a:t>
            </a:r>
            <a:r>
              <a:rPr lang="en-US" sz="1400" b="1">
                <a:effectLst/>
              </a:rPr>
              <a:t>, mas </a:t>
            </a:r>
            <a:r>
              <a:rPr lang="en-US" sz="1400" b="1" err="1">
                <a:effectLst/>
              </a:rPr>
              <a:t>aun</a:t>
            </a:r>
            <a:r>
              <a:rPr lang="en-US" sz="1400" b="1">
                <a:effectLst/>
              </a:rPr>
              <a:t> se </a:t>
            </a:r>
            <a:r>
              <a:rPr lang="en-US" sz="1400" b="1" err="1">
                <a:effectLst/>
              </a:rPr>
              <a:t>podría</a:t>
            </a:r>
            <a:r>
              <a:rPr lang="en-US" sz="1400" b="1">
                <a:effectLst/>
              </a:rPr>
              <a:t> </a:t>
            </a:r>
            <a:r>
              <a:rPr lang="en-US" sz="1400" b="1" err="1">
                <a:effectLst/>
              </a:rPr>
              <a:t>orientar</a:t>
            </a:r>
            <a:r>
              <a:rPr lang="en-US" sz="1400" b="1">
                <a:effectLst/>
              </a:rPr>
              <a:t> </a:t>
            </a:r>
            <a:r>
              <a:rPr lang="en-US" sz="1400" b="1" err="1">
                <a:effectLst/>
              </a:rPr>
              <a:t>en</a:t>
            </a:r>
            <a:r>
              <a:rPr lang="en-US" sz="1400" b="1">
                <a:effectLst/>
              </a:rPr>
              <a:t> qué </a:t>
            </a:r>
            <a:r>
              <a:rPr lang="en-US" sz="1400" b="1" err="1">
                <a:effectLst/>
              </a:rPr>
              <a:t>hacer</a:t>
            </a:r>
            <a:r>
              <a:rPr lang="en-US" sz="1400" b="1">
                <a:effectLst/>
              </a:rPr>
              <a:t> a las personas que no </a:t>
            </a:r>
            <a:r>
              <a:rPr lang="en-US" sz="1400" b="1" err="1">
                <a:effectLst/>
              </a:rPr>
              <a:t>pueden</a:t>
            </a:r>
            <a:r>
              <a:rPr lang="en-US" sz="1400" b="1">
                <a:effectLst/>
              </a:rPr>
              <a:t> ver. Por </a:t>
            </a:r>
            <a:r>
              <a:rPr lang="en-US" sz="1400" b="1" err="1">
                <a:effectLst/>
              </a:rPr>
              <a:t>tal</a:t>
            </a:r>
            <a:r>
              <a:rPr lang="en-US" sz="1400" b="1">
                <a:effectLst/>
              </a:rPr>
              <a:t> </a:t>
            </a:r>
            <a:r>
              <a:rPr lang="en-US" sz="1400" b="1" err="1">
                <a:effectLst/>
              </a:rPr>
              <a:t>motivo</a:t>
            </a:r>
            <a:r>
              <a:rPr lang="en-US" sz="1400" b="1">
                <a:effectLst/>
              </a:rPr>
              <a:t> se ha </a:t>
            </a:r>
            <a:r>
              <a:rPr lang="en-US" sz="1400" b="1" err="1">
                <a:effectLst/>
              </a:rPr>
              <a:t>reducido</a:t>
            </a:r>
            <a:r>
              <a:rPr lang="en-US" sz="1400" b="1">
                <a:effectLst/>
              </a:rPr>
              <a:t> </a:t>
            </a:r>
            <a:r>
              <a:rPr lang="en-US" sz="1400" b="1" err="1">
                <a:effectLst/>
              </a:rPr>
              <a:t>el</a:t>
            </a:r>
            <a:r>
              <a:rPr lang="en-US" sz="1400" b="1">
                <a:effectLst/>
              </a:rPr>
              <a:t> </a:t>
            </a:r>
            <a:r>
              <a:rPr lang="en-US" sz="1400" b="1" err="1">
                <a:effectLst/>
              </a:rPr>
              <a:t>alcance</a:t>
            </a:r>
            <a:r>
              <a:rPr lang="en-US" sz="1400" b="1">
                <a:effectLst/>
              </a:rPr>
              <a:t>, es </a:t>
            </a:r>
            <a:r>
              <a:rPr lang="en-US" sz="1400" b="1" err="1">
                <a:effectLst/>
              </a:rPr>
              <a:t>decir</a:t>
            </a:r>
            <a:r>
              <a:rPr lang="en-US" sz="1400" b="1">
                <a:effectLst/>
              </a:rPr>
              <a:t>, primero </a:t>
            </a:r>
            <a:r>
              <a:rPr lang="en-US" sz="1400" b="1" err="1">
                <a:effectLst/>
              </a:rPr>
              <a:t>en</a:t>
            </a:r>
            <a:r>
              <a:rPr lang="en-US" sz="1400" b="1">
                <a:effectLst/>
              </a:rPr>
              <a:t> </a:t>
            </a:r>
            <a:r>
              <a:rPr lang="en-US" sz="1400" b="1" err="1">
                <a:effectLst/>
              </a:rPr>
              <a:t>imágenes</a:t>
            </a:r>
            <a:r>
              <a:rPr lang="en-US" sz="1400" b="1">
                <a:effectLst/>
              </a:rPr>
              <a:t> se </a:t>
            </a:r>
            <a:r>
              <a:rPr lang="en-US" sz="1400" b="1" err="1">
                <a:effectLst/>
              </a:rPr>
              <a:t>identificaran</a:t>
            </a:r>
            <a:r>
              <a:rPr lang="en-US" sz="1400" b="1">
                <a:effectLst/>
              </a:rPr>
              <a:t> </a:t>
            </a:r>
            <a:r>
              <a:rPr lang="en-US" sz="1400" b="1" err="1">
                <a:effectLst/>
              </a:rPr>
              <a:t>si</a:t>
            </a:r>
            <a:r>
              <a:rPr lang="en-US" sz="1400" b="1">
                <a:effectLst/>
              </a:rPr>
              <a:t> hay o no </a:t>
            </a:r>
            <a:r>
              <a:rPr lang="en-US" sz="1400" b="1" err="1">
                <a:effectLst/>
              </a:rPr>
              <a:t>obstaculos</a:t>
            </a:r>
            <a:r>
              <a:rPr lang="en-US" sz="1400" b="1">
                <a:effectLst/>
              </a:rPr>
              <a:t> </a:t>
            </a:r>
            <a:r>
              <a:rPr lang="en-US" sz="1400" b="1" err="1">
                <a:effectLst/>
              </a:rPr>
              <a:t>en</a:t>
            </a:r>
            <a:r>
              <a:rPr lang="en-US" sz="1400" b="1">
                <a:effectLst/>
              </a:rPr>
              <a:t> un </a:t>
            </a:r>
            <a:r>
              <a:rPr lang="en-US" sz="1400" b="1" err="1">
                <a:effectLst/>
              </a:rPr>
              <a:t>camino</a:t>
            </a:r>
            <a:r>
              <a:rPr lang="en-US" sz="1400" b="1">
                <a:effectLst/>
              </a:rPr>
              <a:t>, para </a:t>
            </a:r>
            <a:r>
              <a:rPr lang="en-US" sz="1400" b="1" err="1">
                <a:effectLst/>
              </a:rPr>
              <a:t>esto</a:t>
            </a:r>
            <a:r>
              <a:rPr lang="en-US" sz="1400" b="1">
                <a:effectLst/>
              </a:rPr>
              <a:t> se </a:t>
            </a:r>
            <a:r>
              <a:rPr lang="en-US" sz="1400" b="1" err="1">
                <a:effectLst/>
              </a:rPr>
              <a:t>necesita</a:t>
            </a:r>
            <a:r>
              <a:rPr lang="en-US" sz="1400" b="1">
                <a:effectLst/>
              </a:rPr>
              <a:t> </a:t>
            </a:r>
            <a:r>
              <a:rPr lang="en-US" sz="1400" b="1" err="1">
                <a:effectLst/>
              </a:rPr>
              <a:t>recopilar</a:t>
            </a:r>
            <a:r>
              <a:rPr lang="en-US" sz="1400" b="1">
                <a:effectLst/>
              </a:rPr>
              <a:t> </a:t>
            </a:r>
            <a:r>
              <a:rPr lang="en-US" sz="1400" b="1" err="1">
                <a:effectLst/>
              </a:rPr>
              <a:t>imágenes</a:t>
            </a:r>
            <a:r>
              <a:rPr lang="en-US" sz="1400" b="1">
                <a:effectLst/>
              </a:rPr>
              <a:t> las </a:t>
            </a:r>
            <a:r>
              <a:rPr lang="en-US" sz="1400" b="1" err="1">
                <a:effectLst/>
              </a:rPr>
              <a:t>cuales</a:t>
            </a:r>
            <a:r>
              <a:rPr lang="en-US" sz="1400" b="1">
                <a:effectLst/>
              </a:rPr>
              <a:t> </a:t>
            </a:r>
            <a:r>
              <a:rPr lang="en-US" sz="1400" b="1" err="1">
                <a:effectLst/>
              </a:rPr>
              <a:t>tengan</a:t>
            </a:r>
            <a:r>
              <a:rPr lang="en-US" sz="1400" b="1">
                <a:effectLst/>
              </a:rPr>
              <a:t> </a:t>
            </a:r>
            <a:r>
              <a:rPr lang="en-US" sz="1400" b="1" err="1">
                <a:effectLst/>
              </a:rPr>
              <a:t>obstaculos</a:t>
            </a:r>
            <a:r>
              <a:rPr lang="en-US" sz="1400" b="1">
                <a:effectLst/>
              </a:rPr>
              <a:t> </a:t>
            </a:r>
            <a:r>
              <a:rPr lang="en-US" sz="1400" b="1" err="1">
                <a:effectLst/>
              </a:rPr>
              <a:t>en</a:t>
            </a:r>
            <a:r>
              <a:rPr lang="en-US" sz="1400" b="1">
                <a:effectLst/>
              </a:rPr>
              <a:t> un paso, y </a:t>
            </a:r>
            <a:r>
              <a:rPr lang="en-US" sz="1400" b="1" err="1">
                <a:effectLst/>
              </a:rPr>
              <a:t>esto</a:t>
            </a:r>
            <a:r>
              <a:rPr lang="en-US" sz="1400" b="1">
                <a:effectLst/>
              </a:rPr>
              <a:t> se hara con bases de </a:t>
            </a:r>
            <a:r>
              <a:rPr lang="en-US" sz="1400" b="1" err="1">
                <a:effectLst/>
              </a:rPr>
              <a:t>kaggle</a:t>
            </a:r>
            <a:r>
              <a:rPr lang="en-US" sz="1400" b="1">
                <a:effectLst/>
              </a:rPr>
              <a:t>, de google, y </a:t>
            </a:r>
            <a:r>
              <a:rPr lang="en-US" sz="1400" b="1" err="1">
                <a:effectLst/>
              </a:rPr>
              <a:t>otras</a:t>
            </a:r>
            <a:r>
              <a:rPr lang="en-US" sz="1400" b="1">
                <a:effectLst/>
              </a:rPr>
              <a:t> </a:t>
            </a:r>
            <a:r>
              <a:rPr lang="en-US" sz="1400" b="1" err="1">
                <a:effectLst/>
              </a:rPr>
              <a:t>fuentes</a:t>
            </a:r>
            <a:r>
              <a:rPr lang="en-US" sz="1400" b="1">
                <a:effectLst/>
              </a:rPr>
              <a:t> de las </a:t>
            </a:r>
            <a:r>
              <a:rPr lang="en-US" sz="1400" b="1" err="1">
                <a:effectLst/>
              </a:rPr>
              <a:t>cuales</a:t>
            </a:r>
            <a:r>
              <a:rPr lang="en-US" sz="1400" b="1">
                <a:effectLst/>
              </a:rPr>
              <a:t> se </a:t>
            </a:r>
            <a:r>
              <a:rPr lang="en-US" sz="1400" b="1" err="1">
                <a:effectLst/>
              </a:rPr>
              <a:t>puedan</a:t>
            </a:r>
            <a:r>
              <a:rPr lang="en-US" sz="1400" b="1">
                <a:effectLst/>
              </a:rPr>
              <a:t> </a:t>
            </a:r>
            <a:r>
              <a:rPr lang="en-US" sz="1400" b="1" err="1">
                <a:effectLst/>
              </a:rPr>
              <a:t>hacer</a:t>
            </a:r>
            <a:r>
              <a:rPr lang="en-US" sz="1400" b="1">
                <a:effectLst/>
              </a:rPr>
              <a:t> </a:t>
            </a:r>
            <a:r>
              <a:rPr lang="en-US" sz="1400" b="1" err="1">
                <a:effectLst/>
              </a:rPr>
              <a:t>uso</a:t>
            </a:r>
            <a:r>
              <a:rPr lang="en-US" sz="1400" b="1">
                <a:effectLst/>
              </a:rPr>
              <a:t>. </a:t>
            </a:r>
            <a:endParaRPr lang="en-US" sz="1400"/>
          </a:p>
        </p:txBody>
      </p:sp>
      <p:pic>
        <p:nvPicPr>
          <p:cNvPr id="2050" name="Picture 2" descr="Home Renovation Tips For Senior-Friendly Homes | Starry Homestead">
            <a:extLst>
              <a:ext uri="{FF2B5EF4-FFF2-40B4-BE49-F238E27FC236}">
                <a16:creationId xmlns:a16="http://schemas.microsoft.com/office/drawing/2014/main" id="{69DA1D44-6CB6-9577-3FBE-6F376A2A87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24580"/>
            <a:ext cx="6019331" cy="4005591"/>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5D32DFB4-90C7-B0F1-23EA-2F28FC53CC3F}"/>
              </a:ext>
            </a:extLst>
          </p:cNvPr>
          <p:cNvSpPr/>
          <p:nvPr/>
        </p:nvSpPr>
        <p:spPr>
          <a:xfrm>
            <a:off x="8893276" y="3515864"/>
            <a:ext cx="1238865" cy="161657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a:extLst>
              <a:ext uri="{FF2B5EF4-FFF2-40B4-BE49-F238E27FC236}">
                <a16:creationId xmlns:a16="http://schemas.microsoft.com/office/drawing/2014/main" id="{712409AC-635B-1B9E-D194-83F7F0AD546A}"/>
              </a:ext>
            </a:extLst>
          </p:cNvPr>
          <p:cNvSpPr/>
          <p:nvPr/>
        </p:nvSpPr>
        <p:spPr>
          <a:xfrm>
            <a:off x="6872748" y="3522823"/>
            <a:ext cx="1737935" cy="16165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50E99F3F-5AD5-FC6B-5A43-603A13D554D3}"/>
              </a:ext>
            </a:extLst>
          </p:cNvPr>
          <p:cNvSpPr txBox="1"/>
          <p:nvPr/>
        </p:nvSpPr>
        <p:spPr>
          <a:xfrm>
            <a:off x="9409468" y="3185654"/>
            <a:ext cx="1587294" cy="369332"/>
          </a:xfrm>
          <a:prstGeom prst="rect">
            <a:avLst/>
          </a:prstGeom>
          <a:noFill/>
        </p:spPr>
        <p:txBody>
          <a:bodyPr wrap="none" rtlCol="0">
            <a:spAutoFit/>
          </a:bodyPr>
          <a:lstStyle/>
          <a:p>
            <a:r>
              <a:rPr lang="es-MX">
                <a:solidFill>
                  <a:schemeClr val="accent2"/>
                </a:solidFill>
              </a:rPr>
              <a:t>No obstruction</a:t>
            </a:r>
          </a:p>
        </p:txBody>
      </p:sp>
      <p:sp>
        <p:nvSpPr>
          <p:cNvPr id="8" name="CuadroTexto 7">
            <a:extLst>
              <a:ext uri="{FF2B5EF4-FFF2-40B4-BE49-F238E27FC236}">
                <a16:creationId xmlns:a16="http://schemas.microsoft.com/office/drawing/2014/main" id="{4F45833B-F727-9A51-0EB4-101812B4BB03}"/>
              </a:ext>
            </a:extLst>
          </p:cNvPr>
          <p:cNvSpPr txBox="1"/>
          <p:nvPr/>
        </p:nvSpPr>
        <p:spPr>
          <a:xfrm>
            <a:off x="6671185" y="3161078"/>
            <a:ext cx="1293944" cy="369332"/>
          </a:xfrm>
          <a:prstGeom prst="rect">
            <a:avLst/>
          </a:prstGeom>
          <a:noFill/>
        </p:spPr>
        <p:txBody>
          <a:bodyPr wrap="none" rtlCol="0">
            <a:spAutoFit/>
          </a:bodyPr>
          <a:lstStyle/>
          <a:p>
            <a:r>
              <a:rPr lang="es-MX"/>
              <a:t>Obstruction</a:t>
            </a:r>
          </a:p>
        </p:txBody>
      </p:sp>
    </p:spTree>
    <p:extLst>
      <p:ext uri="{BB962C8B-B14F-4D97-AF65-F5344CB8AC3E}">
        <p14:creationId xmlns:p14="http://schemas.microsoft.com/office/powerpoint/2010/main" val="146937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081B5-F8F3-09D6-687D-0375CAED0D6B}"/>
              </a:ext>
            </a:extLst>
          </p:cNvPr>
          <p:cNvSpPr>
            <a:spLocks noGrp="1"/>
          </p:cNvSpPr>
          <p:nvPr>
            <p:ph type="title"/>
          </p:nvPr>
        </p:nvSpPr>
        <p:spPr>
          <a:xfrm>
            <a:off x="414983" y="-49540"/>
            <a:ext cx="10515600" cy="1325563"/>
          </a:xfrm>
        </p:spPr>
        <p:txBody>
          <a:bodyPr/>
          <a:lstStyle/>
          <a:p>
            <a:r>
              <a:rPr lang="es-MX"/>
              <a:t>Herramientas:</a:t>
            </a:r>
          </a:p>
        </p:txBody>
      </p:sp>
      <p:sp>
        <p:nvSpPr>
          <p:cNvPr id="3" name="Marcador de contenido 2">
            <a:extLst>
              <a:ext uri="{FF2B5EF4-FFF2-40B4-BE49-F238E27FC236}">
                <a16:creationId xmlns:a16="http://schemas.microsoft.com/office/drawing/2014/main" id="{F0D54349-8CD3-9807-FA6A-61710F2E5BF5}"/>
              </a:ext>
            </a:extLst>
          </p:cNvPr>
          <p:cNvSpPr>
            <a:spLocks noGrp="1"/>
          </p:cNvSpPr>
          <p:nvPr>
            <p:ph idx="1"/>
          </p:nvPr>
        </p:nvSpPr>
        <p:spPr>
          <a:xfrm>
            <a:off x="150329" y="1276023"/>
            <a:ext cx="5539446" cy="5450541"/>
          </a:xfrm>
        </p:spPr>
        <p:txBody>
          <a:bodyPr>
            <a:normAutofit fontScale="40000" lnSpcReduction="20000"/>
          </a:bodyPr>
          <a:lstStyle/>
          <a:p>
            <a:r>
              <a:rPr lang="es-MX" sz="5100"/>
              <a:t>Software:</a:t>
            </a:r>
          </a:p>
          <a:p>
            <a:pPr lvl="1"/>
            <a:r>
              <a:rPr lang="es-MX" sz="3300"/>
              <a:t>Python: Es el lenguage en el cual se va a implementar toda la solución</a:t>
            </a:r>
          </a:p>
          <a:p>
            <a:pPr lvl="1"/>
            <a:endParaRPr lang="es-MX"/>
          </a:p>
          <a:p>
            <a:r>
              <a:rPr lang="es-MX" sz="5100"/>
              <a:t>Librerias:</a:t>
            </a:r>
          </a:p>
          <a:p>
            <a:pPr lvl="1"/>
            <a:r>
              <a:rPr lang="es-MX" sz="3300"/>
              <a:t>Pandas: para la manipulacion de datos lectura de datos</a:t>
            </a:r>
          </a:p>
          <a:p>
            <a:pPr lvl="1"/>
            <a:r>
              <a:rPr lang="es-MX" sz="3300"/>
              <a:t>Numpy: manipulación de arreglos, algunas funciones para transformación.</a:t>
            </a:r>
          </a:p>
          <a:p>
            <a:pPr lvl="1"/>
            <a:r>
              <a:rPr lang="es-MX" sz="3300"/>
              <a:t>Pytorch: librería donde se pueden implementar algunas arquitecturas de redes neuronales profundas</a:t>
            </a:r>
          </a:p>
          <a:p>
            <a:pPr lvl="1"/>
            <a:r>
              <a:rPr lang="es-MX" sz="3300"/>
              <a:t>Tensorflow: librería similar a pytorch para la construcción de los modelos de redes neuronales.</a:t>
            </a:r>
          </a:p>
          <a:p>
            <a:pPr lvl="1"/>
            <a:r>
              <a:rPr lang="es-MX" sz="3300"/>
              <a:t>Yolo: librería para usar modelos preentrenados como embedding para cnn y que ya tiene modelos preentrenados. </a:t>
            </a:r>
          </a:p>
          <a:p>
            <a:pPr lvl="1"/>
            <a:r>
              <a:rPr lang="es-MX" sz="3300"/>
              <a:t>Fastai: librería que incluye algunas funciones utilies en el tratamiento de imágenes y transformaciones.</a:t>
            </a:r>
          </a:p>
          <a:p>
            <a:pPr lvl="1"/>
            <a:r>
              <a:rPr lang="es-MX" sz="3300"/>
              <a:t>Cv2: para visualización de imágenes con funciones para visulizar deteccion de objetos.</a:t>
            </a:r>
          </a:p>
          <a:p>
            <a:pPr lvl="1"/>
            <a:r>
              <a:rPr lang="es-MX" sz="3300"/>
              <a:t>Os: librería con funciones utiles de manejo de carpetas, documentos, etc. </a:t>
            </a:r>
          </a:p>
          <a:p>
            <a:pPr lvl="1"/>
            <a:r>
              <a:rPr lang="es-MX" sz="3300"/>
              <a:t>Entre otras como Yaml, re, pickle, pybboxes, etc. </a:t>
            </a:r>
          </a:p>
        </p:txBody>
      </p:sp>
      <p:pic>
        <p:nvPicPr>
          <p:cNvPr id="3074" name="Picture 2" descr="Python Software Foundation License - Wikipedia, la enciclopedia libre">
            <a:extLst>
              <a:ext uri="{FF2B5EF4-FFF2-40B4-BE49-F238E27FC236}">
                <a16:creationId xmlns:a16="http://schemas.microsoft.com/office/drawing/2014/main" id="{FF7741EE-301D-280C-77DD-8218A9E8C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586826">
            <a:off x="7755166" y="486697"/>
            <a:ext cx="2493635" cy="24936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andas (software) - Wikipedia">
            <a:extLst>
              <a:ext uri="{FF2B5EF4-FFF2-40B4-BE49-F238E27FC236}">
                <a16:creationId xmlns:a16="http://schemas.microsoft.com/office/drawing/2014/main" id="{12652BAB-809F-D1DD-8DB1-9A55CED44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9745" y="2961818"/>
            <a:ext cx="2787271" cy="112912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a guía definitiva del paquete NumPy para computación científica en Python">
            <a:extLst>
              <a:ext uri="{FF2B5EF4-FFF2-40B4-BE49-F238E27FC236}">
                <a16:creationId xmlns:a16="http://schemas.microsoft.com/office/drawing/2014/main" id="{BC629389-16BC-0230-2AEA-A3ED07C62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430" y="2948121"/>
            <a:ext cx="2269830" cy="89900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ntroduction to PyTorch. PyTorch is an open source machine… | by Vikas  Solegaonkar | Towards Data Science">
            <a:extLst>
              <a:ext uri="{FF2B5EF4-FFF2-40B4-BE49-F238E27FC236}">
                <a16:creationId xmlns:a16="http://schemas.microsoft.com/office/drawing/2014/main" id="{F8A1EC66-D6E0-E925-C8C3-550BDC98F6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8499" y="4001294"/>
            <a:ext cx="1886965" cy="114262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TensorFlow - Wikipedia, la enciclopedia libre">
            <a:extLst>
              <a:ext uri="{FF2B5EF4-FFF2-40B4-BE49-F238E27FC236}">
                <a16:creationId xmlns:a16="http://schemas.microsoft.com/office/drawing/2014/main" id="{FE0EECDA-3412-FEA8-83C8-DA63ED4FD4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6024550" y="4115648"/>
            <a:ext cx="2269830" cy="189322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ntroduction To Fastai(Part1). What is fastai used for? A general… | by  Rojin Ebrahimi | Medium">
            <a:extLst>
              <a:ext uri="{FF2B5EF4-FFF2-40B4-BE49-F238E27FC236}">
                <a16:creationId xmlns:a16="http://schemas.microsoft.com/office/drawing/2014/main" id="{A00B4969-E636-5322-1D5E-B5AB8EC86D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8740262">
            <a:off x="8963552" y="4695613"/>
            <a:ext cx="3173961" cy="1142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86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02165-99A7-DB4C-06AA-BB6FB8B7AFBD}"/>
              </a:ext>
            </a:extLst>
          </p:cNvPr>
          <p:cNvSpPr>
            <a:spLocks noGrp="1"/>
          </p:cNvSpPr>
          <p:nvPr>
            <p:ph type="title"/>
          </p:nvPr>
        </p:nvSpPr>
        <p:spPr>
          <a:xfrm>
            <a:off x="282388" y="185831"/>
            <a:ext cx="10515600" cy="1325563"/>
          </a:xfrm>
        </p:spPr>
        <p:txBody>
          <a:bodyPr/>
          <a:lstStyle/>
          <a:p>
            <a:r>
              <a:rPr lang="es-MX"/>
              <a:t>Modelos a implementar:</a:t>
            </a:r>
          </a:p>
        </p:txBody>
      </p:sp>
      <p:sp>
        <p:nvSpPr>
          <p:cNvPr id="3" name="Marcador de contenido 2">
            <a:extLst>
              <a:ext uri="{FF2B5EF4-FFF2-40B4-BE49-F238E27FC236}">
                <a16:creationId xmlns:a16="http://schemas.microsoft.com/office/drawing/2014/main" id="{E5681156-525F-7DB9-4374-0C5AE8DD5359}"/>
              </a:ext>
            </a:extLst>
          </p:cNvPr>
          <p:cNvSpPr>
            <a:spLocks noGrp="1"/>
          </p:cNvSpPr>
          <p:nvPr>
            <p:ph idx="1"/>
          </p:nvPr>
        </p:nvSpPr>
        <p:spPr>
          <a:xfrm>
            <a:off x="282388" y="1253331"/>
            <a:ext cx="6706241" cy="2368410"/>
          </a:xfrm>
        </p:spPr>
        <p:txBody>
          <a:bodyPr/>
          <a:lstStyle/>
          <a:p>
            <a:r>
              <a:rPr lang="es-MX"/>
              <a:t>Algunas de las soluciones a probar son:</a:t>
            </a:r>
          </a:p>
          <a:p>
            <a:pPr lvl="1"/>
            <a:r>
              <a:rPr lang="es-MX"/>
              <a:t>R-CNN</a:t>
            </a:r>
          </a:p>
          <a:p>
            <a:pPr lvl="1"/>
            <a:r>
              <a:rPr lang="es-MX"/>
              <a:t>YOLO</a:t>
            </a:r>
          </a:p>
          <a:p>
            <a:pPr lvl="1"/>
            <a:r>
              <a:rPr lang="es-MX"/>
              <a:t>Fast-RCNN</a:t>
            </a:r>
          </a:p>
          <a:p>
            <a:pPr lvl="1"/>
            <a:r>
              <a:rPr lang="es-MX"/>
              <a:t>Faster-RCNN</a:t>
            </a:r>
          </a:p>
        </p:txBody>
      </p:sp>
      <p:pic>
        <p:nvPicPr>
          <p:cNvPr id="4098" name="Picture 2" descr="Preparing Custom Dataset for Training YOLO Object Detector">
            <a:extLst>
              <a:ext uri="{FF2B5EF4-FFF2-40B4-BE49-F238E27FC236}">
                <a16:creationId xmlns:a16="http://schemas.microsoft.com/office/drawing/2014/main" id="{36909CD2-29E5-D738-B40E-062B5D58E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288" y="3716979"/>
            <a:ext cx="5719482" cy="300734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aster R-CNN for object detection | by Shilpa Ananth | Towards Data Science">
            <a:extLst>
              <a:ext uri="{FF2B5EF4-FFF2-40B4-BE49-F238E27FC236}">
                <a16:creationId xmlns:a16="http://schemas.microsoft.com/office/drawing/2014/main" id="{74EE652B-2749-54F6-5C25-E425B8A18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59" y="3429000"/>
            <a:ext cx="4482353" cy="337474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lectronics | Free Full-Text | Preceding Vehicle Detection Using Faster  R-CNN Based on Speed Classification Random Anchor and Q-Square Penalty  Coefficient">
            <a:extLst>
              <a:ext uri="{FF2B5EF4-FFF2-40B4-BE49-F238E27FC236}">
                <a16:creationId xmlns:a16="http://schemas.microsoft.com/office/drawing/2014/main" id="{BD92B0A8-DC86-19BD-D998-61A0983DDC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153" y="925002"/>
            <a:ext cx="2470151" cy="2694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308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{DD388A01-B4F5-5941-B312-E72D1ACCE1B6}tf10001058</Template>
  <TotalTime>1277</TotalTime>
  <Words>535</Words>
  <Application>Microsoft Macintosh PowerPoint</Application>
  <PresentationFormat>Panorámica</PresentationFormat>
  <Paragraphs>40</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Calibri Light</vt:lpstr>
      <vt:lpstr>TimesNewRomanPSMT</vt:lpstr>
      <vt:lpstr>Celestial</vt:lpstr>
      <vt:lpstr>Detección de objetos para la ayuda de detección de obstáculos en personas con discapacidad de visualización  (Imágenes)</vt:lpstr>
      <vt:lpstr>Introducción</vt:lpstr>
      <vt:lpstr>Planteamiento del problema:</vt:lpstr>
      <vt:lpstr>Herramientas:</vt:lpstr>
      <vt:lpstr>Modelos a implementar: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Detección de objetos para la ayuda de detección de obstáculos en personas con discapacidad de visualización  (Imágenes)</dc:title>
  <dc:creator>Héctor Aragón</dc:creator>
  <cp:lastModifiedBy>Héctor Aragón</cp:lastModifiedBy>
  <cp:revision>1</cp:revision>
  <dcterms:created xsi:type="dcterms:W3CDTF">2022-11-09T00:30:21Z</dcterms:created>
  <dcterms:modified xsi:type="dcterms:W3CDTF">2022-11-09T21:47:45Z</dcterms:modified>
</cp:coreProperties>
</file>