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DB2"/>
    <a:srgbClr val="2D2D30"/>
    <a:srgbClr val="BDCDD1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" dirty="0"/>
            <a:t>Especificación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" dirty="0"/>
            <a:t>Diseño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" dirty="0"/>
            <a:t>implementación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LinFactNeighborX="-3556" custLinFactNeighborY="1011"/>
      <dgm:spPr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0" custLinFactNeighborY="3681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67407" y="708417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" sz="2600" kern="1200" dirty="0"/>
            <a:t>Especificación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72180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" sz="2600" kern="1200" dirty="0"/>
            <a:t>Diseño</a:t>
          </a:r>
        </a:p>
      </dsp:txBody>
      <dsp:txXfrm>
        <a:off x="3538574" y="2721809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" sz="2600" kern="1200" dirty="0"/>
            <a:t>implementación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27/07/2022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27/07/2022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27/07/2022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27/07/2022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27/07/2022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27/07/2022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27/07/2022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27/07/2022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27/07/2022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27/07/2022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27/07/2022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27/07/2022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27/07/2022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s" sz="4400" dirty="0">
                <a:solidFill>
                  <a:schemeClr val="tx1"/>
                </a:solidFill>
              </a:rPr>
              <a:t>S</a:t>
            </a:r>
            <a:r>
              <a:rPr lang="es-CR" sz="4400" dirty="0">
                <a:solidFill>
                  <a:schemeClr val="tx1"/>
                </a:solidFill>
              </a:rPr>
              <a:t>e</a:t>
            </a:r>
            <a:r>
              <a:rPr lang="es" sz="4400" dirty="0">
                <a:solidFill>
                  <a:schemeClr val="tx1"/>
                </a:solidFill>
              </a:rPr>
              <a:t>máforo en cruce vial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0000" lnSpcReduction="20000"/>
          </a:bodyPr>
          <a:lstStyle/>
          <a:p>
            <a:pPr rtl="0">
              <a:spcAft>
                <a:spcPts val="600"/>
              </a:spcAft>
            </a:pPr>
            <a:r>
              <a:rPr lang="es-CR" dirty="0"/>
              <a:t>Ariel </a:t>
            </a:r>
            <a:r>
              <a:rPr lang="es-CR" dirty="0" err="1"/>
              <a:t>Arevalo</a:t>
            </a:r>
            <a:r>
              <a:rPr lang="es-CR" dirty="0"/>
              <a:t> Alvarado, Cheryl </a:t>
            </a:r>
            <a:r>
              <a:rPr lang="es-CR" dirty="0" err="1"/>
              <a:t>Bryden</a:t>
            </a:r>
            <a:r>
              <a:rPr lang="es-CR" dirty="0"/>
              <a:t> Watson† , Genesis Herrera Knyght y Yendry </a:t>
            </a:r>
            <a:r>
              <a:rPr lang="es-CR" dirty="0" err="1"/>
              <a:t>Jimenez</a:t>
            </a:r>
            <a:r>
              <a:rPr lang="es-CR" dirty="0"/>
              <a:t> Quesada</a:t>
            </a:r>
            <a:endParaRPr lang="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FAA20-1C92-F796-5F65-895BF52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sp>
        <p:nvSpPr>
          <p:cNvPr id="5" name="Google Shape;133;p20">
            <a:extLst>
              <a:ext uri="{FF2B5EF4-FFF2-40B4-BE49-F238E27FC236}">
                <a16:creationId xmlns:a16="http://schemas.microsoft.com/office/drawing/2014/main" id="{7BEBBF09-BE6C-461D-2B18-2655791D6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3619" y="867520"/>
            <a:ext cx="4617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Validador:</a:t>
            </a:r>
            <a:endParaRPr dirty="0"/>
          </a:p>
        </p:txBody>
      </p:sp>
      <p:pic>
        <p:nvPicPr>
          <p:cNvPr id="7" name="Google Shape;134;p20">
            <a:extLst>
              <a:ext uri="{FF2B5EF4-FFF2-40B4-BE49-F238E27FC236}">
                <a16:creationId xmlns:a16="http://schemas.microsoft.com/office/drawing/2014/main" id="{F07ADF5E-A0AF-07E7-D1E8-8E1071E736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4769" y="2726570"/>
            <a:ext cx="4162125" cy="2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5;p20">
            <a:extLst>
              <a:ext uri="{FF2B5EF4-FFF2-40B4-BE49-F238E27FC236}">
                <a16:creationId xmlns:a16="http://schemas.microsoft.com/office/drawing/2014/main" id="{8298DE3B-BC38-EC9A-419B-C567BE1DB9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619" y="3942738"/>
            <a:ext cx="41148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36;p20">
            <a:extLst>
              <a:ext uri="{FF2B5EF4-FFF2-40B4-BE49-F238E27FC236}">
                <a16:creationId xmlns:a16="http://schemas.microsoft.com/office/drawing/2014/main" id="{437C4606-0D8F-10C4-8BB3-19781D0E7B5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068" y="1078731"/>
            <a:ext cx="3664975" cy="214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5EB8997-438D-DA42-1831-A29A3E13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392" t="17391" r="15912" b="19652"/>
          <a:stretch/>
        </p:blipFill>
        <p:spPr>
          <a:xfrm>
            <a:off x="676272" y="609597"/>
            <a:ext cx="1179445" cy="1179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1416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FAA20-1C92-F796-5F65-895BF52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sp>
        <p:nvSpPr>
          <p:cNvPr id="5" name="Google Shape;141;p21">
            <a:extLst>
              <a:ext uri="{FF2B5EF4-FFF2-40B4-BE49-F238E27FC236}">
                <a16:creationId xmlns:a16="http://schemas.microsoft.com/office/drawing/2014/main" id="{22F9201C-3908-ADBE-D5A9-1ED871AF7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3294" y="867520"/>
            <a:ext cx="52935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Coordinador:</a:t>
            </a:r>
            <a:endParaRPr dirty="0"/>
          </a:p>
        </p:txBody>
      </p:sp>
      <p:pic>
        <p:nvPicPr>
          <p:cNvPr id="7" name="Google Shape;142;p21">
            <a:extLst>
              <a:ext uri="{FF2B5EF4-FFF2-40B4-BE49-F238E27FC236}">
                <a16:creationId xmlns:a16="http://schemas.microsoft.com/office/drawing/2014/main" id="{03C045A3-D3D6-24B5-B2B6-7933824D61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9563" y="1070554"/>
            <a:ext cx="5293500" cy="509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3;p21">
            <a:extLst>
              <a:ext uri="{FF2B5EF4-FFF2-40B4-BE49-F238E27FC236}">
                <a16:creationId xmlns:a16="http://schemas.microsoft.com/office/drawing/2014/main" id="{DA577A11-08FD-7253-C2B4-B6F4829DFF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308" y="2227576"/>
            <a:ext cx="22098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4;p21">
            <a:extLst>
              <a:ext uri="{FF2B5EF4-FFF2-40B4-BE49-F238E27FC236}">
                <a16:creationId xmlns:a16="http://schemas.microsoft.com/office/drawing/2014/main" id="{A6B54728-AA1B-F334-85C3-743EE0A31A4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945" y="4829534"/>
            <a:ext cx="19145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6F349A5-BE52-B603-4FE1-8DD0F9C887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392" t="17391" r="15912" b="19652"/>
          <a:stretch/>
        </p:blipFill>
        <p:spPr>
          <a:xfrm>
            <a:off x="676272" y="609597"/>
            <a:ext cx="1179445" cy="1179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2554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FAA20-1C92-F796-5F65-895BF52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AA7ADE-717C-A801-C074-0B0F194A5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392" t="17391" r="15912" b="19652"/>
          <a:stretch/>
        </p:blipFill>
        <p:spPr>
          <a:xfrm>
            <a:off x="676272" y="609597"/>
            <a:ext cx="1179445" cy="1179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 descr="Tabla&#10;&#10;Descripción generada automáticamente con confianza baja">
            <a:extLst>
              <a:ext uri="{FF2B5EF4-FFF2-40B4-BE49-F238E27FC236}">
                <a16:creationId xmlns:a16="http://schemas.microsoft.com/office/drawing/2014/main" id="{85E4D219-F849-D070-9F53-818D368C2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69" y="866688"/>
            <a:ext cx="7249461" cy="5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3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s-MX" dirty="0"/>
              <a:t>Proyecto Integrador de Arquitectura y Ensamblador : Semáforo</a:t>
            </a:r>
            <a:endParaRPr lang="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34883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6E169C56-F1B8-3799-B433-968D591C5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258" y="2637181"/>
            <a:ext cx="1774225" cy="1774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6B4545-AD9F-A99D-1538-FC7ACFE7C7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23102" t="21324" r="21246" b="27080"/>
          <a:stretch/>
        </p:blipFill>
        <p:spPr>
          <a:xfrm>
            <a:off x="5160416" y="2637181"/>
            <a:ext cx="1871167" cy="1774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CDEFCE-A255-41BE-71CB-1D07482D0C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392" t="17391" r="15912" b="19652"/>
          <a:stretch/>
        </p:blipFill>
        <p:spPr>
          <a:xfrm>
            <a:off x="8704516" y="2637181"/>
            <a:ext cx="1823237" cy="1774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86883-F15E-47A3-53EB-3388E248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63A146-4BC4-A1BC-E08F-3E334524E7E0}"/>
              </a:ext>
            </a:extLst>
          </p:cNvPr>
          <p:cNvSpPr/>
          <p:nvPr/>
        </p:nvSpPr>
        <p:spPr>
          <a:xfrm>
            <a:off x="1464777" y="906932"/>
            <a:ext cx="411438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Especificación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E77220-3A78-02D5-D900-C5695C822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2" y="609598"/>
            <a:ext cx="1179445" cy="1179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FC98BE-28AF-5EF4-78DA-A4C0A7AF3FD2}"/>
              </a:ext>
            </a:extLst>
          </p:cNvPr>
          <p:cNvSpPr/>
          <p:nvPr/>
        </p:nvSpPr>
        <p:spPr>
          <a:xfrm>
            <a:off x="706092" y="2086377"/>
            <a:ext cx="538990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este proyecto se realiza la simulación de la funcionalidad </a:t>
            </a:r>
          </a:p>
          <a:p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los semáforos en un cruce de calles con pasos peatonales. </a:t>
            </a:r>
          </a:p>
          <a:p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semáforo controla el flujo de los vehículos que se dirigen</a:t>
            </a:r>
          </a:p>
          <a:p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cuatro direcciones distintas, con giros a la izquierda para</a:t>
            </a:r>
          </a:p>
          <a:p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dos carriles y además el flujo de peatones para que estos </a:t>
            </a:r>
          </a:p>
          <a:p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puedan atravesar las calles de una forma segura.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6B707BE-6FD1-4278-34B2-9ADD13D99BDC}"/>
              </a:ext>
            </a:extLst>
          </p:cNvPr>
          <p:cNvSpPr/>
          <p:nvPr/>
        </p:nvSpPr>
        <p:spPr>
          <a:xfrm>
            <a:off x="6337850" y="372980"/>
            <a:ext cx="5520228" cy="6124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1B7C48-07B2-B1A0-EE84-128AD98FC626}"/>
              </a:ext>
            </a:extLst>
          </p:cNvPr>
          <p:cNvSpPr/>
          <p:nvPr/>
        </p:nvSpPr>
        <p:spPr>
          <a:xfrm>
            <a:off x="7086186" y="906932"/>
            <a:ext cx="34190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Herramientas :</a:t>
            </a:r>
          </a:p>
          <a:p>
            <a:endParaRPr lang="es-MX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Logisim</a:t>
            </a:r>
            <a:r>
              <a:rPr lang="es-MX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s-MX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enguaje de alto nivel (C/C++)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s-MX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enguaje ensamblador</a:t>
            </a:r>
            <a:endParaRPr lang="es-E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544C7C-22D9-6620-2CDD-178B9A5B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93333" l="4889" r="96000">
                        <a14:foregroundMark x1="37333" y1="31111" x2="37333" y2="31111"/>
                        <a14:foregroundMark x1="65333" y1="10222" x2="17333" y2="31556"/>
                        <a14:foregroundMark x1="17333" y1="31556" x2="24000" y2="80889"/>
                        <a14:foregroundMark x1="24000" y1="80889" x2="76444" y2="75111"/>
                        <a14:foregroundMark x1="76444" y1="75111" x2="86222" y2="36444"/>
                        <a14:foregroundMark x1="86222" y1="36444" x2="59556" y2="5333"/>
                        <a14:foregroundMark x1="59556" y1="5333" x2="56444" y2="7111"/>
                        <a14:foregroundMark x1="22222" y1="37333" x2="25333" y2="58222"/>
                        <a14:foregroundMark x1="24444" y1="34222" x2="11556" y2="61333"/>
                        <a14:foregroundMark x1="21333" y1="56000" x2="13333" y2="43111"/>
                        <a14:foregroundMark x1="13333" y1="43111" x2="11556" y2="42222"/>
                        <a14:foregroundMark x1="13333" y1="57333" x2="10222" y2="51111"/>
                        <a14:foregroundMark x1="35556" y1="45333" x2="46222" y2="44000"/>
                        <a14:foregroundMark x1="44444" y1="54222" x2="32444" y2="64000"/>
                        <a14:foregroundMark x1="32444" y1="63111" x2="50222" y2="39111"/>
                        <a14:foregroundMark x1="39556" y1="39111" x2="39556" y2="39111"/>
                        <a14:foregroundMark x1="46222" y1="55111" x2="46222" y2="55111"/>
                        <a14:foregroundMark x1="50222" y1="55111" x2="50222" y2="55111"/>
                        <a14:foregroundMark x1="45333" y1="58222" x2="45333" y2="58222"/>
                        <a14:foregroundMark x1="42222" y1="58222" x2="50222" y2="58222"/>
                        <a14:foregroundMark x1="57333" y1="50222" x2="89333" y2="53333"/>
                        <a14:foregroundMark x1="82222" y1="53333" x2="54222" y2="43111"/>
                        <a14:foregroundMark x1="55556" y1="46222" x2="55556" y2="46222"/>
                        <a14:foregroundMark x1="56444" y1="59111" x2="56444" y2="59111"/>
                        <a14:foregroundMark x1="73333" y1="50222" x2="73333" y2="50222"/>
                        <a14:foregroundMark x1="70222" y1="37333" x2="70222" y2="37333"/>
                        <a14:foregroundMark x1="67556" y1="41333" x2="67556" y2="41333"/>
                        <a14:foregroundMark x1="62222" y1="41333" x2="78222" y2="41333"/>
                        <a14:foregroundMark x1="75556" y1="44000" x2="91111" y2="54222"/>
                        <a14:foregroundMark x1="95297" y1="67270" x2="95703" y2="68000"/>
                        <a14:foregroundMark x1="83111" y1="45333" x2="93236" y2="63559"/>
                        <a14:foregroundMark x1="93333" y1="58222" x2="86222" y2="43111"/>
                        <a14:foregroundMark x1="74222" y1="56000" x2="60444" y2="60000"/>
                        <a14:foregroundMark x1="6222" y1="33333" x2="5333" y2="51111"/>
                        <a14:foregroundMark x1="55556" y1="82222" x2="44444" y2="92000"/>
                        <a14:foregroundMark x1="45333" y1="91111" x2="59556" y2="92000"/>
                        <a14:foregroundMark x1="60444" y1="89333" x2="54222" y2="93333"/>
                        <a14:backgroundMark x1="98222" y1="68000" x2="98222" y2="68000"/>
                        <a14:backgroundMark x1="95111" y1="69333" x2="95111" y2="69333"/>
                        <a14:backgroundMark x1="96444" y1="69333" x2="96444" y2="69333"/>
                        <a14:backgroundMark x1="97333" y1="69333" x2="98222" y2="66222"/>
                        <a14:backgroundMark x1="96000" y1="68000" x2="96000" y2="71556"/>
                        <a14:backgroundMark x1="97333" y1="69778" x2="96889" y2="67556"/>
                        <a14:backgroundMark x1="96889" y1="67556" x2="96444" y2="67111"/>
                        <a14:backgroundMark x1="96444" y1="67111" x2="95556" y2="67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8929" y="4780404"/>
            <a:ext cx="1327081" cy="132708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AD68E0A-96D0-E50D-696A-176B402DC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794" y="4487090"/>
            <a:ext cx="1913710" cy="19137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6204ABD-869E-C90C-8C8A-0F34268C1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636" y="3429000"/>
            <a:ext cx="1131736" cy="11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3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1A0C93-A4CC-8544-BB4C-38191A155245}"/>
              </a:ext>
            </a:extLst>
          </p:cNvPr>
          <p:cNvSpPr/>
          <p:nvPr/>
        </p:nvSpPr>
        <p:spPr>
          <a:xfrm>
            <a:off x="1464778" y="906932"/>
            <a:ext cx="323974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Diseño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5A02B-BA78-575A-1504-928DF5E2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D39F8D-C63C-82DB-1C12-85DD859A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23102" t="21324" r="21246" b="27080"/>
          <a:stretch/>
        </p:blipFill>
        <p:spPr>
          <a:xfrm>
            <a:off x="706091" y="609598"/>
            <a:ext cx="1179445" cy="1179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6066545-2551-59E7-46DA-71A4DAE1CDF1}"/>
              </a:ext>
            </a:extLst>
          </p:cNvPr>
          <p:cNvSpPr/>
          <p:nvPr/>
        </p:nvSpPr>
        <p:spPr>
          <a:xfrm>
            <a:off x="1464778" y="1665061"/>
            <a:ext cx="422911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Fase de entrada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Controlador de botones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Codificador de entrada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Validador de entrada</a:t>
            </a:r>
          </a:p>
          <a:p>
            <a:pPr lvl="1"/>
            <a:endParaRPr lang="es-MX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Fase de coordinación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Coordinador</a:t>
            </a:r>
          </a:p>
          <a:p>
            <a:pPr lvl="1"/>
            <a:endParaRPr lang="es-MX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Fase de salida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Decodificador de salida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Enrutador de salida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Semáforos</a:t>
            </a:r>
            <a:endParaRPr lang="es-MX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A7A768B-C2AB-ABCD-D697-3038B27C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61" y="2043624"/>
            <a:ext cx="4501665" cy="35380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A00683D-F5DC-6CC4-CCE8-CF777C051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496876" y="2049378"/>
            <a:ext cx="1198247" cy="8502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C8ABB39-D0F0-59B7-2A94-70F337B0C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480833" y="2346156"/>
            <a:ext cx="1198247" cy="85023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AF74000-040B-03EC-65BD-63B96F61B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922" y="2127842"/>
            <a:ext cx="4407542" cy="286810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DA1C95-70D0-995C-5AAE-1EAB8C2E1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464790" y="2747207"/>
            <a:ext cx="1198247" cy="85023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BA5CA16-D1B4-B149-8102-338D816BD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534" y="2043624"/>
            <a:ext cx="4689207" cy="321152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CAE77DA-DEF1-43A3-15AF-E85D15C1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464789" y="5058434"/>
            <a:ext cx="1198247" cy="8502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A4A3ECD-FD54-F728-21B3-7E9552B71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922" y="2588928"/>
            <a:ext cx="4365389" cy="374176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22855B4-4FAF-5A06-2758-830ECE103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464786" y="5442751"/>
            <a:ext cx="1198247" cy="85023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62192F3-CA62-C3E2-771E-5952AD4236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861" y="2720610"/>
            <a:ext cx="4689207" cy="361008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17C5AD8-27A4-A64A-A78F-044A62868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478193" y="5745603"/>
            <a:ext cx="1198247" cy="85023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417071C-8AB4-6154-6F07-71B24B668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3861" y="3129056"/>
            <a:ext cx="4716350" cy="32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2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FAA20-1C92-F796-5F65-895BF52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17F174-BA55-2423-9621-89F4845842AC}"/>
              </a:ext>
            </a:extLst>
          </p:cNvPr>
          <p:cNvSpPr/>
          <p:nvPr/>
        </p:nvSpPr>
        <p:spPr>
          <a:xfrm>
            <a:off x="1265995" y="906932"/>
            <a:ext cx="48300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890ED5-4D23-F748-0C16-F1C155692F4B}"/>
              </a:ext>
            </a:extLst>
          </p:cNvPr>
          <p:cNvSpPr/>
          <p:nvPr/>
        </p:nvSpPr>
        <p:spPr>
          <a:xfrm>
            <a:off x="1139229" y="2435292"/>
            <a:ext cx="440732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busca conservar la fidelidad entre el circuito y la simulación.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Semáforos se vuelven parte de la interfaz.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busca simular concurrencia, en vez de desarrollar concurrencia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240DFA-D82A-AC40-F173-AA04CC0E4B96}"/>
              </a:ext>
            </a:extLst>
          </p:cNvPr>
          <p:cNvSpPr/>
          <p:nvPr/>
        </p:nvSpPr>
        <p:spPr>
          <a:xfrm>
            <a:off x="6499651" y="2435292"/>
            <a:ext cx="440732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cada fase cambios en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para cada pareja de botones el envío de la solicitud.</a:t>
            </a:r>
          </a:p>
          <a:p>
            <a:endParaRPr lang="es-MX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Además existen métodos de conveniencia para el cambio de fase.</a:t>
            </a:r>
          </a:p>
        </p:txBody>
      </p:sp>
      <p:pic>
        <p:nvPicPr>
          <p:cNvPr id="12" name="Google Shape;99;p15">
            <a:extLst>
              <a:ext uri="{FF2B5EF4-FFF2-40B4-BE49-F238E27FC236}">
                <a16:creationId xmlns:a16="http://schemas.microsoft.com/office/drawing/2014/main" id="{7F6FAE55-5A44-266C-5635-BB2204E114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7924" y="2275974"/>
            <a:ext cx="39147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1;p15">
            <a:extLst>
              <a:ext uri="{FF2B5EF4-FFF2-40B4-BE49-F238E27FC236}">
                <a16:creationId xmlns:a16="http://schemas.microsoft.com/office/drawing/2014/main" id="{4887D7FB-355A-DF6B-25FC-21659A845C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299" y="4412974"/>
            <a:ext cx="47720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8F2894-CC86-EC8C-E853-4667A57B8F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392" t="17391" r="15912" b="19652"/>
          <a:stretch/>
        </p:blipFill>
        <p:spPr>
          <a:xfrm>
            <a:off x="676272" y="609597"/>
            <a:ext cx="1179445" cy="1179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3608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FAA20-1C92-F796-5F65-895BF52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sp>
        <p:nvSpPr>
          <p:cNvPr id="9" name="Google Shape;106;p16">
            <a:extLst>
              <a:ext uri="{FF2B5EF4-FFF2-40B4-BE49-F238E27FC236}">
                <a16:creationId xmlns:a16="http://schemas.microsoft.com/office/drawing/2014/main" id="{35518088-E245-4599-D509-E6E6317680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3548" y="867520"/>
            <a:ext cx="6502299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 err="1"/>
              <a:t>Main</a:t>
            </a:r>
            <a:r>
              <a:rPr lang="es-419" sz="2800" b="1" dirty="0"/>
              <a:t> del proyecto de QT:</a:t>
            </a:r>
            <a:endParaRPr sz="2800" b="1" dirty="0"/>
          </a:p>
        </p:txBody>
      </p:sp>
      <p:pic>
        <p:nvPicPr>
          <p:cNvPr id="14" name="Google Shape;107;p16">
            <a:extLst>
              <a:ext uri="{FF2B5EF4-FFF2-40B4-BE49-F238E27FC236}">
                <a16:creationId xmlns:a16="http://schemas.microsoft.com/office/drawing/2014/main" id="{1AF647F3-2B56-71D8-8073-3FA2BDBE9E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3818"/>
          <a:stretch/>
        </p:blipFill>
        <p:spPr>
          <a:xfrm>
            <a:off x="3766133" y="2054155"/>
            <a:ext cx="5988926" cy="39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1C72FB-A3C4-6377-A11A-A036191360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392" t="17391" r="15912" b="19652"/>
          <a:stretch/>
        </p:blipFill>
        <p:spPr>
          <a:xfrm>
            <a:off x="676272" y="609597"/>
            <a:ext cx="1179445" cy="1179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7760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FAA20-1C92-F796-5F65-895BF52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sp>
        <p:nvSpPr>
          <p:cNvPr id="10" name="Google Shape;112;p17">
            <a:extLst>
              <a:ext uri="{FF2B5EF4-FFF2-40B4-BE49-F238E27FC236}">
                <a16:creationId xmlns:a16="http://schemas.microsoft.com/office/drawing/2014/main" id="{2651F05B-2C9B-D364-0DB1-0202118DD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0357" y="705515"/>
            <a:ext cx="4617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Controlador de botones:</a:t>
            </a:r>
            <a:endParaRPr dirty="0"/>
          </a:p>
        </p:txBody>
      </p:sp>
      <p:pic>
        <p:nvPicPr>
          <p:cNvPr id="11" name="Google Shape;113;p17">
            <a:extLst>
              <a:ext uri="{FF2B5EF4-FFF2-40B4-BE49-F238E27FC236}">
                <a16:creationId xmlns:a16="http://schemas.microsoft.com/office/drawing/2014/main" id="{541A3AB0-AF50-A2F1-2A55-A0F013BD21F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1146" y="2320648"/>
            <a:ext cx="365760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4;p17">
            <a:extLst>
              <a:ext uri="{FF2B5EF4-FFF2-40B4-BE49-F238E27FC236}">
                <a16:creationId xmlns:a16="http://schemas.microsoft.com/office/drawing/2014/main" id="{2A22A7CD-2903-4490-60E8-E0D204F745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545" y="1037315"/>
            <a:ext cx="4349875" cy="49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4E4363-F2E6-B1CB-C5B3-A60141F0B8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392" t="17391" r="15912" b="19652"/>
          <a:stretch/>
        </p:blipFill>
        <p:spPr>
          <a:xfrm>
            <a:off x="676272" y="609597"/>
            <a:ext cx="1179445" cy="1179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0414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FAA20-1C92-F796-5F65-895BF52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sp>
        <p:nvSpPr>
          <p:cNvPr id="5" name="Google Shape;119;p18">
            <a:extLst>
              <a:ext uri="{FF2B5EF4-FFF2-40B4-BE49-F238E27FC236}">
                <a16:creationId xmlns:a16="http://schemas.microsoft.com/office/drawing/2014/main" id="{F0308FD8-18A6-5600-0A8F-8F6DACFEE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4164" y="867520"/>
            <a:ext cx="4617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Codificador:</a:t>
            </a:r>
            <a:endParaRPr dirty="0"/>
          </a:p>
        </p:txBody>
      </p:sp>
      <p:pic>
        <p:nvPicPr>
          <p:cNvPr id="7" name="Google Shape;120;p18">
            <a:extLst>
              <a:ext uri="{FF2B5EF4-FFF2-40B4-BE49-F238E27FC236}">
                <a16:creationId xmlns:a16="http://schemas.microsoft.com/office/drawing/2014/main" id="{A26E29C9-5932-B80E-E117-C2CFF45872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8588" y="2385366"/>
            <a:ext cx="4272249" cy="326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1;p18">
            <a:extLst>
              <a:ext uri="{FF2B5EF4-FFF2-40B4-BE49-F238E27FC236}">
                <a16:creationId xmlns:a16="http://schemas.microsoft.com/office/drawing/2014/main" id="{A771440D-B299-39D4-9624-E88D370766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943" y="1946906"/>
            <a:ext cx="4823475" cy="377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4035D4-F158-9D0E-EA5A-8A2210899F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392" t="17391" r="15912" b="19652"/>
          <a:stretch/>
        </p:blipFill>
        <p:spPr>
          <a:xfrm>
            <a:off x="676272" y="609597"/>
            <a:ext cx="1179445" cy="1179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5218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FAA20-1C92-F796-5F65-895BF52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27/07/2022</a:t>
            </a:fld>
            <a:endParaRPr lang="en-US"/>
          </a:p>
        </p:txBody>
      </p:sp>
      <p:sp>
        <p:nvSpPr>
          <p:cNvPr id="5" name="Google Shape;126;p19">
            <a:extLst>
              <a:ext uri="{FF2B5EF4-FFF2-40B4-BE49-F238E27FC236}">
                <a16:creationId xmlns:a16="http://schemas.microsoft.com/office/drawing/2014/main" id="{801F9F11-239C-85D8-1D48-7C2B2EE01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2889" y="894218"/>
            <a:ext cx="4617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Decodificador:</a:t>
            </a:r>
            <a:endParaRPr dirty="0"/>
          </a:p>
        </p:txBody>
      </p:sp>
      <p:pic>
        <p:nvPicPr>
          <p:cNvPr id="7" name="Google Shape;127;p19">
            <a:extLst>
              <a:ext uri="{FF2B5EF4-FFF2-40B4-BE49-F238E27FC236}">
                <a16:creationId xmlns:a16="http://schemas.microsoft.com/office/drawing/2014/main" id="{43AC521C-3036-815D-94A3-A6B03AF359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0222" y="2425636"/>
            <a:ext cx="4064874" cy="30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19">
            <a:extLst>
              <a:ext uri="{FF2B5EF4-FFF2-40B4-BE49-F238E27FC236}">
                <a16:creationId xmlns:a16="http://schemas.microsoft.com/office/drawing/2014/main" id="{D64F0151-EAD8-FC72-F4F8-D4ADADEA7E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429"/>
          <a:stretch/>
        </p:blipFill>
        <p:spPr>
          <a:xfrm>
            <a:off x="6096000" y="1557818"/>
            <a:ext cx="5226875" cy="45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958D7C-05DE-8ADB-0493-D4D905840A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392" t="17391" r="15912" b="19652"/>
          <a:stretch/>
        </p:blipFill>
        <p:spPr>
          <a:xfrm>
            <a:off x="676272" y="609597"/>
            <a:ext cx="1179445" cy="1179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3657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{B5CF544E-48BF-44F7-98D4-1D6A4AFCF5B1}tf78438558_win32</Template>
  <TotalTime>160</TotalTime>
  <Words>228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SavonVTI</vt:lpstr>
      <vt:lpstr>Semáforo en cruce vial</vt:lpstr>
      <vt:lpstr>Proyecto Integrador de Arquitectura y Ensamblador : Semáforo</vt:lpstr>
      <vt:lpstr>PowerPoint Presentation</vt:lpstr>
      <vt:lpstr>PowerPoint Presentation</vt:lpstr>
      <vt:lpstr>PowerPoint Presentation</vt:lpstr>
      <vt:lpstr>Main del proyecto de QT:</vt:lpstr>
      <vt:lpstr>Controlador de botones:</vt:lpstr>
      <vt:lpstr>Codificador:</vt:lpstr>
      <vt:lpstr>Decodificador:</vt:lpstr>
      <vt:lpstr>Validador:</vt:lpstr>
      <vt:lpstr>Coordinador: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Semáforo en cruce vial</dc:title>
  <dc:creator>Genesis Monserrath Herrera Knyght</dc:creator>
  <cp:lastModifiedBy>Ariel Arévalo Alvarado</cp:lastModifiedBy>
  <cp:revision>57</cp:revision>
  <dcterms:created xsi:type="dcterms:W3CDTF">2022-07-27T02:35:06Z</dcterms:created>
  <dcterms:modified xsi:type="dcterms:W3CDTF">2022-07-27T20:14:17Z</dcterms:modified>
</cp:coreProperties>
</file>