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48" r:id="rId1"/>
  </p:sldMasterIdLst>
  <p:notesMasterIdLst>
    <p:notesMasterId r:id="rId30"/>
  </p:notesMasterIdLst>
  <p:sldIdLst>
    <p:sldId id="256" r:id="rId2"/>
    <p:sldId id="352" r:id="rId3"/>
    <p:sldId id="335" r:id="rId4"/>
    <p:sldId id="331" r:id="rId5"/>
    <p:sldId id="339" r:id="rId6"/>
    <p:sldId id="338" r:id="rId7"/>
    <p:sldId id="327" r:id="rId8"/>
    <p:sldId id="328" r:id="rId9"/>
    <p:sldId id="329" r:id="rId10"/>
    <p:sldId id="330" r:id="rId11"/>
    <p:sldId id="304" r:id="rId12"/>
    <p:sldId id="305" r:id="rId13"/>
    <p:sldId id="344" r:id="rId14"/>
    <p:sldId id="345" r:id="rId15"/>
    <p:sldId id="349" r:id="rId16"/>
    <p:sldId id="346" r:id="rId17"/>
    <p:sldId id="350" r:id="rId18"/>
    <p:sldId id="306" r:id="rId19"/>
    <p:sldId id="347" r:id="rId20"/>
    <p:sldId id="353" r:id="rId21"/>
    <p:sldId id="308" r:id="rId22"/>
    <p:sldId id="343" r:id="rId23"/>
    <p:sldId id="351" r:id="rId24"/>
    <p:sldId id="323" r:id="rId25"/>
    <p:sldId id="325" r:id="rId26"/>
    <p:sldId id="315" r:id="rId27"/>
    <p:sldId id="316" r:id="rId28"/>
    <p:sldId id="348" r:id="rId29"/>
  </p:sldIdLst>
  <p:sldSz cx="9144000" cy="6858000" type="screen4x3"/>
  <p:notesSz cx="6858000" cy="9144000"/>
  <p:custDataLst>
    <p:tags r:id="rId31"/>
  </p:custData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ir Meidav"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25" autoAdjust="0"/>
    <p:restoredTop sz="94683" autoAdjust="0"/>
  </p:normalViewPr>
  <p:slideViewPr>
    <p:cSldViewPr snapToGrid="0">
      <p:cViewPr>
        <p:scale>
          <a:sx n="94" d="100"/>
          <a:sy n="94" d="100"/>
        </p:scale>
        <p:origin x="-145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E0F8F2-707E-495E-BC18-1F50EF320198}" type="datetimeFigureOut">
              <a:rPr lang="en-US" smtClean="0"/>
              <a:pPr/>
              <a:t>3/25/2020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914D3-A9D1-46D1-ADF2-541894C7F628}" type="slidenum">
              <a:rPr lang="en-US" smtClean="0"/>
              <a:pPr/>
              <a:t>‹#›</a:t>
            </a:fld>
            <a:endParaRPr lang="en-US"/>
          </a:p>
        </p:txBody>
      </p:sp>
    </p:spTree>
    <p:extLst>
      <p:ext uri="{BB962C8B-B14F-4D97-AF65-F5344CB8AC3E}">
        <p14:creationId xmlns:p14="http://schemas.microsoft.com/office/powerpoint/2010/main" val="267982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289914D3-A9D1-46D1-ADF2-541894C7F628}" type="slidenum">
              <a:rPr lang="en-US" smtClean="0"/>
              <a:pPr/>
              <a:t>10</a:t>
            </a:fld>
            <a:endParaRPr lang="en-US"/>
          </a:p>
        </p:txBody>
      </p:sp>
    </p:spTree>
    <p:extLst>
      <p:ext uri="{BB962C8B-B14F-4D97-AF65-F5344CB8AC3E}">
        <p14:creationId xmlns:p14="http://schemas.microsoft.com/office/powerpoint/2010/main" val="291362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289914D3-A9D1-46D1-ADF2-541894C7F628}" type="slidenum">
              <a:rPr lang="en-US" smtClean="0"/>
              <a:pPr/>
              <a:t>11</a:t>
            </a:fld>
            <a:endParaRPr lang="en-US"/>
          </a:p>
        </p:txBody>
      </p:sp>
    </p:spTree>
    <p:extLst>
      <p:ext uri="{BB962C8B-B14F-4D97-AF65-F5344CB8AC3E}">
        <p14:creationId xmlns:p14="http://schemas.microsoft.com/office/powerpoint/2010/main" val="2073025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דף פתיחה">
    <p:spTree>
      <p:nvGrpSpPr>
        <p:cNvPr id="1" name=""/>
        <p:cNvGrpSpPr/>
        <p:nvPr/>
      </p:nvGrpSpPr>
      <p:grpSpPr>
        <a:xfrm>
          <a:off x="0" y="0"/>
          <a:ext cx="0" cy="0"/>
          <a:chOff x="0" y="0"/>
          <a:chExt cx="0" cy="0"/>
        </a:xfrm>
      </p:grpSpPr>
      <p:sp>
        <p:nvSpPr>
          <p:cNvPr id="3" name="כותרת משנה 2"/>
          <p:cNvSpPr>
            <a:spLocks noGrp="1"/>
          </p:cNvSpPr>
          <p:nvPr>
            <p:ph type="subTitle" idx="1" hasCustomPrompt="1"/>
          </p:nvPr>
        </p:nvSpPr>
        <p:spPr>
          <a:xfrm>
            <a:off x="1399032" y="1408176"/>
            <a:ext cx="6473952" cy="477776"/>
          </a:xfrm>
          <a:prstGeom prst="rect">
            <a:avLst/>
          </a:prstGeom>
        </p:spPr>
        <p:txBody>
          <a:bodyPr/>
          <a:lstStyle>
            <a:lvl1pPr marL="0" indent="0" algn="ctr">
              <a:buNone/>
              <a:defRPr sz="2400" b="1"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dirty="0" smtClean="0"/>
              <a:t>נושא אב - שיעור מספר</a:t>
            </a:r>
            <a:endParaRPr lang="he-IL" dirty="0"/>
          </a:p>
        </p:txBody>
      </p:sp>
      <p:sp>
        <p:nvSpPr>
          <p:cNvPr id="11" name="כותרת 10"/>
          <p:cNvSpPr>
            <a:spLocks noGrp="1"/>
          </p:cNvSpPr>
          <p:nvPr>
            <p:ph type="title" hasCustomPrompt="1"/>
          </p:nvPr>
        </p:nvSpPr>
        <p:spPr>
          <a:xfrm>
            <a:off x="1389888" y="1916832"/>
            <a:ext cx="6455664" cy="648072"/>
          </a:xfrm>
          <a:prstGeom prst="rect">
            <a:avLst/>
          </a:prstGeom>
          <a:ln>
            <a:noFill/>
          </a:ln>
        </p:spPr>
        <p:txBody>
          <a:bodyPr/>
          <a:lstStyle>
            <a:lvl1pPr>
              <a:defRPr sz="3600" b="1" baseline="0">
                <a:solidFill>
                  <a:schemeClr val="accent6">
                    <a:lumMod val="75000"/>
                  </a:schemeClr>
                </a:solidFill>
                <a:latin typeface="+mj-lt"/>
                <a:cs typeface="+mn-cs"/>
              </a:defRPr>
            </a:lvl1pPr>
          </a:lstStyle>
          <a:p>
            <a:r>
              <a:rPr lang="he-IL" dirty="0" smtClean="0"/>
              <a:t>נושא השיעור</a:t>
            </a:r>
            <a:endParaRPr lang="he-IL" dirty="0"/>
          </a:p>
        </p:txBody>
      </p:sp>
      <p:pic>
        <p:nvPicPr>
          <p:cNvPr id="5" name="Picture 6"/>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144" r="6878"/>
          <a:stretch/>
        </p:blipFill>
        <p:spPr bwMode="auto">
          <a:xfrm>
            <a:off x="0" y="-1"/>
            <a:ext cx="9144000" cy="58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נושאי השיעור">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088136" y="97192"/>
            <a:ext cx="7681016" cy="360040"/>
          </a:xfrm>
          <a:prstGeom prst="rect">
            <a:avLst/>
          </a:prstGeom>
        </p:spPr>
        <p:txBody>
          <a:bodyPr/>
          <a:lstStyle>
            <a:lvl1pPr algn="r">
              <a:defRPr sz="2400" b="1" baseline="0">
                <a:solidFill>
                  <a:schemeClr val="accent6">
                    <a:lumMod val="75000"/>
                  </a:schemeClr>
                </a:solidFill>
              </a:defRPr>
            </a:lvl1pPr>
          </a:lstStyle>
          <a:p>
            <a:r>
              <a:rPr lang="he-IL" dirty="0" smtClean="0"/>
              <a:t>נושאי השיעור</a:t>
            </a:r>
            <a:endParaRPr lang="he-IL"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751583"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8708" y="495306"/>
            <a:ext cx="7733334" cy="95238"/>
          </a:xfrm>
          <a:prstGeom prst="rect">
            <a:avLst/>
          </a:prstGeom>
        </p:spPr>
      </p:pic>
      <p:sp>
        <p:nvSpPr>
          <p:cNvPr id="12" name="מציין מיקום תוכן 2"/>
          <p:cNvSpPr>
            <a:spLocks noGrp="1"/>
          </p:cNvSpPr>
          <p:nvPr>
            <p:ph idx="1" hasCustomPrompt="1"/>
          </p:nvPr>
        </p:nvSpPr>
        <p:spPr>
          <a:xfrm>
            <a:off x="539552" y="709067"/>
            <a:ext cx="8236530" cy="4569371"/>
          </a:xfrm>
          <a:prstGeom prst="rect">
            <a:avLst/>
          </a:prstGeom>
        </p:spPr>
        <p:txBody>
          <a:bodyPr/>
          <a:lstStyle>
            <a:lvl1pPr marL="266700" indent="-266700">
              <a:buClr>
                <a:schemeClr val="accent6">
                  <a:lumMod val="75000"/>
                </a:schemeClr>
              </a:buClr>
              <a:buSzPct val="110000"/>
              <a:buFont typeface="Century Gothic" pitchFamily="34" charset="0"/>
              <a:buChar char="◄"/>
              <a:defRPr sz="1600" baseline="0">
                <a:latin typeface="Arial" pitchFamily="34" charset="0"/>
                <a:cs typeface="Arial" pitchFamily="34" charset="0"/>
              </a:defRPr>
            </a:lvl1pPr>
          </a:lstStyle>
          <a:p>
            <a:pPr lvl="0"/>
            <a:r>
              <a:rPr lang="he-IL" dirty="0" smtClean="0"/>
              <a:t>נושא אחד</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טקסט חופש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088136" y="97192"/>
            <a:ext cx="7681016" cy="360040"/>
          </a:xfrm>
          <a:prstGeom prst="rect">
            <a:avLst/>
          </a:prstGeom>
        </p:spPr>
        <p:txBody>
          <a:bodyPr/>
          <a:lstStyle>
            <a:lvl1pPr algn="r">
              <a:defRPr sz="2400" b="1" baseline="0">
                <a:solidFill>
                  <a:schemeClr val="accent6">
                    <a:lumMod val="75000"/>
                  </a:schemeClr>
                </a:solidFill>
              </a:defRPr>
            </a:lvl1pPr>
          </a:lstStyle>
          <a:p>
            <a:r>
              <a:rPr lang="he-IL" dirty="0" smtClean="0"/>
              <a:t>כותרת ראשית</a:t>
            </a:r>
            <a:endParaRPr lang="he-IL"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751583"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8708" y="495306"/>
            <a:ext cx="7733334" cy="95238"/>
          </a:xfrm>
          <a:prstGeom prst="rect">
            <a:avLst/>
          </a:prstGeom>
        </p:spPr>
      </p:pic>
      <p:sp>
        <p:nvSpPr>
          <p:cNvPr id="12" name="מציין מיקום תוכן 2"/>
          <p:cNvSpPr>
            <a:spLocks noGrp="1"/>
          </p:cNvSpPr>
          <p:nvPr>
            <p:ph idx="1" hasCustomPrompt="1"/>
          </p:nvPr>
        </p:nvSpPr>
        <p:spPr>
          <a:xfrm>
            <a:off x="1095374" y="709067"/>
            <a:ext cx="7680707" cy="5701258"/>
          </a:xfrm>
          <a:prstGeom prst="rect">
            <a:avLst/>
          </a:prstGeom>
        </p:spPr>
        <p:txBody>
          <a:bodyPr/>
          <a:lstStyle>
            <a:lvl1pPr marL="0" indent="0">
              <a:buClr>
                <a:schemeClr val="accent6">
                  <a:lumMod val="75000"/>
                </a:schemeClr>
              </a:buClr>
              <a:buSzPct val="110000"/>
              <a:buFontTx/>
              <a:buNone/>
              <a:defRPr sz="1600" baseline="0">
                <a:latin typeface="Arial" pitchFamily="34" charset="0"/>
                <a:cs typeface="Arial" pitchFamily="34" charset="0"/>
              </a:defRPr>
            </a:lvl1pPr>
          </a:lstStyle>
          <a:p>
            <a:pPr lvl="0"/>
            <a:r>
              <a:rPr lang="he-IL" dirty="0" smtClean="0"/>
              <a:t>הסבר חופשי</a:t>
            </a:r>
          </a:p>
        </p:txBody>
      </p:sp>
    </p:spTree>
    <p:extLst>
      <p:ext uri="{BB962C8B-B14F-4D97-AF65-F5344CB8AC3E}">
        <p14:creationId xmlns:p14="http://schemas.microsoft.com/office/powerpoint/2010/main" val="16582041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הסבר למדי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088136" y="97192"/>
            <a:ext cx="7681016" cy="360040"/>
          </a:xfrm>
          <a:prstGeom prst="rect">
            <a:avLst/>
          </a:prstGeom>
        </p:spPr>
        <p:txBody>
          <a:bodyPr/>
          <a:lstStyle>
            <a:lvl1pPr algn="r">
              <a:defRPr sz="2400" b="1" baseline="0">
                <a:solidFill>
                  <a:schemeClr val="accent6">
                    <a:lumMod val="75000"/>
                  </a:schemeClr>
                </a:solidFill>
              </a:defRPr>
            </a:lvl1pPr>
          </a:lstStyle>
          <a:p>
            <a:r>
              <a:rPr lang="he-IL" dirty="0" smtClean="0"/>
              <a:t>כותרת ראשית</a:t>
            </a:r>
            <a:endParaRPr lang="he-IL"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751583"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8708" y="495306"/>
            <a:ext cx="7733334" cy="95238"/>
          </a:xfrm>
          <a:prstGeom prst="rect">
            <a:avLst/>
          </a:prstGeom>
        </p:spPr>
      </p:pic>
      <p:sp>
        <p:nvSpPr>
          <p:cNvPr id="11" name="מציין מיקום תוכן 2"/>
          <p:cNvSpPr>
            <a:spLocks noGrp="1"/>
          </p:cNvSpPr>
          <p:nvPr>
            <p:ph idx="12" hasCustomPrompt="1"/>
          </p:nvPr>
        </p:nvSpPr>
        <p:spPr>
          <a:xfrm>
            <a:off x="542925" y="2076450"/>
            <a:ext cx="8229600" cy="4162425"/>
          </a:xfrm>
          <a:prstGeom prst="rect">
            <a:avLst/>
          </a:prstGeom>
        </p:spPr>
        <p:txBody>
          <a:bodyPr/>
          <a:lstStyle>
            <a:lvl1pPr>
              <a:buNone/>
              <a:defRPr sz="1600" baseline="0">
                <a:latin typeface="Arial" pitchFamily="34" charset="0"/>
                <a:cs typeface="Arial" pitchFamily="34" charset="0"/>
              </a:defRPr>
            </a:lvl1pPr>
          </a:lstStyle>
          <a:p>
            <a:pPr lvl="0"/>
            <a:r>
              <a:rPr lang="he-IL" dirty="0" smtClean="0"/>
              <a:t>תמונה/סימולציה/סרטון</a:t>
            </a:r>
          </a:p>
        </p:txBody>
      </p:sp>
      <p:sp>
        <p:nvSpPr>
          <p:cNvPr id="12" name="מציין מיקום תוכן 2"/>
          <p:cNvSpPr>
            <a:spLocks noGrp="1"/>
          </p:cNvSpPr>
          <p:nvPr>
            <p:ph idx="1" hasCustomPrompt="1"/>
          </p:nvPr>
        </p:nvSpPr>
        <p:spPr>
          <a:xfrm>
            <a:off x="539552" y="661443"/>
            <a:ext cx="8236530" cy="1296143"/>
          </a:xfrm>
          <a:prstGeom prst="rect">
            <a:avLst/>
          </a:prstGeom>
        </p:spPr>
        <p:txBody>
          <a:bodyPr/>
          <a:lstStyle>
            <a:lvl1pPr>
              <a:buNone/>
              <a:defRPr sz="1600" baseline="0"/>
            </a:lvl1pPr>
          </a:lstStyle>
          <a:p>
            <a:pPr lvl="0"/>
            <a:r>
              <a:rPr lang="he-IL" dirty="0" smtClean="0"/>
              <a:t>הסבר חופשי</a:t>
            </a:r>
          </a:p>
        </p:txBody>
      </p:sp>
    </p:spTree>
    <p:extLst>
      <p:ext uri="{BB962C8B-B14F-4D97-AF65-F5344CB8AC3E}">
        <p14:creationId xmlns:p14="http://schemas.microsoft.com/office/powerpoint/2010/main" val="8856824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סבר לשתי מדיות">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088136" y="97192"/>
            <a:ext cx="7681016" cy="360040"/>
          </a:xfrm>
          <a:prstGeom prst="rect">
            <a:avLst/>
          </a:prstGeom>
        </p:spPr>
        <p:txBody>
          <a:bodyPr/>
          <a:lstStyle>
            <a:lvl1pPr algn="r">
              <a:defRPr sz="2400" b="1" baseline="0">
                <a:solidFill>
                  <a:schemeClr val="accent6">
                    <a:lumMod val="75000"/>
                  </a:schemeClr>
                </a:solidFill>
              </a:defRPr>
            </a:lvl1pPr>
          </a:lstStyle>
          <a:p>
            <a:r>
              <a:rPr lang="he-IL" dirty="0" smtClean="0"/>
              <a:t>כותרת ראשית</a:t>
            </a:r>
            <a:endParaRPr lang="he-IL"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751583"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8708" y="495306"/>
            <a:ext cx="7733334" cy="95238"/>
          </a:xfrm>
          <a:prstGeom prst="rect">
            <a:avLst/>
          </a:prstGeom>
        </p:spPr>
      </p:pic>
      <p:sp>
        <p:nvSpPr>
          <p:cNvPr id="6" name="מציין מיקום תוכן 2"/>
          <p:cNvSpPr>
            <a:spLocks noGrp="1"/>
          </p:cNvSpPr>
          <p:nvPr>
            <p:ph idx="1" hasCustomPrompt="1"/>
          </p:nvPr>
        </p:nvSpPr>
        <p:spPr>
          <a:xfrm>
            <a:off x="4211960" y="699543"/>
            <a:ext cx="4564122" cy="2715394"/>
          </a:xfrm>
          <a:prstGeom prst="rect">
            <a:avLst/>
          </a:prstGeom>
        </p:spPr>
        <p:txBody>
          <a:bodyPr/>
          <a:lstStyle>
            <a:lvl1pPr>
              <a:buNone/>
              <a:defRPr sz="1600" baseline="0">
                <a:latin typeface="Arial" pitchFamily="34" charset="0"/>
                <a:cs typeface="Arial" pitchFamily="34" charset="0"/>
              </a:defRPr>
            </a:lvl1pPr>
          </a:lstStyle>
          <a:p>
            <a:pPr lvl="0"/>
            <a:r>
              <a:rPr lang="he-IL" dirty="0" smtClean="0"/>
              <a:t>הסבר למדיה 1</a:t>
            </a:r>
          </a:p>
        </p:txBody>
      </p:sp>
      <p:sp>
        <p:nvSpPr>
          <p:cNvPr id="9" name="מציין מיקום תוכן 2"/>
          <p:cNvSpPr>
            <a:spLocks noGrp="1"/>
          </p:cNvSpPr>
          <p:nvPr>
            <p:ph idx="10" hasCustomPrompt="1"/>
          </p:nvPr>
        </p:nvSpPr>
        <p:spPr>
          <a:xfrm>
            <a:off x="4211960" y="3485381"/>
            <a:ext cx="4564122" cy="2715394"/>
          </a:xfrm>
          <a:prstGeom prst="rect">
            <a:avLst/>
          </a:prstGeom>
        </p:spPr>
        <p:txBody>
          <a:bodyPr/>
          <a:lstStyle>
            <a:lvl1pPr>
              <a:buNone/>
              <a:defRPr sz="1600" baseline="0">
                <a:latin typeface="Arial" pitchFamily="34" charset="0"/>
                <a:cs typeface="Arial" pitchFamily="34" charset="0"/>
              </a:defRPr>
            </a:lvl1pPr>
          </a:lstStyle>
          <a:p>
            <a:pPr lvl="0"/>
            <a:r>
              <a:rPr lang="he-IL" dirty="0" smtClean="0"/>
              <a:t>הסבר למדיה 2</a:t>
            </a:r>
          </a:p>
        </p:txBody>
      </p:sp>
      <p:sp>
        <p:nvSpPr>
          <p:cNvPr id="10" name="מציין מיקום תוכן 2"/>
          <p:cNvSpPr>
            <a:spLocks noGrp="1"/>
          </p:cNvSpPr>
          <p:nvPr>
            <p:ph idx="11" hasCustomPrompt="1"/>
          </p:nvPr>
        </p:nvSpPr>
        <p:spPr>
          <a:xfrm>
            <a:off x="295274" y="690018"/>
            <a:ext cx="3775457" cy="2715394"/>
          </a:xfrm>
          <a:prstGeom prst="rect">
            <a:avLst/>
          </a:prstGeom>
        </p:spPr>
        <p:txBody>
          <a:bodyPr/>
          <a:lstStyle>
            <a:lvl1pPr>
              <a:buNone/>
              <a:defRPr sz="1600" baseline="0">
                <a:latin typeface="Arial" pitchFamily="34" charset="0"/>
                <a:cs typeface="Arial" pitchFamily="34" charset="0"/>
              </a:defRPr>
            </a:lvl1pPr>
          </a:lstStyle>
          <a:p>
            <a:pPr lvl="0"/>
            <a:r>
              <a:rPr lang="he-IL" dirty="0" smtClean="0"/>
              <a:t>תמונה/סימולציה/סרטון</a:t>
            </a:r>
          </a:p>
        </p:txBody>
      </p:sp>
      <p:sp>
        <p:nvSpPr>
          <p:cNvPr id="11" name="מציין מיקום תוכן 2"/>
          <p:cNvSpPr>
            <a:spLocks noGrp="1"/>
          </p:cNvSpPr>
          <p:nvPr>
            <p:ph idx="12" hasCustomPrompt="1"/>
          </p:nvPr>
        </p:nvSpPr>
        <p:spPr>
          <a:xfrm>
            <a:off x="295274" y="3499893"/>
            <a:ext cx="3775457" cy="2715394"/>
          </a:xfrm>
          <a:prstGeom prst="rect">
            <a:avLst/>
          </a:prstGeom>
        </p:spPr>
        <p:txBody>
          <a:bodyPr/>
          <a:lstStyle>
            <a:lvl1pPr>
              <a:buNone/>
              <a:defRPr sz="1600" baseline="0">
                <a:latin typeface="Arial" pitchFamily="34" charset="0"/>
                <a:cs typeface="Arial" pitchFamily="34" charset="0"/>
              </a:defRPr>
            </a:lvl1pPr>
          </a:lstStyle>
          <a:p>
            <a:pPr lvl="0"/>
            <a:r>
              <a:rPr lang="he-IL" dirty="0" smtClean="0"/>
              <a:t>תמונה/סימולציה/סרטון</a:t>
            </a:r>
          </a:p>
        </p:txBody>
      </p:sp>
    </p:spTree>
    <p:extLst>
      <p:ext uri="{BB962C8B-B14F-4D97-AF65-F5344CB8AC3E}">
        <p14:creationId xmlns:p14="http://schemas.microsoft.com/office/powerpoint/2010/main" val="1449659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60120" y="6674880"/>
            <a:ext cx="8193024" cy="18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130" r="26228"/>
          <a:stretch/>
        </p:blipFill>
        <p:spPr bwMode="auto">
          <a:xfrm>
            <a:off x="0" y="6675120"/>
            <a:ext cx="6044184" cy="18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8" r:id="rId4"/>
    <p:sldLayoutId id="2147483667" r:id="rId5"/>
  </p:sldLayoutIdLst>
  <p:timing>
    <p:tnLst>
      <p:par>
        <p:cTn id="1" dur="indefinite" restart="never" nodeType="tmRoot"/>
      </p:par>
    </p:tnLst>
  </p:timing>
  <p:hf hdr="0" dt="0"/>
  <p:txStyles>
    <p:titleStyle>
      <a:lvl1pPr marL="0" marR="0" indent="0" algn="ctr" defTabSz="914400" rtl="1" eaLnBrk="1" fontAlgn="auto" latinLnBrk="0" hangingPunct="1">
        <a:lnSpc>
          <a:spcPct val="100000"/>
        </a:lnSpc>
        <a:spcBef>
          <a:spcPts val="0"/>
        </a:spcBef>
        <a:spcAft>
          <a:spcPts val="0"/>
        </a:spcAft>
        <a:buNone/>
        <a:tabLst/>
        <a:defRPr sz="4800" kern="1200">
          <a:solidFill>
            <a:schemeClr val="accent6">
              <a:lumMod val="75000"/>
            </a:schemeClr>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feature=player_detailpage&amp;v=wwFrRymr4i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aowen.screaming.net/revision/force&amp;motion/skydiver.htm" TargetMode="External"/><Relationship Id="rId2" Type="http://schemas.openxmlformats.org/officeDocument/2006/relationships/hyperlink" Target="https://www.youtube.com/watch?feature=player_detailpage&amp;v=4qeCcvq2_io"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feature=player_detailpage&amp;v=Ii1UifBoTb0"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he-IL" dirty="0" smtClean="0">
                <a:solidFill>
                  <a:schemeClr val="accent6">
                    <a:lumMod val="75000"/>
                  </a:schemeClr>
                </a:solidFill>
              </a:rPr>
              <a:t>אלקטרודינמיקה</a:t>
            </a:r>
            <a:endParaRPr lang="en-US" dirty="0">
              <a:solidFill>
                <a:schemeClr val="accent6">
                  <a:lumMod val="75000"/>
                </a:schemeClr>
              </a:solidFill>
            </a:endParaRPr>
          </a:p>
        </p:txBody>
      </p:sp>
      <p:sp>
        <p:nvSpPr>
          <p:cNvPr id="4" name="Title 3"/>
          <p:cNvSpPr>
            <a:spLocks noGrp="1"/>
          </p:cNvSpPr>
          <p:nvPr>
            <p:ph type="title"/>
          </p:nvPr>
        </p:nvSpPr>
        <p:spPr/>
        <p:txBody>
          <a:bodyPr/>
          <a:lstStyle/>
          <a:p>
            <a:r>
              <a:rPr lang="he-IL" dirty="0" smtClean="0"/>
              <a:t>הזרם החשמלי</a:t>
            </a:r>
            <a:endParaRPr lang="en-US" dirty="0"/>
          </a:p>
        </p:txBody>
      </p:sp>
      <p:grpSp>
        <p:nvGrpSpPr>
          <p:cNvPr id="89" name="קבוצה 88"/>
          <p:cNvGrpSpPr/>
          <p:nvPr/>
        </p:nvGrpSpPr>
        <p:grpSpPr>
          <a:xfrm>
            <a:off x="1743076" y="2821131"/>
            <a:ext cx="5895975" cy="2124077"/>
            <a:chOff x="1590676" y="3943350"/>
            <a:chExt cx="5895975" cy="2124077"/>
          </a:xfrm>
        </p:grpSpPr>
        <p:grpSp>
          <p:nvGrpSpPr>
            <p:cNvPr id="6" name="קבוצה 5"/>
            <p:cNvGrpSpPr/>
            <p:nvPr/>
          </p:nvGrpSpPr>
          <p:grpSpPr>
            <a:xfrm>
              <a:off x="1590676" y="3943350"/>
              <a:ext cx="5895975" cy="2124077"/>
              <a:chOff x="1866901" y="2409825"/>
              <a:chExt cx="5895975" cy="2124077"/>
            </a:xfrm>
          </p:grpSpPr>
          <p:sp>
            <p:nvSpPr>
              <p:cNvPr id="7" name="Rectangle 3"/>
              <p:cNvSpPr>
                <a:spLocks noChangeArrowheads="1"/>
              </p:cNvSpPr>
              <p:nvPr/>
            </p:nvSpPr>
            <p:spPr bwMode="auto">
              <a:xfrm>
                <a:off x="2219325" y="2828925"/>
                <a:ext cx="4638675" cy="131445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8" name="קבוצה 83"/>
              <p:cNvGrpSpPr/>
              <p:nvPr/>
            </p:nvGrpSpPr>
            <p:grpSpPr>
              <a:xfrm>
                <a:off x="2749550" y="3683455"/>
                <a:ext cx="374288" cy="370658"/>
                <a:chOff x="2825750" y="4531180"/>
                <a:chExt cx="374288" cy="370658"/>
              </a:xfrm>
            </p:grpSpPr>
            <p:sp>
              <p:nvSpPr>
                <p:cNvPr id="86"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7"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9" name="קבוצה 87"/>
              <p:cNvGrpSpPr/>
              <p:nvPr/>
            </p:nvGrpSpPr>
            <p:grpSpPr>
              <a:xfrm>
                <a:off x="3454400" y="3664405"/>
                <a:ext cx="374288" cy="380183"/>
                <a:chOff x="2825750" y="4521655"/>
                <a:chExt cx="374288" cy="380183"/>
              </a:xfrm>
            </p:grpSpPr>
            <p:sp>
              <p:nvSpPr>
                <p:cNvPr id="84"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5" name="Text Box 9"/>
                <p:cNvSpPr txBox="1">
                  <a:spLocks noChangeArrowheads="1"/>
                </p:cNvSpPr>
                <p:nvPr/>
              </p:nvSpPr>
              <p:spPr bwMode="auto">
                <a:xfrm>
                  <a:off x="2825750" y="452165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0" name="קבוצה 90"/>
              <p:cNvGrpSpPr/>
              <p:nvPr/>
            </p:nvGrpSpPr>
            <p:grpSpPr>
              <a:xfrm>
                <a:off x="4321175" y="3692980"/>
                <a:ext cx="374288" cy="366713"/>
                <a:chOff x="2825750" y="4540705"/>
                <a:chExt cx="374288" cy="366713"/>
              </a:xfrm>
            </p:grpSpPr>
            <p:sp>
              <p:nvSpPr>
                <p:cNvPr id="82"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3" name="Text Box 9"/>
                <p:cNvSpPr txBox="1">
                  <a:spLocks noChangeArrowheads="1"/>
                </p:cNvSpPr>
                <p:nvPr/>
              </p:nvSpPr>
              <p:spPr bwMode="auto">
                <a:xfrm>
                  <a:off x="2825750"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1" name="קבוצה 93"/>
              <p:cNvGrpSpPr/>
              <p:nvPr/>
            </p:nvGrpSpPr>
            <p:grpSpPr>
              <a:xfrm>
                <a:off x="5130800" y="3702505"/>
                <a:ext cx="383813" cy="366713"/>
                <a:chOff x="2816225" y="4540705"/>
                <a:chExt cx="383813" cy="366713"/>
              </a:xfrm>
            </p:grpSpPr>
            <p:sp>
              <p:nvSpPr>
                <p:cNvPr id="80"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1" name="Text Box 9"/>
                <p:cNvSpPr txBox="1">
                  <a:spLocks noChangeArrowheads="1"/>
                </p:cNvSpPr>
                <p:nvPr/>
              </p:nvSpPr>
              <p:spPr bwMode="auto">
                <a:xfrm>
                  <a:off x="2816225"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2" name="קבוצה 96"/>
              <p:cNvGrpSpPr/>
              <p:nvPr/>
            </p:nvGrpSpPr>
            <p:grpSpPr>
              <a:xfrm>
                <a:off x="5911850" y="3731080"/>
                <a:ext cx="383813" cy="370658"/>
                <a:chOff x="2530475" y="4283530"/>
                <a:chExt cx="383813" cy="370658"/>
              </a:xfrm>
            </p:grpSpPr>
            <p:sp>
              <p:nvSpPr>
                <p:cNvPr id="78" name="Oval 8"/>
                <p:cNvSpPr>
                  <a:spLocks noChangeArrowheads="1"/>
                </p:cNvSpPr>
                <p:nvPr/>
              </p:nvSpPr>
              <p:spPr bwMode="auto">
                <a:xfrm>
                  <a:off x="2554288" y="429418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79" name="Text Box 9"/>
                <p:cNvSpPr txBox="1">
                  <a:spLocks noChangeArrowheads="1"/>
                </p:cNvSpPr>
                <p:nvPr/>
              </p:nvSpPr>
              <p:spPr bwMode="auto">
                <a:xfrm>
                  <a:off x="2530475" y="428353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3" name="קבוצה 103"/>
              <p:cNvGrpSpPr/>
              <p:nvPr/>
            </p:nvGrpSpPr>
            <p:grpSpPr>
              <a:xfrm>
                <a:off x="2244725" y="3635830"/>
                <a:ext cx="360363" cy="366713"/>
                <a:chOff x="2740025" y="4426405"/>
                <a:chExt cx="360363" cy="366713"/>
              </a:xfrm>
            </p:grpSpPr>
            <p:sp>
              <p:nvSpPr>
                <p:cNvPr id="76"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7"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 name="קבוצה 106"/>
              <p:cNvGrpSpPr/>
              <p:nvPr/>
            </p:nvGrpSpPr>
            <p:grpSpPr>
              <a:xfrm>
                <a:off x="3121025" y="3426280"/>
                <a:ext cx="360363" cy="366713"/>
                <a:chOff x="2740025" y="4426405"/>
                <a:chExt cx="360363" cy="366713"/>
              </a:xfrm>
            </p:grpSpPr>
            <p:sp>
              <p:nvSpPr>
                <p:cNvPr id="7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5" name="קבוצה 109"/>
              <p:cNvGrpSpPr/>
              <p:nvPr/>
            </p:nvGrpSpPr>
            <p:grpSpPr>
              <a:xfrm>
                <a:off x="3921125" y="3702505"/>
                <a:ext cx="360363" cy="366713"/>
                <a:chOff x="2740025" y="4426405"/>
                <a:chExt cx="360363" cy="366713"/>
              </a:xfrm>
            </p:grpSpPr>
            <p:sp>
              <p:nvSpPr>
                <p:cNvPr id="7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6" name="קבוצה 112"/>
              <p:cNvGrpSpPr/>
              <p:nvPr/>
            </p:nvGrpSpPr>
            <p:grpSpPr>
              <a:xfrm>
                <a:off x="4778375" y="3483430"/>
                <a:ext cx="360363" cy="366713"/>
                <a:chOff x="2740025" y="4426405"/>
                <a:chExt cx="360363" cy="366713"/>
              </a:xfrm>
            </p:grpSpPr>
            <p:sp>
              <p:nvSpPr>
                <p:cNvPr id="70"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1"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7" name="קבוצה 115"/>
              <p:cNvGrpSpPr/>
              <p:nvPr/>
            </p:nvGrpSpPr>
            <p:grpSpPr>
              <a:xfrm>
                <a:off x="5616575" y="3521530"/>
                <a:ext cx="360363" cy="366713"/>
                <a:chOff x="2740025" y="4426405"/>
                <a:chExt cx="360363" cy="366713"/>
              </a:xfrm>
            </p:grpSpPr>
            <p:sp>
              <p:nvSpPr>
                <p:cNvPr id="6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cxnSp>
            <p:nvCxnSpPr>
              <p:cNvPr id="18" name="מחבר חץ ישר 17"/>
              <p:cNvCxnSpPr>
                <a:stCxn id="85" idx="0"/>
              </p:cNvCxnSpPr>
              <p:nvPr/>
            </p:nvCxnSpPr>
            <p:spPr>
              <a:xfrm flipH="1" flipV="1">
                <a:off x="3581400" y="3476625"/>
                <a:ext cx="53182" cy="18778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H="1">
                <a:off x="5953125" y="3486150"/>
                <a:ext cx="171450" cy="95251"/>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a:stCxn id="87" idx="0"/>
              </p:cNvCxnSpPr>
              <p:nvPr/>
            </p:nvCxnSpPr>
            <p:spPr>
              <a:xfrm flipH="1" flipV="1">
                <a:off x="2752726" y="3552825"/>
                <a:ext cx="177006" cy="13063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מחבר חץ ישר 20"/>
              <p:cNvCxnSpPr/>
              <p:nvPr/>
            </p:nvCxnSpPr>
            <p:spPr>
              <a:xfrm flipH="1">
                <a:off x="2514600" y="3571875"/>
                <a:ext cx="66676" cy="14287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2" name="קבוצה 125"/>
              <p:cNvGrpSpPr/>
              <p:nvPr/>
            </p:nvGrpSpPr>
            <p:grpSpPr>
              <a:xfrm>
                <a:off x="2435225" y="3083380"/>
                <a:ext cx="374288" cy="370658"/>
                <a:chOff x="2825750" y="4531180"/>
                <a:chExt cx="374288" cy="370658"/>
              </a:xfrm>
            </p:grpSpPr>
            <p:sp>
              <p:nvSpPr>
                <p:cNvPr id="66"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7"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3" name="קבוצה 128"/>
              <p:cNvGrpSpPr/>
              <p:nvPr/>
            </p:nvGrpSpPr>
            <p:grpSpPr>
              <a:xfrm>
                <a:off x="3530600" y="3111955"/>
                <a:ext cx="374288" cy="370658"/>
                <a:chOff x="2825750" y="4531180"/>
                <a:chExt cx="374288" cy="370658"/>
              </a:xfrm>
            </p:grpSpPr>
            <p:sp>
              <p:nvSpPr>
                <p:cNvPr id="64"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5"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4" name="קבוצה 131"/>
              <p:cNvGrpSpPr/>
              <p:nvPr/>
            </p:nvGrpSpPr>
            <p:grpSpPr>
              <a:xfrm>
                <a:off x="4635500" y="3064330"/>
                <a:ext cx="374288" cy="370658"/>
                <a:chOff x="2825750" y="4531180"/>
                <a:chExt cx="374288" cy="370658"/>
              </a:xfrm>
            </p:grpSpPr>
            <p:sp>
              <p:nvSpPr>
                <p:cNvPr id="62"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3"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5" name="קבוצה 134"/>
              <p:cNvGrpSpPr/>
              <p:nvPr/>
            </p:nvGrpSpPr>
            <p:grpSpPr>
              <a:xfrm>
                <a:off x="6121400" y="3016705"/>
                <a:ext cx="374288" cy="370658"/>
                <a:chOff x="2825750" y="4531180"/>
                <a:chExt cx="374288" cy="370658"/>
              </a:xfrm>
            </p:grpSpPr>
            <p:sp>
              <p:nvSpPr>
                <p:cNvPr id="60"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1"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6" name="קבוצה 137"/>
              <p:cNvGrpSpPr/>
              <p:nvPr/>
            </p:nvGrpSpPr>
            <p:grpSpPr>
              <a:xfrm>
                <a:off x="2987675" y="2940505"/>
                <a:ext cx="360363" cy="366713"/>
                <a:chOff x="2740025" y="4426405"/>
                <a:chExt cx="360363" cy="366713"/>
              </a:xfrm>
            </p:grpSpPr>
            <p:sp>
              <p:nvSpPr>
                <p:cNvPr id="5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7" name="קבוצה 140"/>
              <p:cNvGrpSpPr/>
              <p:nvPr/>
            </p:nvGrpSpPr>
            <p:grpSpPr>
              <a:xfrm>
                <a:off x="4006850" y="3121480"/>
                <a:ext cx="360363" cy="366713"/>
                <a:chOff x="2740025" y="4426405"/>
                <a:chExt cx="360363" cy="366713"/>
              </a:xfrm>
            </p:grpSpPr>
            <p:sp>
              <p:nvSpPr>
                <p:cNvPr id="56"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7"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8" name="קבוצה 143"/>
              <p:cNvGrpSpPr/>
              <p:nvPr/>
            </p:nvGrpSpPr>
            <p:grpSpPr>
              <a:xfrm>
                <a:off x="5197475" y="3159580"/>
                <a:ext cx="360363" cy="366713"/>
                <a:chOff x="2740025" y="4426405"/>
                <a:chExt cx="360363" cy="366713"/>
              </a:xfrm>
            </p:grpSpPr>
            <p:sp>
              <p:nvSpPr>
                <p:cNvPr id="5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9" name="קבוצה 146"/>
              <p:cNvGrpSpPr/>
              <p:nvPr/>
            </p:nvGrpSpPr>
            <p:grpSpPr>
              <a:xfrm>
                <a:off x="6407150" y="3445330"/>
                <a:ext cx="360363" cy="366713"/>
                <a:chOff x="2740025" y="4426405"/>
                <a:chExt cx="360363" cy="366713"/>
              </a:xfrm>
            </p:grpSpPr>
            <p:sp>
              <p:nvSpPr>
                <p:cNvPr id="5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sp>
            <p:nvSpPr>
              <p:cNvPr id="30" name="Text Box 9"/>
              <p:cNvSpPr txBox="1">
                <a:spLocks noChangeArrowheads="1"/>
              </p:cNvSpPr>
              <p:nvPr/>
            </p:nvSpPr>
            <p:spPr bwMode="auto">
              <a:xfrm>
                <a:off x="6781801" y="3140530"/>
                <a:ext cx="452438" cy="584775"/>
              </a:xfrm>
              <a:prstGeom prst="rect">
                <a:avLst/>
              </a:prstGeom>
              <a:noFill/>
              <a:ln w="9525">
                <a:noFill/>
                <a:miter lim="800000"/>
                <a:headEnd/>
                <a:tailEnd/>
              </a:ln>
            </p:spPr>
            <p:txBody>
              <a:bodyPr wrap="square">
                <a:spAutoFit/>
              </a:bodyPr>
              <a:lstStyle/>
              <a:p>
                <a:pPr>
                  <a:spcBef>
                    <a:spcPct val="50000"/>
                  </a:spcBef>
                </a:pPr>
                <a:r>
                  <a:rPr lang="he-IL" sz="3200" b="1" dirty="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31" name="Text Box 9"/>
              <p:cNvSpPr txBox="1">
                <a:spLocks noChangeArrowheads="1"/>
              </p:cNvSpPr>
              <p:nvPr/>
            </p:nvSpPr>
            <p:spPr bwMode="auto">
              <a:xfrm>
                <a:off x="1866901" y="3131005"/>
                <a:ext cx="433388" cy="584775"/>
              </a:xfrm>
              <a:prstGeom prst="rect">
                <a:avLst/>
              </a:prstGeom>
              <a:noFill/>
              <a:ln w="9525">
                <a:noFill/>
                <a:miter lim="800000"/>
                <a:headEnd/>
                <a:tailEnd/>
              </a:ln>
            </p:spPr>
            <p:txBody>
              <a:bodyPr wrap="square">
                <a:spAutoFit/>
              </a:bodyPr>
              <a:lstStyle/>
              <a:p>
                <a:pPr algn="ctr">
                  <a:spcBef>
                    <a:spcPct val="50000"/>
                  </a:spcBef>
                </a:pPr>
                <a:r>
                  <a:rPr lang="he-IL"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32" name="TextBox 31"/>
              <p:cNvSpPr txBox="1"/>
              <p:nvPr/>
            </p:nvSpPr>
            <p:spPr>
              <a:xfrm>
                <a:off x="4181475" y="2409825"/>
                <a:ext cx="504825" cy="338554"/>
              </a:xfrm>
              <a:prstGeom prst="rect">
                <a:avLst/>
              </a:prstGeom>
              <a:noFill/>
            </p:spPr>
            <p:txBody>
              <a:bodyPr wrap="square" rtlCol="1">
                <a:spAutoFit/>
              </a:bodyPr>
              <a:lstStyle/>
              <a:p>
                <a:pPr algn="ctr"/>
                <a:r>
                  <a:rPr lang="en-US" sz="1600" b="1" dirty="0" smtClean="0">
                    <a:solidFill>
                      <a:srgbClr val="7030A0"/>
                    </a:solidFill>
                    <a:latin typeface="Times New Roman" pitchFamily="18" charset="0"/>
                    <a:cs typeface="Times New Roman" pitchFamily="18" charset="0"/>
                  </a:rPr>
                  <a:t>E</a:t>
                </a:r>
                <a:endParaRPr lang="he-IL" sz="1600" b="1" dirty="0">
                  <a:solidFill>
                    <a:srgbClr val="7030A0"/>
                  </a:solidFill>
                  <a:latin typeface="Times New Roman" pitchFamily="18" charset="0"/>
                  <a:cs typeface="Times New Roman" pitchFamily="18" charset="0"/>
                </a:endParaRPr>
              </a:p>
            </p:txBody>
          </p:sp>
          <p:cxnSp>
            <p:nvCxnSpPr>
              <p:cNvPr id="33" name="מחבר חץ ישר 32"/>
              <p:cNvCxnSpPr/>
              <p:nvPr/>
            </p:nvCxnSpPr>
            <p:spPr>
              <a:xfrm>
                <a:off x="3914775" y="2714625"/>
                <a:ext cx="1038225" cy="2"/>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flipV="1">
                <a:off x="2476500" y="3450093"/>
                <a:ext cx="148432" cy="3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p:cNvCxnSpPr>
                <a:stCxn id="87" idx="0"/>
              </p:cNvCxnSpPr>
              <p:nvPr/>
            </p:nvCxnSpPr>
            <p:spPr>
              <a:xfrm flipH="1" flipV="1">
                <a:off x="2615407" y="3450093"/>
                <a:ext cx="314325" cy="233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מחבר ישר 35"/>
              <p:cNvCxnSpPr>
                <a:stCxn id="65" idx="1"/>
              </p:cNvCxnSpPr>
              <p:nvPr/>
            </p:nvCxnSpPr>
            <p:spPr>
              <a:xfrm flipH="1" flipV="1">
                <a:off x="3253583" y="3154818"/>
                <a:ext cx="277017" cy="140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a:stCxn id="85" idx="0"/>
                <a:endCxn id="65" idx="1"/>
              </p:cNvCxnSpPr>
              <p:nvPr/>
            </p:nvCxnSpPr>
            <p:spPr>
              <a:xfrm flipH="1" flipV="1">
                <a:off x="3530600" y="3295312"/>
                <a:ext cx="103982" cy="369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a:stCxn id="61" idx="2"/>
              </p:cNvCxnSpPr>
              <p:nvPr/>
            </p:nvCxnSpPr>
            <p:spPr>
              <a:xfrm flipH="1">
                <a:off x="5825334" y="3383418"/>
                <a:ext cx="476248" cy="25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flipH="1" flipV="1">
                <a:off x="6253958" y="3373893"/>
                <a:ext cx="537367" cy="7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מחבר חץ ישר 39"/>
              <p:cNvCxnSpPr/>
              <p:nvPr/>
            </p:nvCxnSpPr>
            <p:spPr>
              <a:xfrm flipH="1" flipV="1">
                <a:off x="3381375" y="3209926"/>
                <a:ext cx="104775" cy="66674"/>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מחבר ישר 40"/>
              <p:cNvCxnSpPr>
                <a:endCxn id="83" idx="0"/>
              </p:cNvCxnSpPr>
              <p:nvPr/>
            </p:nvCxnSpPr>
            <p:spPr>
              <a:xfrm>
                <a:off x="4244182" y="3392943"/>
                <a:ext cx="257175" cy="300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מחבר ישר 41"/>
              <p:cNvCxnSpPr>
                <a:stCxn id="62" idx="3"/>
              </p:cNvCxnSpPr>
              <p:nvPr/>
            </p:nvCxnSpPr>
            <p:spPr>
              <a:xfrm flipH="1">
                <a:off x="4139409" y="3382267"/>
                <a:ext cx="563100" cy="44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מחבר ישר 42"/>
              <p:cNvCxnSpPr>
                <a:stCxn id="81" idx="0"/>
              </p:cNvCxnSpPr>
              <p:nvPr/>
            </p:nvCxnSpPr>
            <p:spPr>
              <a:xfrm flipH="1" flipV="1">
                <a:off x="5034759" y="3688218"/>
                <a:ext cx="276223" cy="1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מחבר ישר 43"/>
              <p:cNvCxnSpPr>
                <a:stCxn id="60" idx="2"/>
              </p:cNvCxnSpPr>
              <p:nvPr/>
            </p:nvCxnSpPr>
            <p:spPr>
              <a:xfrm flipH="1">
                <a:off x="5425284" y="3207363"/>
                <a:ext cx="710404" cy="1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מחבר חץ ישר 44"/>
              <p:cNvCxnSpPr/>
              <p:nvPr/>
            </p:nvCxnSpPr>
            <p:spPr>
              <a:xfrm flipH="1">
                <a:off x="5715000" y="3238500"/>
                <a:ext cx="266700" cy="66676"/>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מחבר חץ ישר 45"/>
              <p:cNvCxnSpPr/>
              <p:nvPr/>
            </p:nvCxnSpPr>
            <p:spPr>
              <a:xfrm flipH="1" flipV="1">
                <a:off x="6429376" y="3409952"/>
                <a:ext cx="161924" cy="9523"/>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מחבר חץ ישר 46"/>
              <p:cNvCxnSpPr/>
              <p:nvPr/>
            </p:nvCxnSpPr>
            <p:spPr>
              <a:xfrm flipH="1">
                <a:off x="5057775" y="3683455"/>
                <a:ext cx="205582" cy="1224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מחבר חץ ישר 47"/>
              <p:cNvCxnSpPr/>
              <p:nvPr/>
            </p:nvCxnSpPr>
            <p:spPr>
              <a:xfrm flipH="1">
                <a:off x="6705601" y="3657600"/>
                <a:ext cx="638174" cy="2"/>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96126" y="3448050"/>
                <a:ext cx="666750" cy="461665"/>
              </a:xfrm>
              <a:prstGeom prst="rect">
                <a:avLst/>
              </a:prstGeom>
              <a:noFill/>
            </p:spPr>
            <p:txBody>
              <a:bodyPr wrap="square" rtlCol="1">
                <a:spAutoFit/>
              </a:bodyPr>
              <a:lstStyle/>
              <a:p>
                <a:pPr algn="ctr"/>
                <a:r>
                  <a:rPr lang="en-US" sz="2400" dirty="0" smtClean="0">
                    <a:solidFill>
                      <a:srgbClr val="C00000"/>
                    </a:solidFill>
                    <a:latin typeface="Times New Roman" pitchFamily="18" charset="0"/>
                    <a:cs typeface="Times New Roman" pitchFamily="18" charset="0"/>
                    <a:sym typeface="Symbol"/>
                  </a:rPr>
                  <a:t></a:t>
                </a:r>
                <a:r>
                  <a:rPr lang="en-US" sz="2400" dirty="0" err="1" smtClean="0">
                    <a:solidFill>
                      <a:srgbClr val="C00000"/>
                    </a:solidFill>
                    <a:latin typeface="Times New Roman" pitchFamily="18" charset="0"/>
                    <a:cs typeface="Times New Roman" pitchFamily="18" charset="0"/>
                    <a:sym typeface="Symbol"/>
                  </a:rPr>
                  <a:t>v</a:t>
                </a:r>
                <a:r>
                  <a:rPr lang="en-US" sz="2400" baseline="-25000" dirty="0" err="1" smtClean="0">
                    <a:solidFill>
                      <a:srgbClr val="C00000"/>
                    </a:solidFill>
                    <a:latin typeface="Times New Roman" pitchFamily="18" charset="0"/>
                    <a:cs typeface="Times New Roman" pitchFamily="18" charset="0"/>
                  </a:rPr>
                  <a:t>d</a:t>
                </a:r>
                <a:endParaRPr lang="he-IL" sz="2400" baseline="-25000" dirty="0">
                  <a:solidFill>
                    <a:srgbClr val="C00000"/>
                  </a:solidFill>
                  <a:latin typeface="Times New Roman" pitchFamily="18" charset="0"/>
                  <a:cs typeface="Times New Roman" pitchFamily="18" charset="0"/>
                </a:endParaRPr>
              </a:p>
            </p:txBody>
          </p:sp>
          <p:sp>
            <p:nvSpPr>
              <p:cNvPr id="50" name="TextBox 49"/>
              <p:cNvSpPr txBox="1"/>
              <p:nvPr/>
            </p:nvSpPr>
            <p:spPr>
              <a:xfrm>
                <a:off x="4229100" y="4191000"/>
                <a:ext cx="504825" cy="338554"/>
              </a:xfrm>
              <a:prstGeom prst="rect">
                <a:avLst/>
              </a:prstGeom>
              <a:noFill/>
            </p:spPr>
            <p:txBody>
              <a:bodyPr wrap="square" rtlCol="1">
                <a:spAutoFit/>
              </a:bodyPr>
              <a:lstStyle/>
              <a:p>
                <a:pPr algn="ctr"/>
                <a:r>
                  <a:rPr lang="en-US" sz="1600" b="1" dirty="0" smtClean="0">
                    <a:solidFill>
                      <a:schemeClr val="tx2"/>
                    </a:solidFill>
                    <a:latin typeface="Times New Roman" pitchFamily="18" charset="0"/>
                    <a:cs typeface="Times New Roman" pitchFamily="18" charset="0"/>
                  </a:rPr>
                  <a:t>I</a:t>
                </a:r>
                <a:endParaRPr lang="he-IL" sz="1600" b="1" dirty="0">
                  <a:solidFill>
                    <a:schemeClr val="tx2"/>
                  </a:solidFill>
                  <a:latin typeface="Times New Roman" pitchFamily="18" charset="0"/>
                  <a:cs typeface="Times New Roman" pitchFamily="18" charset="0"/>
                </a:endParaRPr>
              </a:p>
            </p:txBody>
          </p:sp>
          <p:cxnSp>
            <p:nvCxnSpPr>
              <p:cNvPr id="51" name="מחבר חץ ישר 50"/>
              <p:cNvCxnSpPr/>
              <p:nvPr/>
            </p:nvCxnSpPr>
            <p:spPr>
              <a:xfrm>
                <a:off x="4000500" y="4533900"/>
                <a:ext cx="1038225" cy="2"/>
              </a:xfrm>
              <a:prstGeom prst="straightConnector1">
                <a:avLst/>
              </a:prstGeom>
              <a:ln w="381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8" name="מחבר חץ ישר 87"/>
            <p:cNvCxnSpPr/>
            <p:nvPr/>
          </p:nvCxnSpPr>
          <p:spPr>
            <a:xfrm flipH="1" flipV="1">
              <a:off x="4029075" y="5000625"/>
              <a:ext cx="104775" cy="10477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מחבר חץ ישר 89"/>
            <p:cNvCxnSpPr/>
            <p:nvPr/>
          </p:nvCxnSpPr>
          <p:spPr>
            <a:xfrm flipH="1">
              <a:off x="4219575" y="4962525"/>
              <a:ext cx="161926" cy="12382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מחבר חץ ישר 92"/>
            <p:cNvCxnSpPr/>
            <p:nvPr/>
          </p:nvCxnSpPr>
          <p:spPr>
            <a:xfrm flipH="1">
              <a:off x="3095625" y="5150305"/>
              <a:ext cx="205582" cy="1224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חיבור מוליך לקצות התא הכימי 2</a:t>
            </a:r>
            <a:endParaRPr lang="he-IL" dirty="0"/>
          </a:p>
        </p:txBody>
      </p:sp>
      <p:sp>
        <p:nvSpPr>
          <p:cNvPr id="3" name="מציין מיקום תוכן 2"/>
          <p:cNvSpPr>
            <a:spLocks noGrp="1"/>
          </p:cNvSpPr>
          <p:nvPr>
            <p:ph idx="1"/>
          </p:nvPr>
        </p:nvSpPr>
        <p:spPr>
          <a:xfrm>
            <a:off x="314325" y="619125"/>
            <a:ext cx="8595107" cy="6019800"/>
          </a:xfrm>
        </p:spPr>
        <p:txBody>
          <a:bodyPr/>
          <a:lstStyle/>
          <a:p>
            <a:pPr marL="0">
              <a:lnSpc>
                <a:spcPct val="150000"/>
              </a:lnSpc>
              <a:spcBef>
                <a:spcPts val="0"/>
              </a:spcBef>
              <a:buNone/>
            </a:pPr>
            <a:r>
              <a:rPr lang="he-IL" dirty="0" smtClean="0"/>
              <a:t>במוליך יש איבוד של אנרגיה חשמלית, כאשר הזרם נע מהפוטנציאל הגבוה לנמוך. לעומת זאת, בתוך הסוללה יש המרה של אנרגיה כימית לחשמלית, המפצה על אובדן זה ומאפשרת לזרם להמשיך ולהתקיים. </a:t>
            </a:r>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r>
              <a:rPr lang="he-IL" dirty="0" smtClean="0"/>
              <a:t>התמיסה (שהיא ניטראלית מבחינה חשמלית) מתפרקת ליונים חיוביים ושליליים. החיוביים נעים לאלקטרודה השלילית והשליליים לאלקטרודה החיובית.</a:t>
            </a:r>
          </a:p>
          <a:p>
            <a:pPr marL="0">
              <a:lnSpc>
                <a:spcPct val="150000"/>
              </a:lnSpc>
              <a:spcBef>
                <a:spcPts val="0"/>
              </a:spcBef>
              <a:buNone/>
            </a:pPr>
            <a:r>
              <a:rPr lang="en-US" dirty="0" smtClean="0">
                <a:hlinkClick r:id="rId3"/>
              </a:rPr>
              <a:t>https://www.youtube.com/watch?feature=player_detailpage&amp;v=wwFrRymr4iE</a:t>
            </a:r>
            <a:endParaRPr lang="he-IL" dirty="0" smtClean="0"/>
          </a:p>
        </p:txBody>
      </p:sp>
      <p:pic>
        <p:nvPicPr>
          <p:cNvPr id="99329" name="Picture 1"/>
          <p:cNvPicPr>
            <a:picLocks noChangeAspect="1" noChangeArrowheads="1"/>
          </p:cNvPicPr>
          <p:nvPr/>
        </p:nvPicPr>
        <p:blipFill>
          <a:blip r:embed="rId4" cstate="print"/>
          <a:srcRect/>
          <a:stretch>
            <a:fillRect/>
          </a:stretch>
        </p:blipFill>
        <p:spPr bwMode="auto">
          <a:xfrm>
            <a:off x="2600325" y="1381125"/>
            <a:ext cx="3962400" cy="413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עצמת הזרם החשמלי</a:t>
            </a:r>
            <a:endParaRPr lang="he-IL" dirty="0"/>
          </a:p>
        </p:txBody>
      </p:sp>
      <p:sp>
        <p:nvSpPr>
          <p:cNvPr id="3" name="מציין מיקום תוכן 2"/>
          <p:cNvSpPr>
            <a:spLocks noGrp="1"/>
          </p:cNvSpPr>
          <p:nvPr>
            <p:ph idx="1"/>
          </p:nvPr>
        </p:nvSpPr>
        <p:spPr>
          <a:xfrm>
            <a:off x="539552" y="709066"/>
            <a:ext cx="8236530" cy="5901283"/>
          </a:xfrm>
        </p:spPr>
        <p:txBody>
          <a:bodyPr/>
          <a:lstStyle/>
          <a:p>
            <a:pPr marL="0">
              <a:lnSpc>
                <a:spcPct val="150000"/>
              </a:lnSpc>
              <a:spcBef>
                <a:spcPts val="0"/>
              </a:spcBef>
              <a:buNone/>
            </a:pPr>
            <a:r>
              <a:rPr lang="he-IL" dirty="0" smtClean="0"/>
              <a:t>עוצמת הזרם החשמלי מוגדרת עפ"י כמות המטען שעובר דרך שטח חתך ליחידת זמן.</a:t>
            </a:r>
            <a:endParaRPr lang="en-US" dirty="0" smtClean="0"/>
          </a:p>
          <a:p>
            <a:pPr marL="0">
              <a:lnSpc>
                <a:spcPct val="150000"/>
              </a:lnSpc>
              <a:spcBef>
                <a:spcPts val="0"/>
              </a:spcBef>
              <a:buNone/>
            </a:pPr>
            <a:endParaRPr lang="he-IL" b="1" dirty="0" smtClean="0"/>
          </a:p>
          <a:p>
            <a:pPr marL="0">
              <a:lnSpc>
                <a:spcPct val="150000"/>
              </a:lnSpc>
              <a:spcBef>
                <a:spcPts val="0"/>
              </a:spcBef>
              <a:buNone/>
            </a:pPr>
            <a:endParaRPr lang="he-IL" b="1" dirty="0" smtClean="0"/>
          </a:p>
          <a:p>
            <a:pPr marL="0">
              <a:lnSpc>
                <a:spcPct val="150000"/>
              </a:lnSpc>
              <a:spcBef>
                <a:spcPts val="0"/>
              </a:spcBef>
              <a:buNone/>
            </a:pPr>
            <a:endParaRPr lang="he-IL" b="1" dirty="0" smtClean="0"/>
          </a:p>
          <a:p>
            <a:pPr marL="0">
              <a:lnSpc>
                <a:spcPct val="150000"/>
              </a:lnSpc>
              <a:spcBef>
                <a:spcPts val="0"/>
              </a:spcBef>
              <a:buNone/>
            </a:pPr>
            <a:r>
              <a:rPr lang="he-IL" dirty="0" smtClean="0"/>
              <a:t>מסמנים את עוצמת הזרם ב-</a:t>
            </a:r>
            <a:r>
              <a:rPr lang="en-US" dirty="0" smtClean="0">
                <a:latin typeface="Times New Roman" pitchFamily="18" charset="0"/>
                <a:cs typeface="Times New Roman" pitchFamily="18" charset="0"/>
              </a:rPr>
              <a:t>I </a:t>
            </a:r>
            <a:r>
              <a:rPr lang="he-IL" dirty="0" smtClean="0"/>
              <a:t> , את כמות המטען ב- </a:t>
            </a:r>
            <a:r>
              <a:rPr lang="en-US" dirty="0" smtClean="0"/>
              <a:t>q</a:t>
            </a:r>
            <a:r>
              <a:rPr lang="he-IL" dirty="0" smtClean="0"/>
              <a:t> ואת הזמן ב- </a:t>
            </a:r>
            <a:r>
              <a:rPr lang="en-US" dirty="0" smtClean="0"/>
              <a:t>t</a:t>
            </a:r>
            <a:r>
              <a:rPr lang="he-IL" dirty="0" smtClean="0"/>
              <a:t>. </a:t>
            </a:r>
          </a:p>
          <a:p>
            <a:pPr marL="0">
              <a:lnSpc>
                <a:spcPct val="150000"/>
              </a:lnSpc>
              <a:spcBef>
                <a:spcPts val="0"/>
              </a:spcBef>
              <a:buNone/>
            </a:pPr>
            <a:r>
              <a:rPr lang="he-IL" dirty="0" smtClean="0"/>
              <a:t>במקרה של זרם קבוע:</a:t>
            </a:r>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r>
              <a:rPr lang="he-IL" dirty="0" smtClean="0"/>
              <a:t>יחידת המדידה של עוצמת הזרם נקראת </a:t>
            </a:r>
            <a:r>
              <a:rPr lang="he-IL" b="1" dirty="0" smtClean="0"/>
              <a:t>אמפר</a:t>
            </a:r>
            <a:r>
              <a:rPr lang="he-IL" dirty="0" smtClean="0"/>
              <a:t> (</a:t>
            </a:r>
            <a:r>
              <a:rPr lang="en-US" dirty="0" smtClean="0">
                <a:latin typeface="Times New Roman" pitchFamily="18" charset="0"/>
                <a:cs typeface="Times New Roman" pitchFamily="18" charset="0"/>
              </a:rPr>
              <a:t>A</a:t>
            </a:r>
            <a:r>
              <a:rPr lang="he-IL" dirty="0" smtClean="0"/>
              <a:t>).</a:t>
            </a:r>
          </a:p>
          <a:p>
            <a:pPr marL="0" algn="ctr">
              <a:lnSpc>
                <a:spcPct val="150000"/>
              </a:lnSpc>
              <a:spcBef>
                <a:spcPts val="600"/>
              </a:spcBef>
              <a:buNone/>
            </a:pPr>
            <a:r>
              <a:rPr lang="he-IL" b="1" dirty="0" smtClean="0">
                <a:solidFill>
                  <a:schemeClr val="tx2"/>
                </a:solidFill>
              </a:rPr>
              <a:t>עוצמת הזרם בתיל היא </a:t>
            </a:r>
            <a:r>
              <a:rPr lang="en-US" b="1" dirty="0" smtClean="0">
                <a:solidFill>
                  <a:schemeClr val="tx2"/>
                </a:solidFill>
              </a:rPr>
              <a:t>1</a:t>
            </a:r>
            <a:r>
              <a:rPr lang="he-IL" b="1" dirty="0" smtClean="0">
                <a:solidFill>
                  <a:schemeClr val="tx2"/>
                </a:solidFill>
              </a:rPr>
              <a:t> אמפר אם בכל שנייה </a:t>
            </a:r>
          </a:p>
          <a:p>
            <a:pPr marL="0" algn="ctr">
              <a:lnSpc>
                <a:spcPct val="150000"/>
              </a:lnSpc>
              <a:spcBef>
                <a:spcPts val="0"/>
              </a:spcBef>
              <a:buNone/>
            </a:pPr>
            <a:r>
              <a:rPr lang="he-IL" b="1" dirty="0" smtClean="0">
                <a:solidFill>
                  <a:schemeClr val="tx2"/>
                </a:solidFill>
              </a:rPr>
              <a:t>עובר דרך חתך הרוחב של התיל מטען של 1 קולון. </a:t>
            </a:r>
            <a:endParaRPr lang="en-US" dirty="0" smtClean="0">
              <a:solidFill>
                <a:schemeClr val="tx2"/>
              </a:solidFill>
            </a:endParaRPr>
          </a:p>
          <a:p>
            <a:pPr marL="0">
              <a:lnSpc>
                <a:spcPct val="150000"/>
              </a:lnSpc>
              <a:spcBef>
                <a:spcPts val="600"/>
              </a:spcBef>
              <a:buNone/>
            </a:pPr>
            <a:endParaRPr lang="he-IL" dirty="0" smtClean="0"/>
          </a:p>
          <a:p>
            <a:pPr marL="0">
              <a:lnSpc>
                <a:spcPct val="150000"/>
              </a:lnSpc>
              <a:spcBef>
                <a:spcPts val="600"/>
              </a:spcBef>
              <a:buNone/>
            </a:pPr>
            <a:r>
              <a:rPr lang="he-IL" dirty="0" smtClean="0"/>
              <a:t>למרות שלזרם החשמלי יש גם עצמה וגם כיוון, הוא </a:t>
            </a:r>
            <a:r>
              <a:rPr lang="he-IL" b="1" dirty="0" smtClean="0"/>
              <a:t>אינו ווקטור אלא סקלר</a:t>
            </a:r>
            <a:r>
              <a:rPr lang="he-IL" dirty="0" smtClean="0"/>
              <a:t>. </a:t>
            </a:r>
          </a:p>
          <a:p>
            <a:pPr marL="0">
              <a:lnSpc>
                <a:spcPct val="150000"/>
              </a:lnSpc>
              <a:spcBef>
                <a:spcPts val="600"/>
              </a:spcBef>
              <a:buNone/>
            </a:pPr>
            <a:r>
              <a:rPr lang="he-IL" dirty="0" smtClean="0"/>
              <a:t>כל עוד השדה (או המתח) אינו משתנה, עוצמת הזרם בתיל נשארת קבועה.</a:t>
            </a:r>
            <a:endParaRPr lang="he-IL" dirty="0"/>
          </a:p>
        </p:txBody>
      </p:sp>
      <p:grpSp>
        <p:nvGrpSpPr>
          <p:cNvPr id="30" name="קבוצה 29"/>
          <p:cNvGrpSpPr/>
          <p:nvPr/>
        </p:nvGrpSpPr>
        <p:grpSpPr>
          <a:xfrm>
            <a:off x="2308164" y="1305575"/>
            <a:ext cx="4638675" cy="803565"/>
            <a:chOff x="2367828" y="1310985"/>
            <a:chExt cx="4638675" cy="803565"/>
          </a:xfrm>
        </p:grpSpPr>
        <p:sp>
          <p:nvSpPr>
            <p:cNvPr id="6" name="Rectangle 3"/>
            <p:cNvSpPr>
              <a:spLocks noChangeArrowheads="1"/>
            </p:cNvSpPr>
            <p:nvPr/>
          </p:nvSpPr>
          <p:spPr bwMode="auto">
            <a:xfrm>
              <a:off x="2367828" y="1310985"/>
              <a:ext cx="4638675" cy="80010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7" name="קבוצה 35"/>
            <p:cNvGrpSpPr/>
            <p:nvPr/>
          </p:nvGrpSpPr>
          <p:grpSpPr>
            <a:xfrm>
              <a:off x="2654300" y="1549855"/>
              <a:ext cx="360363" cy="366713"/>
              <a:chOff x="2740025" y="4426405"/>
              <a:chExt cx="360363" cy="366713"/>
            </a:xfrm>
          </p:grpSpPr>
          <p:sp>
            <p:nvSpPr>
              <p:cNvPr id="25"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6"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8" name="קבוצה 39"/>
            <p:cNvGrpSpPr/>
            <p:nvPr/>
          </p:nvGrpSpPr>
          <p:grpSpPr>
            <a:xfrm>
              <a:off x="3740150" y="1559380"/>
              <a:ext cx="360363" cy="366713"/>
              <a:chOff x="2740025" y="4426405"/>
              <a:chExt cx="360363" cy="366713"/>
            </a:xfrm>
          </p:grpSpPr>
          <p:sp>
            <p:nvSpPr>
              <p:cNvPr id="23"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4"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9" name="קבוצה 42"/>
            <p:cNvGrpSpPr/>
            <p:nvPr/>
          </p:nvGrpSpPr>
          <p:grpSpPr>
            <a:xfrm>
              <a:off x="4616450" y="1540330"/>
              <a:ext cx="360363" cy="366713"/>
              <a:chOff x="2740025" y="4426405"/>
              <a:chExt cx="360363" cy="366713"/>
            </a:xfrm>
          </p:grpSpPr>
          <p:sp>
            <p:nvSpPr>
              <p:cNvPr id="21"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2"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0" name="קבוצה 45"/>
            <p:cNvGrpSpPr/>
            <p:nvPr/>
          </p:nvGrpSpPr>
          <p:grpSpPr>
            <a:xfrm>
              <a:off x="5483225" y="1568905"/>
              <a:ext cx="360363" cy="366713"/>
              <a:chOff x="2740025" y="4426405"/>
              <a:chExt cx="360363" cy="366713"/>
            </a:xfrm>
          </p:grpSpPr>
          <p:sp>
            <p:nvSpPr>
              <p:cNvPr id="19"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0"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1" name="קבוצה 48"/>
            <p:cNvGrpSpPr/>
            <p:nvPr/>
          </p:nvGrpSpPr>
          <p:grpSpPr>
            <a:xfrm>
              <a:off x="6264275" y="1559380"/>
              <a:ext cx="360363" cy="366713"/>
              <a:chOff x="2740025" y="4426405"/>
              <a:chExt cx="360363" cy="366713"/>
            </a:xfrm>
          </p:grpSpPr>
          <p:sp>
            <p:nvSpPr>
              <p:cNvPr id="17"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8"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cxnSp>
          <p:nvCxnSpPr>
            <p:cNvPr id="12" name="מחבר חץ ישר 11"/>
            <p:cNvCxnSpPr/>
            <p:nvPr/>
          </p:nvCxnSpPr>
          <p:spPr>
            <a:xfrm flipV="1">
              <a:off x="6115663" y="17526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מחבר חץ ישר 12"/>
            <p:cNvCxnSpPr/>
            <p:nvPr/>
          </p:nvCxnSpPr>
          <p:spPr>
            <a:xfrm flipV="1">
              <a:off x="5325088" y="17907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flipV="1">
              <a:off x="4458313" y="17526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V="1">
              <a:off x="3591538" y="17716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V="1">
              <a:off x="2496163" y="176212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אליפסה 26"/>
            <p:cNvSpPr/>
            <p:nvPr/>
          </p:nvSpPr>
          <p:spPr>
            <a:xfrm>
              <a:off x="3219450" y="1323975"/>
              <a:ext cx="228599"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aphicFrame>
        <p:nvGraphicFramePr>
          <p:cNvPr id="77826" name="Object 2"/>
          <p:cNvGraphicFramePr>
            <a:graphicFrameLocks noChangeAspect="1"/>
          </p:cNvGraphicFramePr>
          <p:nvPr>
            <p:extLst>
              <p:ext uri="{D42A27DB-BD31-4B8C-83A1-F6EECF244321}">
                <p14:modId xmlns:p14="http://schemas.microsoft.com/office/powerpoint/2010/main" val="779918717"/>
              </p:ext>
            </p:extLst>
          </p:nvPr>
        </p:nvGraphicFramePr>
        <p:xfrm>
          <a:off x="3214691" y="3093461"/>
          <a:ext cx="2386013" cy="915987"/>
        </p:xfrm>
        <a:graphic>
          <a:graphicData uri="http://schemas.openxmlformats.org/presentationml/2006/ole">
            <mc:AlternateContent xmlns:mc="http://schemas.openxmlformats.org/markup-compatibility/2006">
              <mc:Choice xmlns:v="urn:schemas-microsoft-com:vml" Requires="v">
                <p:oleObj spid="_x0000_s78046" name="משוואה" r:id="rId4" imgW="1091726" imgH="418918" progId="Equation.3">
                  <p:embed/>
                </p:oleObj>
              </mc:Choice>
              <mc:Fallback>
                <p:oleObj name="משוואה" r:id="rId4" imgW="1091726" imgH="418918" progId="Equation.3">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91" y="3093461"/>
                        <a:ext cx="2386013" cy="915987"/>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77827" name="Object 3"/>
          <p:cNvGraphicFramePr>
            <a:graphicFrameLocks noGrp="1" noChangeAspect="1"/>
          </p:cNvGraphicFramePr>
          <p:nvPr>
            <p:extLst>
              <p:ext uri="{D42A27DB-BD31-4B8C-83A1-F6EECF244321}">
                <p14:modId xmlns:p14="http://schemas.microsoft.com/office/powerpoint/2010/main" val="2205339576"/>
              </p:ext>
            </p:extLst>
          </p:nvPr>
        </p:nvGraphicFramePr>
        <p:xfrm>
          <a:off x="1056217" y="3157669"/>
          <a:ext cx="849312" cy="874094"/>
        </p:xfrm>
        <a:graphic>
          <a:graphicData uri="http://schemas.openxmlformats.org/presentationml/2006/ole">
            <mc:AlternateContent xmlns:mc="http://schemas.openxmlformats.org/markup-compatibility/2006">
              <mc:Choice xmlns:v="urn:schemas-microsoft-com:vml" Requires="v">
                <p:oleObj spid="_x0000_s78047" name="משוואה" r:id="rId6" imgW="380835" imgH="393529" progId="Equation.3">
                  <p:embed/>
                </p:oleObj>
              </mc:Choice>
              <mc:Fallback>
                <p:oleObj name="משוואה" r:id="rId6" imgW="380835" imgH="393529" progId="Equation.3">
                  <p:embed/>
                  <p:pic>
                    <p:nvPicPr>
                      <p:cNvPr id="0" name="Picture 14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217" y="3157669"/>
                        <a:ext cx="849312" cy="874094"/>
                      </a:xfrm>
                      <a:prstGeom prst="rect">
                        <a:avLst/>
                      </a:prstGeom>
                      <a:solidFill>
                        <a:srgbClr val="FFFF99"/>
                      </a:solidFill>
                      <a:ln w="9525">
                        <a:solidFill>
                          <a:schemeClr val="tx2"/>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גרף זרם-זמן עבור זרם קבוע</a:t>
            </a:r>
            <a:endParaRPr lang="he-IL" dirty="0"/>
          </a:p>
        </p:txBody>
      </p:sp>
      <p:sp>
        <p:nvSpPr>
          <p:cNvPr id="3" name="מציין מיקום תוכן 2"/>
          <p:cNvSpPr>
            <a:spLocks noGrp="1"/>
          </p:cNvSpPr>
          <p:nvPr>
            <p:ph idx="1"/>
          </p:nvPr>
        </p:nvSpPr>
        <p:spPr>
          <a:xfrm>
            <a:off x="539552" y="709067"/>
            <a:ext cx="8236530" cy="5920333"/>
          </a:xfrm>
        </p:spPr>
        <p:txBody>
          <a:bodyPr/>
          <a:lstStyle/>
          <a:p>
            <a:pPr marL="0">
              <a:lnSpc>
                <a:spcPct val="150000"/>
              </a:lnSpc>
              <a:spcBef>
                <a:spcPts val="0"/>
              </a:spcBef>
              <a:buNone/>
            </a:pPr>
            <a:r>
              <a:rPr lang="he-IL" dirty="0" smtClean="0"/>
              <a:t>כאשר מתקיים זרם חשמלי, מטען עובר ממקום למקום.</a:t>
            </a:r>
          </a:p>
          <a:p>
            <a:pPr marL="0">
              <a:lnSpc>
                <a:spcPct val="150000"/>
              </a:lnSpc>
              <a:spcBef>
                <a:spcPts val="0"/>
              </a:spcBef>
              <a:buNone/>
            </a:pPr>
            <a:r>
              <a:rPr lang="he-IL" dirty="0" smtClean="0"/>
              <a:t>כיצד נחשב את כמות המטען העוברת בפרק זמן נתון?</a:t>
            </a:r>
          </a:p>
          <a:p>
            <a:pPr marL="0">
              <a:lnSpc>
                <a:spcPct val="150000"/>
              </a:lnSpc>
              <a:spcBef>
                <a:spcPts val="0"/>
              </a:spcBef>
              <a:buNone/>
            </a:pPr>
            <a:r>
              <a:rPr lang="he-IL" dirty="0" smtClean="0"/>
              <a:t>כאשר הזרם קבוע במוליך, אז בכל שנייה עוברת דרך חתך הרוחב של המוליך כמות קבועה של מטען. </a:t>
            </a:r>
          </a:p>
          <a:p>
            <a:pPr marL="0">
              <a:lnSpc>
                <a:spcPct val="150000"/>
              </a:lnSpc>
              <a:spcBef>
                <a:spcPts val="0"/>
              </a:spcBef>
              <a:buNone/>
            </a:pPr>
            <a:r>
              <a:rPr lang="he-IL" dirty="0" smtClean="0"/>
              <a:t>כמות זו, שעוברת בפרק זמן </a:t>
            </a:r>
            <a:r>
              <a:rPr lang="en-US" dirty="0" smtClean="0"/>
              <a:t>t</a:t>
            </a:r>
            <a:r>
              <a:rPr lang="he-IL" dirty="0" smtClean="0"/>
              <a:t>, </a:t>
            </a:r>
            <a:r>
              <a:rPr lang="he-IL" dirty="0"/>
              <a:t>ניתנת לחישוב על </a:t>
            </a:r>
            <a:r>
              <a:rPr lang="he-IL" dirty="0" smtClean="0"/>
              <a:t>ידי  </a:t>
            </a:r>
            <a:r>
              <a:rPr lang="en-US" dirty="0" smtClean="0">
                <a:latin typeface="Times New Roman" pitchFamily="18" charset="0"/>
                <a:cs typeface="Times New Roman" pitchFamily="18" charset="0"/>
              </a:rPr>
              <a:t>q=</a:t>
            </a:r>
            <a:r>
              <a:rPr lang="en-US"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rPr>
              <a:t>t</a:t>
            </a:r>
            <a:r>
              <a:rPr lang="he-IL" dirty="0" smtClean="0"/>
              <a:t>. </a:t>
            </a:r>
          </a:p>
          <a:p>
            <a:pPr marL="0">
              <a:lnSpc>
                <a:spcPct val="150000"/>
              </a:lnSpc>
              <a:spcBef>
                <a:spcPts val="0"/>
              </a:spcBef>
              <a:buNone/>
            </a:pPr>
            <a:r>
              <a:rPr lang="he-IL" dirty="0" smtClean="0"/>
              <a:t>במקרה זה (של זרם קבוע), המכפלה שווה לשטח הכלוא מתחת לגרף של "הזרם כפונקציה של הזמן".</a:t>
            </a:r>
            <a:endParaRPr lang="he-IL" dirty="0"/>
          </a:p>
        </p:txBody>
      </p:sp>
      <p:grpSp>
        <p:nvGrpSpPr>
          <p:cNvPr id="4" name="קבוצה 3"/>
          <p:cNvGrpSpPr/>
          <p:nvPr/>
        </p:nvGrpSpPr>
        <p:grpSpPr>
          <a:xfrm>
            <a:off x="2318544" y="2927153"/>
            <a:ext cx="3935412" cy="3363912"/>
            <a:chOff x="708819" y="2499519"/>
            <a:chExt cx="3935412" cy="3363912"/>
          </a:xfrm>
        </p:grpSpPr>
        <p:sp>
          <p:nvSpPr>
            <p:cNvPr id="32" name="Text Box 8"/>
            <p:cNvSpPr txBox="1">
              <a:spLocks noChangeArrowheads="1"/>
            </p:cNvSpPr>
            <p:nvPr/>
          </p:nvSpPr>
          <p:spPr bwMode="auto">
            <a:xfrm>
              <a:off x="3960019" y="5507831"/>
              <a:ext cx="684212" cy="338554"/>
            </a:xfrm>
            <a:prstGeom prst="rect">
              <a:avLst/>
            </a:prstGeom>
            <a:noFill/>
            <a:ln w="9525">
              <a:noFill/>
              <a:miter lim="800000"/>
              <a:headEnd/>
              <a:tailEnd/>
            </a:ln>
          </p:spPr>
          <p:txBody>
            <a:bodyPr wrap="square">
              <a:spAutoFit/>
            </a:bodyPr>
            <a:lstStyle/>
            <a:p>
              <a:pPr algn="l" rtl="0">
                <a:spcBef>
                  <a:spcPct val="50000"/>
                </a:spcBef>
              </a:pPr>
              <a:r>
                <a:rPr lang="en-US" sz="1600" dirty="0">
                  <a:solidFill>
                    <a:schemeClr val="tx2"/>
                  </a:solidFill>
                  <a:latin typeface="Times New Roman" pitchFamily="18" charset="0"/>
                  <a:cs typeface="Times New Roman" pitchFamily="18" charset="0"/>
                </a:rPr>
                <a:t>t(sec)</a:t>
              </a:r>
            </a:p>
          </p:txBody>
        </p:sp>
        <p:grpSp>
          <p:nvGrpSpPr>
            <p:cNvPr id="11" name="קבוצה 10"/>
            <p:cNvGrpSpPr/>
            <p:nvPr/>
          </p:nvGrpSpPr>
          <p:grpSpPr>
            <a:xfrm>
              <a:off x="708819" y="2499519"/>
              <a:ext cx="3935412" cy="3363912"/>
              <a:chOff x="2005013" y="1865313"/>
              <a:chExt cx="3935412" cy="3363912"/>
            </a:xfrm>
          </p:grpSpPr>
          <p:sp>
            <p:nvSpPr>
              <p:cNvPr id="28" name="Line 4"/>
              <p:cNvSpPr>
                <a:spLocks noChangeShapeType="1"/>
              </p:cNvSpPr>
              <p:nvPr/>
            </p:nvSpPr>
            <p:spPr bwMode="auto">
              <a:xfrm flipV="1">
                <a:off x="2700338" y="1916113"/>
                <a:ext cx="0" cy="3313112"/>
              </a:xfrm>
              <a:prstGeom prst="line">
                <a:avLst/>
              </a:prstGeom>
              <a:noFill/>
              <a:ln w="57150">
                <a:solidFill>
                  <a:srgbClr val="C00000"/>
                </a:solidFill>
                <a:round/>
                <a:headEnd/>
                <a:tailEnd type="triangle" w="med" len="med"/>
              </a:ln>
            </p:spPr>
            <p:txBody>
              <a:bodyPr/>
              <a:lstStyle/>
              <a:p>
                <a:endParaRPr lang="he-IL"/>
              </a:p>
            </p:txBody>
          </p:sp>
          <p:sp>
            <p:nvSpPr>
              <p:cNvPr id="29" name="Line 5"/>
              <p:cNvSpPr>
                <a:spLocks noChangeShapeType="1"/>
              </p:cNvSpPr>
              <p:nvPr/>
            </p:nvSpPr>
            <p:spPr bwMode="auto">
              <a:xfrm>
                <a:off x="2195513" y="4797425"/>
                <a:ext cx="3744912" cy="0"/>
              </a:xfrm>
              <a:prstGeom prst="line">
                <a:avLst/>
              </a:prstGeom>
              <a:noFill/>
              <a:ln w="57150">
                <a:solidFill>
                  <a:srgbClr val="C00000"/>
                </a:solidFill>
                <a:round/>
                <a:headEnd/>
                <a:tailEnd type="triangle" w="med" len="med"/>
              </a:ln>
            </p:spPr>
            <p:txBody>
              <a:bodyPr/>
              <a:lstStyle/>
              <a:p>
                <a:endParaRPr lang="he-IL"/>
              </a:p>
            </p:txBody>
          </p:sp>
          <p:sp>
            <p:nvSpPr>
              <p:cNvPr id="30" name="Line 6"/>
              <p:cNvSpPr>
                <a:spLocks noChangeShapeType="1"/>
              </p:cNvSpPr>
              <p:nvPr/>
            </p:nvSpPr>
            <p:spPr bwMode="auto">
              <a:xfrm flipV="1">
                <a:off x="2728913" y="3562350"/>
                <a:ext cx="2735262" cy="0"/>
              </a:xfrm>
              <a:prstGeom prst="line">
                <a:avLst/>
              </a:prstGeom>
              <a:noFill/>
              <a:ln w="57150">
                <a:solidFill>
                  <a:schemeClr val="tx2"/>
                </a:solidFill>
                <a:round/>
                <a:headEnd/>
                <a:tailEnd/>
              </a:ln>
            </p:spPr>
            <p:txBody>
              <a:bodyPr/>
              <a:lstStyle/>
              <a:p>
                <a:endParaRPr lang="he-IL"/>
              </a:p>
            </p:txBody>
          </p:sp>
          <p:sp>
            <p:nvSpPr>
              <p:cNvPr id="31" name="Text Box 7"/>
              <p:cNvSpPr txBox="1">
                <a:spLocks noChangeArrowheads="1"/>
              </p:cNvSpPr>
              <p:nvPr/>
            </p:nvSpPr>
            <p:spPr bwMode="auto">
              <a:xfrm>
                <a:off x="2005013" y="1865313"/>
                <a:ext cx="671512" cy="307777"/>
              </a:xfrm>
              <a:prstGeom prst="rect">
                <a:avLst/>
              </a:prstGeom>
              <a:noFill/>
              <a:ln w="9525">
                <a:noFill/>
                <a:miter lim="800000"/>
                <a:headEnd/>
                <a:tailEnd/>
              </a:ln>
            </p:spPr>
            <p:txBody>
              <a:bodyPr wrap="square">
                <a:spAutoFit/>
              </a:bodyPr>
              <a:lstStyle/>
              <a:p>
                <a:pPr algn="ctr" rtl="0">
                  <a:spcBef>
                    <a:spcPct val="50000"/>
                  </a:spcBef>
                </a:pPr>
                <a:r>
                  <a:rPr lang="en-US" sz="1400" dirty="0">
                    <a:solidFill>
                      <a:schemeClr val="tx2"/>
                    </a:solidFill>
                    <a:latin typeface="Times New Roman" pitchFamily="18" charset="0"/>
                    <a:cs typeface="Times New Roman" pitchFamily="18" charset="0"/>
                  </a:rPr>
                  <a:t>I(A)</a:t>
                </a:r>
              </a:p>
            </p:txBody>
          </p:sp>
          <p:sp>
            <p:nvSpPr>
              <p:cNvPr id="35" name="Text Box 46"/>
              <p:cNvSpPr txBox="1">
                <a:spLocks noChangeArrowheads="1"/>
              </p:cNvSpPr>
              <p:nvPr/>
            </p:nvSpPr>
            <p:spPr bwMode="auto">
              <a:xfrm>
                <a:off x="3436938" y="4017963"/>
                <a:ext cx="1373187" cy="338554"/>
              </a:xfrm>
              <a:prstGeom prst="rect">
                <a:avLst/>
              </a:prstGeom>
              <a:noFill/>
              <a:ln w="9525">
                <a:noFill/>
                <a:miter lim="800000"/>
                <a:headEnd/>
                <a:tailEnd/>
              </a:ln>
              <a:effectLst/>
            </p:spPr>
            <p:txBody>
              <a:bodyPr wrap="square">
                <a:spAutoFit/>
              </a:bodyPr>
              <a:lstStyle/>
              <a:p>
                <a:pPr algn="ctr">
                  <a:spcBef>
                    <a:spcPct val="50000"/>
                  </a:spcBef>
                  <a:defRPr/>
                </a:pPr>
                <a:r>
                  <a:rPr lang="en-US" sz="1600" b="1" dirty="0" smtClean="0">
                    <a:solidFill>
                      <a:schemeClr val="tx2"/>
                    </a:solidFill>
                    <a:latin typeface="Times New Roman" pitchFamily="18" charset="0"/>
                    <a:cs typeface="Times New Roman" pitchFamily="18" charset="0"/>
                  </a:rPr>
                  <a:t>Q</a:t>
                </a:r>
                <a:r>
                  <a:rPr lang="en-US" sz="1600" b="1" baseline="-25000" dirty="0" smtClean="0">
                    <a:solidFill>
                      <a:schemeClr val="tx2"/>
                    </a:solidFill>
                    <a:latin typeface="Times New Roman" pitchFamily="18" charset="0"/>
                    <a:cs typeface="Times New Roman" pitchFamily="18" charset="0"/>
                  </a:rPr>
                  <a:t>T</a:t>
                </a:r>
                <a:r>
                  <a:rPr lang="en-US" sz="1600" b="1" dirty="0" smtClean="0">
                    <a:solidFill>
                      <a:schemeClr val="tx2"/>
                    </a:solidFill>
                    <a:latin typeface="Times New Roman" pitchFamily="18" charset="0"/>
                    <a:cs typeface="Times New Roman" pitchFamily="18" charset="0"/>
                  </a:rPr>
                  <a:t>=I</a:t>
                </a:r>
                <a:r>
                  <a:rPr lang="el-GR" sz="1600" b="1" dirty="0">
                    <a:solidFill>
                      <a:schemeClr val="tx2"/>
                    </a:solidFill>
                    <a:latin typeface="Times New Roman" pitchFamily="18" charset="0"/>
                    <a:cs typeface="Times New Roman" pitchFamily="18" charset="0"/>
                  </a:rPr>
                  <a:t>·</a:t>
                </a:r>
                <a:r>
                  <a:rPr lang="en-US" sz="1600" b="1" dirty="0">
                    <a:solidFill>
                      <a:schemeClr val="tx2"/>
                    </a:solidFill>
                    <a:latin typeface="Times New Roman" pitchFamily="18" charset="0"/>
                    <a:cs typeface="Times New Roman" pitchFamily="18" charset="0"/>
                  </a:rPr>
                  <a:t>t</a:t>
                </a:r>
              </a:p>
            </p:txBody>
          </p:sp>
          <p:sp>
            <p:nvSpPr>
              <p:cNvPr id="36" name="מלבן 35"/>
              <p:cNvSpPr/>
              <p:nvPr/>
            </p:nvSpPr>
            <p:spPr>
              <a:xfrm>
                <a:off x="2686050" y="3581400"/>
                <a:ext cx="2771775" cy="120015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גרף מטען-זמן עבור זרם קבוע</a:t>
            </a:r>
            <a:endParaRPr lang="he-IL" dirty="0"/>
          </a:p>
        </p:txBody>
      </p:sp>
      <p:sp>
        <p:nvSpPr>
          <p:cNvPr id="3" name="מציין מיקום תוכן 2"/>
          <p:cNvSpPr>
            <a:spLocks noGrp="1"/>
          </p:cNvSpPr>
          <p:nvPr>
            <p:ph idx="1"/>
          </p:nvPr>
        </p:nvSpPr>
        <p:spPr>
          <a:xfrm>
            <a:off x="539552" y="709067"/>
            <a:ext cx="8236530" cy="5882233"/>
          </a:xfrm>
        </p:spPr>
        <p:txBody>
          <a:bodyPr/>
          <a:lstStyle/>
          <a:p>
            <a:pPr marL="0">
              <a:lnSpc>
                <a:spcPct val="150000"/>
              </a:lnSpc>
              <a:spcBef>
                <a:spcPts val="0"/>
              </a:spcBef>
              <a:buNone/>
            </a:pPr>
            <a:r>
              <a:rPr lang="he-IL" b="1" dirty="0">
                <a:solidFill>
                  <a:schemeClr val="tx2"/>
                </a:solidFill>
              </a:rPr>
              <a:t>השיפוע של גרף מטען כתלות בזמן מייצג את </a:t>
            </a:r>
            <a:r>
              <a:rPr lang="he-IL" b="1" dirty="0" smtClean="0">
                <a:solidFill>
                  <a:schemeClr val="tx2"/>
                </a:solidFill>
              </a:rPr>
              <a:t>הזרם</a:t>
            </a:r>
            <a:r>
              <a:rPr lang="he-IL" b="1" dirty="0">
                <a:solidFill>
                  <a:schemeClr val="tx2"/>
                </a:solidFill>
              </a:rPr>
              <a:t>:</a:t>
            </a:r>
            <a:endParaRPr lang="en-US" dirty="0">
              <a:solidFill>
                <a:schemeClr val="tx2"/>
              </a:solidFill>
            </a:endParaRPr>
          </a:p>
        </p:txBody>
      </p:sp>
      <p:grpSp>
        <p:nvGrpSpPr>
          <p:cNvPr id="9" name="קבוצה 13"/>
          <p:cNvGrpSpPr/>
          <p:nvPr/>
        </p:nvGrpSpPr>
        <p:grpSpPr>
          <a:xfrm>
            <a:off x="2582863" y="1447367"/>
            <a:ext cx="4379912" cy="3394075"/>
            <a:chOff x="2582863" y="1128713"/>
            <a:chExt cx="4379912" cy="3394075"/>
          </a:xfrm>
        </p:grpSpPr>
        <p:sp>
          <p:nvSpPr>
            <p:cNvPr id="4" name="Line 29"/>
            <p:cNvSpPr>
              <a:spLocks noChangeShapeType="1"/>
            </p:cNvSpPr>
            <p:nvPr/>
          </p:nvSpPr>
          <p:spPr bwMode="auto">
            <a:xfrm flipV="1">
              <a:off x="3440113" y="1858963"/>
              <a:ext cx="2447925" cy="2232025"/>
            </a:xfrm>
            <a:prstGeom prst="line">
              <a:avLst/>
            </a:prstGeom>
            <a:noFill/>
            <a:ln w="57150">
              <a:solidFill>
                <a:schemeClr val="tx2"/>
              </a:solidFill>
              <a:round/>
              <a:headEnd/>
              <a:tailEnd/>
            </a:ln>
          </p:spPr>
          <p:txBody>
            <a:bodyPr/>
            <a:lstStyle/>
            <a:p>
              <a:endParaRPr lang="he-IL"/>
            </a:p>
          </p:txBody>
        </p:sp>
        <p:sp>
          <p:nvSpPr>
            <p:cNvPr id="5" name="Line 27"/>
            <p:cNvSpPr>
              <a:spLocks noChangeShapeType="1"/>
            </p:cNvSpPr>
            <p:nvPr/>
          </p:nvSpPr>
          <p:spPr bwMode="auto">
            <a:xfrm flipV="1">
              <a:off x="3440113" y="1209675"/>
              <a:ext cx="0" cy="3313113"/>
            </a:xfrm>
            <a:prstGeom prst="line">
              <a:avLst/>
            </a:prstGeom>
            <a:noFill/>
            <a:ln w="57150">
              <a:solidFill>
                <a:srgbClr val="C00000"/>
              </a:solidFill>
              <a:round/>
              <a:headEnd/>
              <a:tailEnd type="triangle" w="med" len="med"/>
            </a:ln>
          </p:spPr>
          <p:txBody>
            <a:bodyPr/>
            <a:lstStyle/>
            <a:p>
              <a:endParaRPr lang="he-IL"/>
            </a:p>
          </p:txBody>
        </p:sp>
        <p:sp>
          <p:nvSpPr>
            <p:cNvPr id="6" name="Line 28"/>
            <p:cNvSpPr>
              <a:spLocks noChangeShapeType="1"/>
            </p:cNvSpPr>
            <p:nvPr/>
          </p:nvSpPr>
          <p:spPr bwMode="auto">
            <a:xfrm>
              <a:off x="2935288" y="4090988"/>
              <a:ext cx="3744912" cy="0"/>
            </a:xfrm>
            <a:prstGeom prst="line">
              <a:avLst/>
            </a:prstGeom>
            <a:noFill/>
            <a:ln w="57150">
              <a:solidFill>
                <a:srgbClr val="C00000"/>
              </a:solidFill>
              <a:round/>
              <a:headEnd/>
              <a:tailEnd type="triangle" w="med" len="med"/>
            </a:ln>
          </p:spPr>
          <p:txBody>
            <a:bodyPr/>
            <a:lstStyle/>
            <a:p>
              <a:endParaRPr lang="he-IL"/>
            </a:p>
          </p:txBody>
        </p:sp>
        <p:sp>
          <p:nvSpPr>
            <p:cNvPr id="7" name="Text Box 30"/>
            <p:cNvSpPr txBox="1">
              <a:spLocks noChangeArrowheads="1"/>
            </p:cNvSpPr>
            <p:nvPr/>
          </p:nvSpPr>
          <p:spPr bwMode="auto">
            <a:xfrm>
              <a:off x="2582863" y="1128713"/>
              <a:ext cx="1150937" cy="338554"/>
            </a:xfrm>
            <a:prstGeom prst="rect">
              <a:avLst/>
            </a:prstGeom>
            <a:noFill/>
            <a:ln w="9525">
              <a:noFill/>
              <a:miter lim="800000"/>
              <a:headEnd/>
              <a:tailEnd/>
            </a:ln>
          </p:spPr>
          <p:txBody>
            <a:bodyPr>
              <a:spAutoFit/>
            </a:bodyPr>
            <a:lstStyle/>
            <a:p>
              <a:pPr algn="ctr" rtl="0">
                <a:spcBef>
                  <a:spcPct val="50000"/>
                </a:spcBef>
              </a:pPr>
              <a:r>
                <a:rPr lang="en-US" sz="1600" dirty="0">
                  <a:solidFill>
                    <a:schemeClr val="tx2"/>
                  </a:solidFill>
                  <a:latin typeface="Times New Roman" pitchFamily="18" charset="0"/>
                  <a:cs typeface="Times New Roman" pitchFamily="18" charset="0"/>
                </a:rPr>
                <a:t>q(c)</a:t>
              </a:r>
            </a:p>
          </p:txBody>
        </p:sp>
        <p:sp>
          <p:nvSpPr>
            <p:cNvPr id="8" name="Text Box 31"/>
            <p:cNvSpPr txBox="1">
              <a:spLocks noChangeArrowheads="1"/>
            </p:cNvSpPr>
            <p:nvPr/>
          </p:nvSpPr>
          <p:spPr bwMode="auto">
            <a:xfrm>
              <a:off x="6154738" y="4110038"/>
              <a:ext cx="808037" cy="338554"/>
            </a:xfrm>
            <a:prstGeom prst="rect">
              <a:avLst/>
            </a:prstGeom>
            <a:noFill/>
            <a:ln w="9525">
              <a:noFill/>
              <a:miter lim="800000"/>
              <a:headEnd/>
              <a:tailEnd/>
            </a:ln>
          </p:spPr>
          <p:txBody>
            <a:bodyPr wrap="square">
              <a:spAutoFit/>
            </a:bodyPr>
            <a:lstStyle/>
            <a:p>
              <a:pPr algn="ctr" rtl="0">
                <a:spcBef>
                  <a:spcPct val="50000"/>
                </a:spcBef>
              </a:pPr>
              <a:r>
                <a:rPr lang="en-US" sz="1600" dirty="0">
                  <a:solidFill>
                    <a:schemeClr val="tx2"/>
                  </a:solidFill>
                  <a:latin typeface="Times New Roman" pitchFamily="18" charset="0"/>
                  <a:cs typeface="Times New Roman" pitchFamily="18" charset="0"/>
                </a:rPr>
                <a:t>t(sec)</a:t>
              </a:r>
            </a:p>
          </p:txBody>
        </p:sp>
        <p:sp>
          <p:nvSpPr>
            <p:cNvPr id="16" name="Text Box 45"/>
            <p:cNvSpPr txBox="1">
              <a:spLocks noChangeArrowheads="1"/>
            </p:cNvSpPr>
            <p:nvPr/>
          </p:nvSpPr>
          <p:spPr bwMode="auto">
            <a:xfrm>
              <a:off x="4670425" y="2886075"/>
              <a:ext cx="649288" cy="307777"/>
            </a:xfrm>
            <a:prstGeom prst="rect">
              <a:avLst/>
            </a:prstGeom>
            <a:noFill/>
            <a:ln w="9525">
              <a:noFill/>
              <a:miter lim="800000"/>
              <a:headEnd/>
              <a:tailEnd/>
            </a:ln>
          </p:spPr>
          <p:txBody>
            <a:bodyPr>
              <a:spAutoFit/>
            </a:bodyPr>
            <a:lstStyle/>
            <a:p>
              <a:pPr>
                <a:spcBef>
                  <a:spcPct val="50000"/>
                </a:spcBef>
              </a:pPr>
              <a:r>
                <a:rPr lang="el-GR" sz="1400" dirty="0">
                  <a:solidFill>
                    <a:srgbClr val="FF0000"/>
                  </a:solidFill>
                  <a:latin typeface="Times New Roman" pitchFamily="18" charset="0"/>
                  <a:cs typeface="Times New Roman" pitchFamily="18" charset="0"/>
                </a:rPr>
                <a:t>Δ</a:t>
              </a:r>
              <a:r>
                <a:rPr lang="en-US" sz="1400" dirty="0">
                  <a:solidFill>
                    <a:srgbClr val="FF0000"/>
                  </a:solidFill>
                  <a:latin typeface="Times New Roman" pitchFamily="18" charset="0"/>
                  <a:cs typeface="Times New Roman" pitchFamily="18" charset="0"/>
                </a:rPr>
                <a:t>q</a:t>
              </a:r>
              <a:endParaRPr lang="el-GR" sz="1400" dirty="0">
                <a:solidFill>
                  <a:srgbClr val="FF0000"/>
                </a:solidFill>
                <a:latin typeface="Times New Roman" pitchFamily="18" charset="0"/>
                <a:cs typeface="Times New Roman" pitchFamily="18" charset="0"/>
              </a:endParaRPr>
            </a:p>
          </p:txBody>
        </p:sp>
        <p:sp>
          <p:nvSpPr>
            <p:cNvPr id="17" name="Text Box 46"/>
            <p:cNvSpPr txBox="1">
              <a:spLocks noChangeArrowheads="1"/>
            </p:cNvSpPr>
            <p:nvPr/>
          </p:nvSpPr>
          <p:spPr bwMode="auto">
            <a:xfrm>
              <a:off x="4251325" y="3365500"/>
              <a:ext cx="649288" cy="307777"/>
            </a:xfrm>
            <a:prstGeom prst="rect">
              <a:avLst/>
            </a:prstGeom>
            <a:noFill/>
            <a:ln w="9525">
              <a:noFill/>
              <a:miter lim="800000"/>
              <a:headEnd/>
              <a:tailEnd/>
            </a:ln>
          </p:spPr>
          <p:txBody>
            <a:bodyPr>
              <a:spAutoFit/>
            </a:bodyPr>
            <a:lstStyle/>
            <a:p>
              <a:pPr algn="ctr">
                <a:spcBef>
                  <a:spcPct val="50000"/>
                </a:spcBef>
              </a:pPr>
              <a:r>
                <a:rPr lang="el-GR" sz="1400" dirty="0">
                  <a:solidFill>
                    <a:srgbClr val="FF0000"/>
                  </a:solidFill>
                  <a:latin typeface="Times New Roman" pitchFamily="18" charset="0"/>
                  <a:cs typeface="Times New Roman" pitchFamily="18" charset="0"/>
                </a:rPr>
                <a:t>Δ</a:t>
              </a:r>
              <a:r>
                <a:rPr lang="en-US" sz="1400" dirty="0">
                  <a:solidFill>
                    <a:srgbClr val="FF0000"/>
                  </a:solidFill>
                  <a:latin typeface="Times New Roman" pitchFamily="18" charset="0"/>
                  <a:cs typeface="Times New Roman" pitchFamily="18" charset="0"/>
                </a:rPr>
                <a:t>t</a:t>
              </a:r>
              <a:endParaRPr lang="el-GR" sz="1400" dirty="0">
                <a:solidFill>
                  <a:srgbClr val="FF0000"/>
                </a:solidFill>
                <a:latin typeface="Times New Roman" pitchFamily="18" charset="0"/>
                <a:cs typeface="Times New Roman" pitchFamily="18" charset="0"/>
              </a:endParaRPr>
            </a:p>
          </p:txBody>
        </p:sp>
        <p:cxnSp>
          <p:nvCxnSpPr>
            <p:cNvPr id="19" name="Straight Arrow Connector 22"/>
            <p:cNvCxnSpPr/>
            <p:nvPr/>
          </p:nvCxnSpPr>
          <p:spPr bwMode="auto">
            <a:xfrm rot="16200000" flipH="1">
              <a:off x="4621213" y="3052763"/>
              <a:ext cx="660400" cy="0"/>
            </a:xfrm>
            <a:prstGeom prst="straightConnector1">
              <a:avLst/>
            </a:prstGeom>
            <a:ln>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22"/>
            <p:cNvCxnSpPr/>
            <p:nvPr/>
          </p:nvCxnSpPr>
          <p:spPr bwMode="auto">
            <a:xfrm>
              <a:off x="4238625" y="3362325"/>
              <a:ext cx="750888" cy="1588"/>
            </a:xfrm>
            <a:prstGeom prst="straightConnector1">
              <a:avLst/>
            </a:prstGeom>
            <a:ln>
              <a:solidFill>
                <a:srgbClr val="FF000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grpSp>
      <p:graphicFrame>
        <p:nvGraphicFramePr>
          <p:cNvPr id="79874" name="Object 2"/>
          <p:cNvGraphicFramePr>
            <a:graphicFrameLocks noGrp="1" noChangeAspect="1"/>
          </p:cNvGraphicFramePr>
          <p:nvPr/>
        </p:nvGraphicFramePr>
        <p:xfrm>
          <a:off x="5730875" y="2543175"/>
          <a:ext cx="1155700" cy="952500"/>
        </p:xfrm>
        <a:graphic>
          <a:graphicData uri="http://schemas.openxmlformats.org/presentationml/2006/ole">
            <mc:AlternateContent xmlns:mc="http://schemas.openxmlformats.org/markup-compatibility/2006">
              <mc:Choice xmlns:v="urn:schemas-microsoft-com:vml" Requires="v">
                <p:oleObj spid="_x0000_s105508" name="משוואה" r:id="rId3" imgW="736600" imgH="609600" progId="Equation.3">
                  <p:embed/>
                </p:oleObj>
              </mc:Choice>
              <mc:Fallback>
                <p:oleObj name="משוואה" r:id="rId3" imgW="736600" imgH="609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2543175"/>
                        <a:ext cx="1155700" cy="952500"/>
                      </a:xfrm>
                      <a:prstGeom prst="rect">
                        <a:avLst/>
                      </a:prstGeom>
                      <a:solidFill>
                        <a:srgbClr val="FFFF99"/>
                      </a:solidFill>
                      <a:ln w="9525">
                        <a:solidFill>
                          <a:schemeClr val="tx2"/>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תרגיל 1</a:t>
            </a:r>
            <a:endParaRPr lang="he-IL" dirty="0"/>
          </a:p>
        </p:txBody>
      </p:sp>
      <p:sp>
        <p:nvSpPr>
          <p:cNvPr id="3" name="מציין מיקום תוכן 2"/>
          <p:cNvSpPr>
            <a:spLocks noGrp="1"/>
          </p:cNvSpPr>
          <p:nvPr>
            <p:ph idx="1"/>
          </p:nvPr>
        </p:nvSpPr>
        <p:spPr>
          <a:xfrm>
            <a:off x="539552" y="709067"/>
            <a:ext cx="8236530" cy="5758408"/>
          </a:xfrm>
        </p:spPr>
        <p:txBody>
          <a:bodyPr/>
          <a:lstStyle/>
          <a:p>
            <a:pPr>
              <a:buNone/>
            </a:pPr>
            <a:r>
              <a:rPr lang="he-IL" dirty="0" smtClean="0"/>
              <a:t>לפניכם גרף המתאר את עוצמת הזרם החשמלי כפונקציה של הזמן. </a:t>
            </a:r>
          </a:p>
          <a:p>
            <a:pPr>
              <a:buNone/>
            </a:pPr>
            <a:r>
              <a:rPr lang="he-IL" dirty="0" smtClean="0"/>
              <a:t>השטח התחום בין עקומת</a:t>
            </a:r>
            <a:r>
              <a:rPr lang="en-US" dirty="0" smtClean="0"/>
              <a:t> </a:t>
            </a:r>
            <a:r>
              <a:rPr lang="he-IL" dirty="0" smtClean="0"/>
              <a:t>עצמת הזרם -זמן לבין ציר הזמן מרגע </a:t>
            </a:r>
            <a:r>
              <a:rPr lang="en-US" dirty="0" smtClean="0"/>
              <a:t>t=4s</a:t>
            </a:r>
            <a:r>
              <a:rPr lang="he-IL" dirty="0" smtClean="0"/>
              <a:t> עד רגע </a:t>
            </a:r>
            <a:r>
              <a:rPr lang="en-US" dirty="0" smtClean="0"/>
              <a:t>t=10s</a:t>
            </a:r>
            <a:r>
              <a:rPr lang="he-IL" dirty="0" smtClean="0"/>
              <a:t> שווה ל-</a:t>
            </a:r>
            <a:r>
              <a:rPr lang="en-US" dirty="0" smtClean="0"/>
              <a:t> .60C </a:t>
            </a:r>
            <a:r>
              <a:rPr lang="he-IL" dirty="0" smtClean="0"/>
              <a:t> </a:t>
            </a:r>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lnSpc>
                <a:spcPct val="150000"/>
              </a:lnSpc>
              <a:buNone/>
            </a:pPr>
            <a:r>
              <a:rPr lang="he-IL" dirty="0" smtClean="0"/>
              <a:t>א. חשבו את עצמת הזרם </a:t>
            </a:r>
            <a:r>
              <a:rPr lang="en-US" dirty="0" smtClean="0">
                <a:latin typeface="Times New Roman" pitchFamily="18" charset="0"/>
                <a:cs typeface="Times New Roman" pitchFamily="18" charset="0"/>
              </a:rPr>
              <a:t>I</a:t>
            </a:r>
            <a:r>
              <a:rPr lang="he-IL" dirty="0" smtClean="0"/>
              <a:t>.</a:t>
            </a:r>
          </a:p>
          <a:p>
            <a:pPr>
              <a:lnSpc>
                <a:spcPct val="150000"/>
              </a:lnSpc>
              <a:buNone/>
            </a:pPr>
            <a:r>
              <a:rPr lang="he-IL" dirty="0" smtClean="0"/>
              <a:t>ב. חשבו את כמות המטען שעברה במוליך בפרק הזמן שבין שתי שניות ל-12 שניות.</a:t>
            </a:r>
          </a:p>
          <a:p>
            <a:pPr>
              <a:lnSpc>
                <a:spcPct val="150000"/>
              </a:lnSpc>
              <a:buNone/>
            </a:pPr>
            <a:r>
              <a:rPr lang="he-IL" dirty="0" smtClean="0"/>
              <a:t>ג. שרטטו גרף המתאר את כמות המטען שעברה במוליך כתלות בזמן מרגע </a:t>
            </a:r>
            <a:r>
              <a:rPr lang="en-US" dirty="0" smtClean="0"/>
              <a:t>t=0</a:t>
            </a:r>
            <a:r>
              <a:rPr lang="he-IL" dirty="0" smtClean="0"/>
              <a:t> ועד לרגע </a:t>
            </a:r>
            <a:r>
              <a:rPr lang="en-US" dirty="0" smtClean="0"/>
              <a:t>t=12s</a:t>
            </a:r>
            <a:r>
              <a:rPr lang="he-IL" dirty="0" smtClean="0"/>
              <a:t> .</a:t>
            </a:r>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a:p>
        </p:txBody>
      </p:sp>
      <p:grpSp>
        <p:nvGrpSpPr>
          <p:cNvPr id="6" name="קבוצה 5"/>
          <p:cNvGrpSpPr/>
          <p:nvPr/>
        </p:nvGrpSpPr>
        <p:grpSpPr>
          <a:xfrm>
            <a:off x="2951925" y="1640341"/>
            <a:ext cx="3201287" cy="2039428"/>
            <a:chOff x="2951925" y="1640341"/>
            <a:chExt cx="3201287" cy="2039428"/>
          </a:xfrm>
        </p:grpSpPr>
        <p:grpSp>
          <p:nvGrpSpPr>
            <p:cNvPr id="4" name="Group 27"/>
            <p:cNvGrpSpPr>
              <a:grpSpLocks/>
            </p:cNvGrpSpPr>
            <p:nvPr/>
          </p:nvGrpSpPr>
          <p:grpSpPr bwMode="auto">
            <a:xfrm>
              <a:off x="2951925" y="1640341"/>
              <a:ext cx="3201287" cy="2039428"/>
              <a:chOff x="2374" y="3920"/>
              <a:chExt cx="3679" cy="2062"/>
            </a:xfrm>
          </p:grpSpPr>
          <p:sp>
            <p:nvSpPr>
              <p:cNvPr id="5" name="Rectangle 38" descr="אלכסון רחב כלפי מעלה"/>
              <p:cNvSpPr>
                <a:spLocks noChangeArrowheads="1"/>
              </p:cNvSpPr>
              <p:nvPr/>
            </p:nvSpPr>
            <p:spPr bwMode="auto">
              <a:xfrm>
                <a:off x="3420" y="4640"/>
                <a:ext cx="1226" cy="832"/>
              </a:xfrm>
              <a:prstGeom prst="rect">
                <a:avLst/>
              </a:prstGeom>
              <a:pattFill prst="wdUpDiag">
                <a:fgClr>
                  <a:srgbClr val="FF0000"/>
                </a:fgClr>
                <a:bgClr>
                  <a:srgbClr val="FFFFFF"/>
                </a:bgClr>
              </a:pattFill>
              <a:ln w="9525">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7" name="Line 36"/>
              <p:cNvSpPr>
                <a:spLocks noChangeShapeType="1"/>
              </p:cNvSpPr>
              <p:nvPr/>
            </p:nvSpPr>
            <p:spPr bwMode="auto">
              <a:xfrm>
                <a:off x="2878" y="4294"/>
                <a:ext cx="2" cy="1466"/>
              </a:xfrm>
              <a:prstGeom prst="line">
                <a:avLst/>
              </a:prstGeom>
              <a:noFill/>
              <a:ln w="19050">
                <a:solidFill>
                  <a:srgbClr val="006699"/>
                </a:solidFill>
                <a:round/>
                <a:headEnd type="stealth" w="med" len="med"/>
                <a:tailEnd/>
              </a:ln>
            </p:spPr>
            <p:txBody>
              <a:bodyPr vert="horz" wrap="square" lIns="91440" tIns="45720" rIns="91440" bIns="45720" numCol="1" anchor="t" anchorCtr="0" compatLnSpc="1">
                <a:prstTxWarp prst="textNoShape">
                  <a:avLst/>
                </a:prstTxWarp>
              </a:bodyPr>
              <a:lstStyle/>
              <a:p>
                <a:endParaRPr lang="he-IL"/>
              </a:p>
            </p:txBody>
          </p:sp>
          <p:sp>
            <p:nvSpPr>
              <p:cNvPr id="8" name="Line 35"/>
              <p:cNvSpPr>
                <a:spLocks noChangeShapeType="1"/>
              </p:cNvSpPr>
              <p:nvPr/>
            </p:nvSpPr>
            <p:spPr bwMode="auto">
              <a:xfrm flipV="1">
                <a:off x="2725" y="5477"/>
                <a:ext cx="2838" cy="11"/>
              </a:xfrm>
              <a:prstGeom prst="line">
                <a:avLst/>
              </a:prstGeom>
              <a:noFill/>
              <a:ln w="19050">
                <a:solidFill>
                  <a:srgbClr val="006699"/>
                </a:solidFill>
                <a:round/>
                <a:headEnd/>
                <a:tailEnd type="stealth" w="med" len="med"/>
              </a:ln>
            </p:spPr>
            <p:txBody>
              <a:bodyPr vert="horz" wrap="square" lIns="91440" tIns="45720" rIns="91440" bIns="45720" numCol="1" anchor="t" anchorCtr="0" compatLnSpc="1">
                <a:prstTxWarp prst="textNoShape">
                  <a:avLst/>
                </a:prstTxWarp>
              </a:bodyPr>
              <a:lstStyle/>
              <a:p>
                <a:endParaRPr lang="he-IL"/>
              </a:p>
            </p:txBody>
          </p:sp>
          <p:sp>
            <p:nvSpPr>
              <p:cNvPr id="9" name="Text Box 34"/>
              <p:cNvSpPr txBox="1">
                <a:spLocks noChangeArrowheads="1"/>
              </p:cNvSpPr>
              <p:nvPr/>
            </p:nvSpPr>
            <p:spPr bwMode="auto">
              <a:xfrm>
                <a:off x="5294" y="5419"/>
                <a:ext cx="759"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6699"/>
                    </a:solidFill>
                    <a:effectLst/>
                    <a:latin typeface="Times New Roman" pitchFamily="18" charset="0"/>
                    <a:ea typeface="Times New Roman" pitchFamily="18" charset="0"/>
                    <a:cs typeface="Times New Roman" pitchFamily="18" charset="0"/>
                  </a:rPr>
                  <a:t>t(s)</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Line 33"/>
              <p:cNvSpPr>
                <a:spLocks noChangeShapeType="1"/>
              </p:cNvSpPr>
              <p:nvPr/>
            </p:nvSpPr>
            <p:spPr bwMode="auto">
              <a:xfrm flipV="1">
                <a:off x="2871" y="4623"/>
                <a:ext cx="2506" cy="10"/>
              </a:xfrm>
              <a:prstGeom prst="line">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1" name="Text Box 32"/>
              <p:cNvSpPr txBox="1">
                <a:spLocks noChangeArrowheads="1"/>
              </p:cNvSpPr>
              <p:nvPr/>
            </p:nvSpPr>
            <p:spPr bwMode="auto">
              <a:xfrm>
                <a:off x="2374" y="3920"/>
                <a:ext cx="1216"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006699"/>
                    </a:solidFill>
                    <a:latin typeface="Times New Roman" pitchFamily="18" charset="0"/>
                    <a:cs typeface="Times New Roman" pitchFamily="18" charset="0"/>
                  </a:rPr>
                  <a:t>I</a:t>
                </a:r>
                <a:r>
                  <a:rPr lang="he-IL" sz="1600" dirty="0" smtClean="0">
                    <a:solidFill>
                      <a:srgbClr val="006699"/>
                    </a:solidFill>
                    <a:latin typeface="Times New Roman" pitchFamily="18" charset="0"/>
                    <a:cs typeface="Times New Roman" pitchFamily="18" charset="0"/>
                  </a:rPr>
                  <a:t> </a:t>
                </a:r>
                <a:r>
                  <a:rPr lang="en-US" sz="1600" dirty="0" smtClean="0">
                    <a:solidFill>
                      <a:srgbClr val="006699"/>
                    </a:solidFill>
                    <a:latin typeface="Times New Roman" pitchFamily="18" charset="0"/>
                    <a:cs typeface="Times New Roman" pitchFamily="18" charset="0"/>
                  </a:rPr>
                  <a:t>(A)</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31"/>
              <p:cNvSpPr txBox="1">
                <a:spLocks noChangeArrowheads="1"/>
              </p:cNvSpPr>
              <p:nvPr/>
            </p:nvSpPr>
            <p:spPr bwMode="auto">
              <a:xfrm>
                <a:off x="3012" y="5497"/>
                <a:ext cx="720" cy="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4</a:t>
                </a:r>
                <a:endParaRPr kumimoji="0" lang="he-IL"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sym typeface="Symbol" pitchFamily="18" charset="2"/>
                </a:endParaRPr>
              </a:p>
            </p:txBody>
          </p:sp>
        </p:grpSp>
        <p:sp>
          <p:nvSpPr>
            <p:cNvPr id="16" name="Text Box 31"/>
            <p:cNvSpPr txBox="1">
              <a:spLocks noChangeArrowheads="1"/>
            </p:cNvSpPr>
            <p:nvPr/>
          </p:nvSpPr>
          <p:spPr bwMode="auto">
            <a:xfrm>
              <a:off x="4640559" y="3190552"/>
              <a:ext cx="645816" cy="4796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10</a:t>
              </a:r>
              <a:endParaRPr kumimoji="0" lang="he-IL"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sym typeface="Symbol" pitchFamily="18" charset="2"/>
              </a:endParaRPr>
            </a:p>
          </p:txBody>
        </p:sp>
        <p:sp>
          <p:nvSpPr>
            <p:cNvPr id="17" name="Text Box 32"/>
            <p:cNvSpPr txBox="1">
              <a:spLocks noChangeArrowheads="1"/>
            </p:cNvSpPr>
            <p:nvPr/>
          </p:nvSpPr>
          <p:spPr bwMode="auto">
            <a:xfrm>
              <a:off x="3028125" y="2164215"/>
              <a:ext cx="429450" cy="5340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006699"/>
                  </a:solidFill>
                  <a:latin typeface="Times New Roman" pitchFamily="18" charset="0"/>
                  <a:cs typeface="Times New Roman" pitchFamily="18" charset="0"/>
                </a:rPr>
                <a:t>I</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פתרון תרגיל </a:t>
            </a:r>
            <a:r>
              <a:rPr lang="he-IL" dirty="0"/>
              <a:t>1</a:t>
            </a:r>
          </a:p>
        </p:txBody>
      </p:sp>
      <p:sp>
        <p:nvSpPr>
          <p:cNvPr id="3" name="מציין מיקום תוכן 2"/>
          <p:cNvSpPr>
            <a:spLocks noGrp="1"/>
          </p:cNvSpPr>
          <p:nvPr>
            <p:ph idx="1"/>
          </p:nvPr>
        </p:nvSpPr>
        <p:spPr>
          <a:xfrm>
            <a:off x="539552" y="709067"/>
            <a:ext cx="8236530" cy="5863183"/>
          </a:xfrm>
        </p:spPr>
        <p:txBody>
          <a:bodyPr/>
          <a:lstStyle/>
          <a:p>
            <a:pPr marL="0" indent="0">
              <a:buNone/>
            </a:pPr>
            <a:r>
              <a:rPr lang="he-IL" dirty="0" smtClean="0"/>
              <a:t>א.</a:t>
            </a:r>
            <a:r>
              <a:rPr lang="he-IL" dirty="0"/>
              <a:t> השטח התחום בין עקומת</a:t>
            </a:r>
            <a:r>
              <a:rPr lang="en-US" dirty="0"/>
              <a:t> </a:t>
            </a:r>
            <a:r>
              <a:rPr lang="he-IL" dirty="0"/>
              <a:t>עצמת הזרם -זמן לבין ציר </a:t>
            </a:r>
            <a:r>
              <a:rPr lang="he-IL" dirty="0" smtClean="0"/>
              <a:t>הזמן</a:t>
            </a:r>
            <a:r>
              <a:rPr lang="en-US" dirty="0" smtClean="0"/>
              <a:t>  </a:t>
            </a:r>
            <a:r>
              <a:rPr lang="he-IL" dirty="0" smtClean="0"/>
              <a:t>שווה </a:t>
            </a:r>
            <a:r>
              <a:rPr lang="he-IL" dirty="0"/>
              <a:t>כמות המטען שעברה </a:t>
            </a:r>
            <a:r>
              <a:rPr lang="he-IL" dirty="0" smtClean="0"/>
              <a:t>במוליך.</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he-IL" dirty="0" smtClean="0"/>
              <a:t>ב.</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he-IL" dirty="0" smtClean="0"/>
              <a:t>ג. </a:t>
            </a:r>
            <a:endParaRPr lang="he-IL" dirty="0"/>
          </a:p>
        </p:txBody>
      </p:sp>
      <p:graphicFrame>
        <p:nvGraphicFramePr>
          <p:cNvPr id="5" name="אובייקט 4"/>
          <p:cNvGraphicFramePr>
            <a:graphicFrameLocks noGrp="1" noChangeAspect="1"/>
          </p:cNvGraphicFramePr>
          <p:nvPr>
            <p:extLst>
              <p:ext uri="{D42A27DB-BD31-4B8C-83A1-F6EECF244321}">
                <p14:modId xmlns:p14="http://schemas.microsoft.com/office/powerpoint/2010/main" val="4255733990"/>
              </p:ext>
            </p:extLst>
          </p:nvPr>
        </p:nvGraphicFramePr>
        <p:xfrm>
          <a:off x="1033463" y="1319213"/>
          <a:ext cx="1952625" cy="628650"/>
        </p:xfrm>
        <a:graphic>
          <a:graphicData uri="http://schemas.openxmlformats.org/presentationml/2006/ole">
            <mc:AlternateContent xmlns:mc="http://schemas.openxmlformats.org/markup-compatibility/2006">
              <mc:Choice xmlns:v="urn:schemas-microsoft-com:vml" Requires="v">
                <p:oleObj spid="_x0000_s107574" name="משוואה" r:id="rId3" imgW="1257120" imgH="406080" progId="Equation.3">
                  <p:embed/>
                </p:oleObj>
              </mc:Choice>
              <mc:Fallback>
                <p:oleObj name="משוואה" r:id="rId3" imgW="1257120" imgH="406080" progId="Equation.3">
                  <p:embed/>
                  <p:pic>
                    <p:nvPicPr>
                      <p:cNvPr id="0" name="אובייקט 3"/>
                      <p:cNvPicPr>
                        <a:picLocks noGrp="1" noChangeAspect="1" noChangeArrowheads="1"/>
                      </p:cNvPicPr>
                      <p:nvPr/>
                    </p:nvPicPr>
                    <p:blipFill>
                      <a:blip r:embed="rId4"/>
                      <a:srcRect/>
                      <a:stretch>
                        <a:fillRect/>
                      </a:stretch>
                    </p:blipFill>
                    <p:spPr bwMode="auto">
                      <a:xfrm>
                        <a:off x="1033463" y="1319213"/>
                        <a:ext cx="1952625" cy="628650"/>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6" name="אובייקט 5"/>
          <p:cNvGraphicFramePr>
            <a:graphicFrameLocks noGrp="1" noChangeAspect="1"/>
          </p:cNvGraphicFramePr>
          <p:nvPr>
            <p:extLst>
              <p:ext uri="{D42A27DB-BD31-4B8C-83A1-F6EECF244321}">
                <p14:modId xmlns:p14="http://schemas.microsoft.com/office/powerpoint/2010/main" val="3629145415"/>
              </p:ext>
            </p:extLst>
          </p:nvPr>
        </p:nvGraphicFramePr>
        <p:xfrm>
          <a:off x="1179513" y="2662238"/>
          <a:ext cx="1754187" cy="668337"/>
        </p:xfrm>
        <a:graphic>
          <a:graphicData uri="http://schemas.openxmlformats.org/presentationml/2006/ole">
            <mc:AlternateContent xmlns:mc="http://schemas.openxmlformats.org/markup-compatibility/2006">
              <mc:Choice xmlns:v="urn:schemas-microsoft-com:vml" Requires="v">
                <p:oleObj spid="_x0000_s107575" name="משוואה" r:id="rId5" imgW="1130040" imgH="431640" progId="Equation.3">
                  <p:embed/>
                </p:oleObj>
              </mc:Choice>
              <mc:Fallback>
                <p:oleObj name="משוואה" r:id="rId5" imgW="1130040" imgH="431640" progId="Equation.3">
                  <p:embed/>
                  <p:pic>
                    <p:nvPicPr>
                      <p:cNvPr id="0" name="אובייקט 4"/>
                      <p:cNvPicPr>
                        <a:picLocks noGrp="1" noChangeAspect="1" noChangeArrowheads="1"/>
                      </p:cNvPicPr>
                      <p:nvPr/>
                    </p:nvPicPr>
                    <p:blipFill>
                      <a:blip r:embed="rId6"/>
                      <a:srcRect/>
                      <a:stretch>
                        <a:fillRect/>
                      </a:stretch>
                    </p:blipFill>
                    <p:spPr bwMode="auto">
                      <a:xfrm>
                        <a:off x="1179513" y="2662238"/>
                        <a:ext cx="1754187" cy="668337"/>
                      </a:xfrm>
                      <a:prstGeom prst="rect">
                        <a:avLst/>
                      </a:prstGeom>
                      <a:solidFill>
                        <a:srgbClr val="FFFF99"/>
                      </a:solidFill>
                      <a:ln w="9525">
                        <a:solidFill>
                          <a:schemeClr val="tx2"/>
                        </a:solidFill>
                        <a:miter lim="800000"/>
                        <a:headEnd/>
                        <a:tailEnd/>
                      </a:ln>
                    </p:spPr>
                  </p:pic>
                </p:oleObj>
              </mc:Fallback>
            </mc:AlternateContent>
          </a:graphicData>
        </a:graphic>
      </p:graphicFrame>
      <p:grpSp>
        <p:nvGrpSpPr>
          <p:cNvPr id="31" name="קבוצה 30"/>
          <p:cNvGrpSpPr/>
          <p:nvPr/>
        </p:nvGrpSpPr>
        <p:grpSpPr>
          <a:xfrm>
            <a:off x="4562678" y="1137901"/>
            <a:ext cx="3201287" cy="2039428"/>
            <a:chOff x="2951925" y="1640341"/>
            <a:chExt cx="3201287" cy="2039428"/>
          </a:xfrm>
        </p:grpSpPr>
        <p:grpSp>
          <p:nvGrpSpPr>
            <p:cNvPr id="32" name="Group 27"/>
            <p:cNvGrpSpPr>
              <a:grpSpLocks/>
            </p:cNvGrpSpPr>
            <p:nvPr/>
          </p:nvGrpSpPr>
          <p:grpSpPr bwMode="auto">
            <a:xfrm>
              <a:off x="2951925" y="1640341"/>
              <a:ext cx="3201287" cy="2039428"/>
              <a:chOff x="2374" y="3920"/>
              <a:chExt cx="3679" cy="2062"/>
            </a:xfrm>
          </p:grpSpPr>
          <p:sp>
            <p:nvSpPr>
              <p:cNvPr id="35" name="Rectangle 38" descr="אלכסון רחב כלפי מעלה"/>
              <p:cNvSpPr>
                <a:spLocks noChangeArrowheads="1"/>
              </p:cNvSpPr>
              <p:nvPr/>
            </p:nvSpPr>
            <p:spPr bwMode="auto">
              <a:xfrm>
                <a:off x="3420" y="4640"/>
                <a:ext cx="1226" cy="832"/>
              </a:xfrm>
              <a:prstGeom prst="rect">
                <a:avLst/>
              </a:prstGeom>
              <a:pattFill prst="wdUpDiag">
                <a:fgClr>
                  <a:srgbClr val="FF0000"/>
                </a:fgClr>
                <a:bgClr>
                  <a:srgbClr val="FFFFFF"/>
                </a:bgClr>
              </a:pattFill>
              <a:ln w="9525">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36" name="Line 36"/>
              <p:cNvSpPr>
                <a:spLocks noChangeShapeType="1"/>
              </p:cNvSpPr>
              <p:nvPr/>
            </p:nvSpPr>
            <p:spPr bwMode="auto">
              <a:xfrm>
                <a:off x="2878" y="4294"/>
                <a:ext cx="2" cy="1466"/>
              </a:xfrm>
              <a:prstGeom prst="line">
                <a:avLst/>
              </a:prstGeom>
              <a:noFill/>
              <a:ln w="19050">
                <a:solidFill>
                  <a:srgbClr val="006699"/>
                </a:solidFill>
                <a:round/>
                <a:headEnd type="stealth" w="med" len="med"/>
                <a:tailEnd/>
              </a:ln>
            </p:spPr>
            <p:txBody>
              <a:bodyPr vert="horz" wrap="square" lIns="91440" tIns="45720" rIns="91440" bIns="45720" numCol="1" anchor="t" anchorCtr="0" compatLnSpc="1">
                <a:prstTxWarp prst="textNoShape">
                  <a:avLst/>
                </a:prstTxWarp>
              </a:bodyPr>
              <a:lstStyle/>
              <a:p>
                <a:endParaRPr lang="he-IL"/>
              </a:p>
            </p:txBody>
          </p:sp>
          <p:sp>
            <p:nvSpPr>
              <p:cNvPr id="37" name="Line 35"/>
              <p:cNvSpPr>
                <a:spLocks noChangeShapeType="1"/>
              </p:cNvSpPr>
              <p:nvPr/>
            </p:nvSpPr>
            <p:spPr bwMode="auto">
              <a:xfrm flipV="1">
                <a:off x="2725" y="5477"/>
                <a:ext cx="2838" cy="11"/>
              </a:xfrm>
              <a:prstGeom prst="line">
                <a:avLst/>
              </a:prstGeom>
              <a:noFill/>
              <a:ln w="19050">
                <a:solidFill>
                  <a:srgbClr val="006699"/>
                </a:solidFill>
                <a:round/>
                <a:headEnd/>
                <a:tailEnd type="stealth" w="med" len="med"/>
              </a:ln>
            </p:spPr>
            <p:txBody>
              <a:bodyPr vert="horz" wrap="square" lIns="91440" tIns="45720" rIns="91440" bIns="45720" numCol="1" anchor="t" anchorCtr="0" compatLnSpc="1">
                <a:prstTxWarp prst="textNoShape">
                  <a:avLst/>
                </a:prstTxWarp>
              </a:bodyPr>
              <a:lstStyle/>
              <a:p>
                <a:endParaRPr lang="he-IL"/>
              </a:p>
            </p:txBody>
          </p:sp>
          <p:sp>
            <p:nvSpPr>
              <p:cNvPr id="38" name="Text Box 34"/>
              <p:cNvSpPr txBox="1">
                <a:spLocks noChangeArrowheads="1"/>
              </p:cNvSpPr>
              <p:nvPr/>
            </p:nvSpPr>
            <p:spPr bwMode="auto">
              <a:xfrm>
                <a:off x="5294" y="5419"/>
                <a:ext cx="759"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6699"/>
                    </a:solidFill>
                    <a:effectLst/>
                    <a:latin typeface="Times New Roman" pitchFamily="18" charset="0"/>
                    <a:ea typeface="Times New Roman" pitchFamily="18" charset="0"/>
                    <a:cs typeface="Times New Roman" pitchFamily="18" charset="0"/>
                  </a:rPr>
                  <a:t>t(s)</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Line 33"/>
              <p:cNvSpPr>
                <a:spLocks noChangeShapeType="1"/>
              </p:cNvSpPr>
              <p:nvPr/>
            </p:nvSpPr>
            <p:spPr bwMode="auto">
              <a:xfrm flipV="1">
                <a:off x="2871" y="4623"/>
                <a:ext cx="2506" cy="10"/>
              </a:xfrm>
              <a:prstGeom prst="line">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40" name="Text Box 32"/>
              <p:cNvSpPr txBox="1">
                <a:spLocks noChangeArrowheads="1"/>
              </p:cNvSpPr>
              <p:nvPr/>
            </p:nvSpPr>
            <p:spPr bwMode="auto">
              <a:xfrm>
                <a:off x="2374" y="3920"/>
                <a:ext cx="1216"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006699"/>
                    </a:solidFill>
                    <a:latin typeface="Times New Roman" pitchFamily="18" charset="0"/>
                    <a:cs typeface="Times New Roman" pitchFamily="18" charset="0"/>
                  </a:rPr>
                  <a:t>I</a:t>
                </a:r>
                <a:r>
                  <a:rPr lang="he-IL" sz="1600" dirty="0" smtClean="0">
                    <a:solidFill>
                      <a:srgbClr val="006699"/>
                    </a:solidFill>
                    <a:latin typeface="Times New Roman" pitchFamily="18" charset="0"/>
                    <a:cs typeface="Times New Roman" pitchFamily="18" charset="0"/>
                  </a:rPr>
                  <a:t> </a:t>
                </a:r>
                <a:r>
                  <a:rPr lang="en-US" sz="1600" dirty="0" smtClean="0">
                    <a:solidFill>
                      <a:srgbClr val="006699"/>
                    </a:solidFill>
                    <a:latin typeface="Times New Roman" pitchFamily="18" charset="0"/>
                    <a:cs typeface="Times New Roman" pitchFamily="18" charset="0"/>
                  </a:rPr>
                  <a:t>(A)</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31"/>
              <p:cNvSpPr txBox="1">
                <a:spLocks noChangeArrowheads="1"/>
              </p:cNvSpPr>
              <p:nvPr/>
            </p:nvSpPr>
            <p:spPr bwMode="auto">
              <a:xfrm>
                <a:off x="3012" y="5497"/>
                <a:ext cx="720" cy="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4</a:t>
                </a:r>
                <a:endParaRPr kumimoji="0" lang="he-IL"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sym typeface="Symbol" pitchFamily="18" charset="2"/>
                </a:endParaRPr>
              </a:p>
            </p:txBody>
          </p:sp>
        </p:grpSp>
        <p:sp>
          <p:nvSpPr>
            <p:cNvPr id="33" name="Text Box 31"/>
            <p:cNvSpPr txBox="1">
              <a:spLocks noChangeArrowheads="1"/>
            </p:cNvSpPr>
            <p:nvPr/>
          </p:nvSpPr>
          <p:spPr bwMode="auto">
            <a:xfrm>
              <a:off x="4640559" y="3190552"/>
              <a:ext cx="645816" cy="4796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10</a:t>
              </a:r>
              <a:endParaRPr kumimoji="0" lang="he-IL" sz="1600" b="0"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sym typeface="Symbol" pitchFamily="18" charset="2"/>
              </a:endParaRPr>
            </a:p>
          </p:txBody>
        </p:sp>
        <p:sp>
          <p:nvSpPr>
            <p:cNvPr id="34" name="Text Box 32"/>
            <p:cNvSpPr txBox="1">
              <a:spLocks noChangeArrowheads="1"/>
            </p:cNvSpPr>
            <p:nvPr/>
          </p:nvSpPr>
          <p:spPr bwMode="auto">
            <a:xfrm>
              <a:off x="3028125" y="2164215"/>
              <a:ext cx="429450" cy="5340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006699"/>
                  </a:solidFill>
                  <a:latin typeface="Times New Roman" pitchFamily="18" charset="0"/>
                  <a:cs typeface="Times New Roman" pitchFamily="18" charset="0"/>
                </a:rPr>
                <a:t>I</a:t>
              </a:r>
              <a:endParaRPr kumimoji="0" lang="he-IL" sz="16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4" name="תמונה 3"/>
          <p:cNvPicPr>
            <a:picLocks noChangeAspect="1"/>
          </p:cNvPicPr>
          <p:nvPr/>
        </p:nvPicPr>
        <p:blipFill>
          <a:blip r:embed="rId7"/>
          <a:stretch>
            <a:fillRect/>
          </a:stretch>
        </p:blipFill>
        <p:spPr>
          <a:xfrm>
            <a:off x="818781" y="3706377"/>
            <a:ext cx="3301072" cy="2790857"/>
          </a:xfrm>
          <a:prstGeom prst="rect">
            <a:avLst/>
          </a:prstGeom>
        </p:spPr>
      </p:pic>
    </p:spTree>
    <p:extLst>
      <p:ext uri="{BB962C8B-B14F-4D97-AF65-F5344CB8AC3E}">
        <p14:creationId xmlns:p14="http://schemas.microsoft.com/office/powerpoint/2010/main" val="516716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תרגיל 2</a:t>
            </a:r>
            <a:endParaRPr lang="he-IL" dirty="0"/>
          </a:p>
        </p:txBody>
      </p:sp>
      <p:sp>
        <p:nvSpPr>
          <p:cNvPr id="3" name="מציין מיקום תוכן 2"/>
          <p:cNvSpPr>
            <a:spLocks noGrp="1"/>
          </p:cNvSpPr>
          <p:nvPr>
            <p:ph idx="1"/>
          </p:nvPr>
        </p:nvSpPr>
        <p:spPr>
          <a:xfrm>
            <a:off x="200025" y="600075"/>
            <a:ext cx="8576057" cy="5991225"/>
          </a:xfrm>
        </p:spPr>
        <p:txBody>
          <a:bodyPr/>
          <a:lstStyle/>
          <a:p>
            <a:pPr>
              <a:buNone/>
            </a:pPr>
            <a:r>
              <a:rPr lang="he-IL" dirty="0" smtClean="0"/>
              <a:t>לפניכם גרף המתאר את עוצמת הזרם החשמלי (ביחידות מילי-אמפר, </a:t>
            </a:r>
            <a:r>
              <a:rPr lang="en-US" dirty="0" smtClean="0"/>
              <a:t>(</a:t>
            </a:r>
            <a:r>
              <a:rPr lang="en-US" dirty="0" err="1" smtClean="0"/>
              <a:t>mA</a:t>
            </a:r>
            <a:r>
              <a:rPr lang="he-IL" dirty="0" smtClean="0"/>
              <a:t> כפונקציה של הזמן. </a:t>
            </a:r>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lnSpc>
                <a:spcPct val="150000"/>
              </a:lnSpc>
              <a:buNone/>
            </a:pPr>
            <a:r>
              <a:rPr lang="he-IL" dirty="0" smtClean="0"/>
              <a:t>א. שרטטו גרף המתאר את כמות המטען שעברה במוליך כתלות בזמן מרגע </a:t>
            </a:r>
            <a:r>
              <a:rPr lang="en-US" dirty="0" smtClean="0"/>
              <a:t>t=0</a:t>
            </a:r>
            <a:r>
              <a:rPr lang="he-IL" dirty="0" smtClean="0"/>
              <a:t> ועד לרגע </a:t>
            </a:r>
            <a:r>
              <a:rPr lang="en-US" dirty="0" smtClean="0"/>
              <a:t>t=20s</a:t>
            </a:r>
            <a:r>
              <a:rPr lang="he-IL" dirty="0" smtClean="0"/>
              <a:t>. </a:t>
            </a:r>
          </a:p>
          <a:p>
            <a:pPr>
              <a:lnSpc>
                <a:spcPct val="150000"/>
              </a:lnSpc>
              <a:buNone/>
            </a:pPr>
            <a:r>
              <a:rPr lang="he-IL" dirty="0" smtClean="0"/>
              <a:t>ב. מה הייתה עוצמת הזרם הממוצעת מרגע </a:t>
            </a:r>
            <a:r>
              <a:rPr lang="en-US" dirty="0" smtClean="0"/>
              <a:t>t=0s</a:t>
            </a:r>
            <a:r>
              <a:rPr lang="he-IL" dirty="0" smtClean="0"/>
              <a:t> עד רגע </a:t>
            </a:r>
            <a:r>
              <a:rPr lang="en-US" dirty="0" smtClean="0"/>
              <a:t>t=20s</a:t>
            </a:r>
            <a:r>
              <a:rPr lang="he-IL" dirty="0" smtClean="0"/>
              <a:t>?</a:t>
            </a:r>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a:p>
        </p:txBody>
      </p:sp>
      <p:grpSp>
        <p:nvGrpSpPr>
          <p:cNvPr id="4" name="קבוצה 36"/>
          <p:cNvGrpSpPr/>
          <p:nvPr/>
        </p:nvGrpSpPr>
        <p:grpSpPr>
          <a:xfrm>
            <a:off x="2063243" y="1203637"/>
            <a:ext cx="5574203" cy="3177863"/>
            <a:chOff x="2063243" y="1203637"/>
            <a:chExt cx="5574203" cy="3177863"/>
          </a:xfrm>
        </p:grpSpPr>
        <p:grpSp>
          <p:nvGrpSpPr>
            <p:cNvPr id="5" name="קבוצה 32"/>
            <p:cNvGrpSpPr/>
            <p:nvPr/>
          </p:nvGrpSpPr>
          <p:grpSpPr>
            <a:xfrm>
              <a:off x="2063243" y="1203637"/>
              <a:ext cx="5574203" cy="3177863"/>
              <a:chOff x="1977518" y="2184712"/>
              <a:chExt cx="5574203" cy="3177863"/>
            </a:xfrm>
          </p:grpSpPr>
          <p:sp>
            <p:nvSpPr>
              <p:cNvPr id="12" name="AutoShape 3"/>
              <p:cNvSpPr>
                <a:spLocks noChangeAspect="1" noChangeArrowheads="1"/>
              </p:cNvSpPr>
              <p:nvPr/>
            </p:nvSpPr>
            <p:spPr bwMode="auto">
              <a:xfrm>
                <a:off x="2144745" y="2413312"/>
                <a:ext cx="4989479" cy="2373320"/>
              </a:xfrm>
              <a:prstGeom prst="rect">
                <a:avLst/>
              </a:prstGeom>
              <a:solidFill>
                <a:srgbClr val="FFFFFF"/>
              </a:solidFill>
              <a:ln w="38100">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3" name="Line 4"/>
              <p:cNvSpPr>
                <a:spLocks noChangeShapeType="1"/>
              </p:cNvSpPr>
              <p:nvPr/>
            </p:nvSpPr>
            <p:spPr bwMode="auto">
              <a:xfrm flipH="1" flipV="1">
                <a:off x="2443748" y="2432361"/>
                <a:ext cx="13701" cy="2930214"/>
              </a:xfrm>
              <a:prstGeom prst="line">
                <a:avLst/>
              </a:prstGeom>
              <a:noFill/>
              <a:ln w="19050">
                <a:solidFill>
                  <a:srgbClr val="808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he-IL"/>
              </a:p>
            </p:txBody>
          </p:sp>
          <p:sp>
            <p:nvSpPr>
              <p:cNvPr id="14" name="Line 5"/>
              <p:cNvSpPr>
                <a:spLocks noChangeShapeType="1"/>
              </p:cNvSpPr>
              <p:nvPr/>
            </p:nvSpPr>
            <p:spPr bwMode="auto">
              <a:xfrm flipV="1">
                <a:off x="2446235" y="4295775"/>
                <a:ext cx="4878490" cy="35198"/>
              </a:xfrm>
              <a:prstGeom prst="line">
                <a:avLst/>
              </a:prstGeom>
              <a:noFill/>
              <a:ln w="19050">
                <a:solidFill>
                  <a:srgbClr val="808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he-IL"/>
              </a:p>
            </p:txBody>
          </p:sp>
          <p:sp>
            <p:nvSpPr>
              <p:cNvPr id="15" name="Line 6"/>
              <p:cNvSpPr>
                <a:spLocks noChangeShapeType="1"/>
              </p:cNvSpPr>
              <p:nvPr/>
            </p:nvSpPr>
            <p:spPr bwMode="auto">
              <a:xfrm flipV="1">
                <a:off x="2466974" y="3889688"/>
                <a:ext cx="1284271" cy="6037"/>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7" name="Line 8"/>
              <p:cNvSpPr>
                <a:spLocks noChangeShapeType="1"/>
              </p:cNvSpPr>
              <p:nvPr/>
            </p:nvSpPr>
            <p:spPr bwMode="auto">
              <a:xfrm>
                <a:off x="3771900" y="3476625"/>
                <a:ext cx="0" cy="838200"/>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9" name="Text Box 11"/>
              <p:cNvSpPr txBox="1">
                <a:spLocks noChangeArrowheads="1"/>
              </p:cNvSpPr>
              <p:nvPr/>
            </p:nvSpPr>
            <p:spPr bwMode="auto">
              <a:xfrm>
                <a:off x="2358009" y="2573932"/>
                <a:ext cx="153064" cy="15974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12"/>
              <p:cNvSpPr txBox="1">
                <a:spLocks noChangeArrowheads="1"/>
              </p:cNvSpPr>
              <p:nvPr/>
            </p:nvSpPr>
            <p:spPr bwMode="auto">
              <a:xfrm>
                <a:off x="6685209" y="4298757"/>
                <a:ext cx="866512" cy="55295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a:t>
                </a: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t(s</a:t>
                </a:r>
                <a:endParaRPr kumimoji="0" lang="he-I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13"/>
              <p:cNvSpPr txBox="1">
                <a:spLocks noChangeArrowheads="1"/>
              </p:cNvSpPr>
              <p:nvPr/>
            </p:nvSpPr>
            <p:spPr bwMode="auto">
              <a:xfrm>
                <a:off x="1990725" y="2184712"/>
                <a:ext cx="723900" cy="47747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a:t>
                </a: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I (</a:t>
                </a:r>
                <a:r>
                  <a:rPr kumimoji="0" lang="en-US" sz="1400" b="0" i="0" u="none" strike="noStrike" cap="none" normalizeH="0" baseline="0" dirty="0" err="1" smtClean="0">
                    <a:ln>
                      <a:noFill/>
                    </a:ln>
                    <a:solidFill>
                      <a:srgbClr val="808000"/>
                    </a:solidFill>
                    <a:effectLst/>
                    <a:latin typeface="Times New Roman" pitchFamily="18" charset="0"/>
                    <a:ea typeface="Arial" pitchFamily="34" charset="0"/>
                    <a:cs typeface="Arial" pitchFamily="34" charset="0"/>
                  </a:rPr>
                  <a:t>mA</a:t>
                </a:r>
                <a:endParaRPr kumimoji="0" lang="he-I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 Box 9"/>
              <p:cNvSpPr txBox="1">
                <a:spLocks noChangeArrowheads="1"/>
              </p:cNvSpPr>
              <p:nvPr/>
            </p:nvSpPr>
            <p:spPr bwMode="auto">
              <a:xfrm>
                <a:off x="2872403" y="3965382"/>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q</a:t>
                </a:r>
                <a:r>
                  <a:rPr kumimoji="0" lang="en-US" sz="1400" b="0" i="0" u="none" strike="noStrike" cap="none" normalizeH="0" baseline="-25000" dirty="0" smtClean="0">
                    <a:ln>
                      <a:noFill/>
                    </a:ln>
                    <a:solidFill>
                      <a:srgbClr val="808000"/>
                    </a:solidFill>
                    <a:effectLst/>
                    <a:latin typeface="Times New Roman" pitchFamily="18" charset="0"/>
                    <a:ea typeface="Arial" pitchFamily="34" charset="0"/>
                    <a:cs typeface="Arial" pitchFamily="34" charset="0"/>
                    <a:sym typeface="Symbol"/>
                  </a:rPr>
                  <a:t>1</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3" name="Line 6"/>
              <p:cNvSpPr>
                <a:spLocks noChangeShapeType="1"/>
              </p:cNvSpPr>
              <p:nvPr/>
            </p:nvSpPr>
            <p:spPr bwMode="auto">
              <a:xfrm>
                <a:off x="5219700" y="2886075"/>
                <a:ext cx="788971" cy="3487"/>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4" name="Line 8"/>
              <p:cNvSpPr>
                <a:spLocks noChangeShapeType="1"/>
              </p:cNvSpPr>
              <p:nvPr/>
            </p:nvSpPr>
            <p:spPr bwMode="auto">
              <a:xfrm flipV="1">
                <a:off x="5981700" y="2903713"/>
                <a:ext cx="7513" cy="1430162"/>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6" name="Text Box 9"/>
              <p:cNvSpPr txBox="1">
                <a:spLocks noChangeArrowheads="1"/>
              </p:cNvSpPr>
              <p:nvPr/>
            </p:nvSpPr>
            <p:spPr bwMode="auto">
              <a:xfrm>
                <a:off x="5387003" y="3527232"/>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q</a:t>
                </a:r>
                <a:r>
                  <a:rPr kumimoji="0" lang="en-US" sz="1400" b="0" i="0" u="none" strike="noStrike" cap="none" normalizeH="0" baseline="-25000" dirty="0" smtClean="0">
                    <a:ln>
                      <a:noFill/>
                    </a:ln>
                    <a:solidFill>
                      <a:srgbClr val="808000"/>
                    </a:solidFill>
                    <a:effectLst/>
                    <a:latin typeface="Times New Roman" pitchFamily="18" charset="0"/>
                    <a:ea typeface="Arial" pitchFamily="34" charset="0"/>
                    <a:cs typeface="Arial" pitchFamily="34" charset="0"/>
                    <a:sym typeface="Symbol"/>
                  </a:rPr>
                  <a:t>3</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6" name="Text Box 9"/>
              <p:cNvSpPr txBox="1">
                <a:spLocks noChangeArrowheads="1"/>
              </p:cNvSpPr>
              <p:nvPr/>
            </p:nvSpPr>
            <p:spPr bwMode="auto">
              <a:xfrm>
                <a:off x="3444250" y="4327782"/>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8</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7" name="Text Box 9"/>
              <p:cNvSpPr txBox="1">
                <a:spLocks noChangeArrowheads="1"/>
              </p:cNvSpPr>
              <p:nvPr/>
            </p:nvSpPr>
            <p:spPr bwMode="auto">
              <a:xfrm>
                <a:off x="1977518" y="3742134"/>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10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9" name="Text Box 9"/>
              <p:cNvSpPr txBox="1">
                <a:spLocks noChangeArrowheads="1"/>
              </p:cNvSpPr>
              <p:nvPr/>
            </p:nvSpPr>
            <p:spPr bwMode="auto">
              <a:xfrm>
                <a:off x="1987043" y="2643848"/>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40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10" name="Line 8"/>
              <p:cNvSpPr>
                <a:spLocks noChangeShapeType="1"/>
              </p:cNvSpPr>
              <p:nvPr/>
            </p:nvSpPr>
            <p:spPr bwMode="auto">
              <a:xfrm flipH="1">
                <a:off x="2428874" y="2870962"/>
                <a:ext cx="2748923" cy="5587"/>
              </a:xfrm>
              <a:prstGeom prst="line">
                <a:avLst/>
              </a:prstGeom>
              <a:noFill/>
              <a:ln w="12700">
                <a:solidFill>
                  <a:schemeClr val="accent3">
                    <a:lumMod val="75000"/>
                  </a:schemeClr>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1" name="Text Box 9"/>
              <p:cNvSpPr txBox="1">
                <a:spLocks noChangeArrowheads="1"/>
              </p:cNvSpPr>
              <p:nvPr/>
            </p:nvSpPr>
            <p:spPr bwMode="auto">
              <a:xfrm>
                <a:off x="4956863" y="4269646"/>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16</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7" name="Line 6"/>
              <p:cNvSpPr>
                <a:spLocks noChangeShapeType="1"/>
              </p:cNvSpPr>
              <p:nvPr/>
            </p:nvSpPr>
            <p:spPr bwMode="auto">
              <a:xfrm flipV="1">
                <a:off x="3762373" y="3438525"/>
                <a:ext cx="1447801" cy="9524"/>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8" name="Text Box 9"/>
              <p:cNvSpPr txBox="1">
                <a:spLocks noChangeArrowheads="1"/>
              </p:cNvSpPr>
              <p:nvPr/>
            </p:nvSpPr>
            <p:spPr bwMode="auto">
              <a:xfrm>
                <a:off x="2025143" y="3303984"/>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20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9" name="Line 8"/>
              <p:cNvSpPr>
                <a:spLocks noChangeShapeType="1"/>
              </p:cNvSpPr>
              <p:nvPr/>
            </p:nvSpPr>
            <p:spPr bwMode="auto">
              <a:xfrm flipH="1" flipV="1">
                <a:off x="5210176" y="2876550"/>
                <a:ext cx="28574" cy="1438275"/>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30" name="Text Box 9"/>
              <p:cNvSpPr txBox="1">
                <a:spLocks noChangeArrowheads="1"/>
              </p:cNvSpPr>
              <p:nvPr/>
            </p:nvSpPr>
            <p:spPr bwMode="auto">
              <a:xfrm>
                <a:off x="4205903" y="3632007"/>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q</a:t>
                </a:r>
                <a:r>
                  <a:rPr kumimoji="0" lang="en-US" sz="1400" b="0" i="0" u="none" strike="noStrike" cap="none" normalizeH="0" baseline="-25000" dirty="0" smtClean="0">
                    <a:ln>
                      <a:noFill/>
                    </a:ln>
                    <a:solidFill>
                      <a:srgbClr val="808000"/>
                    </a:solidFill>
                    <a:effectLst/>
                    <a:latin typeface="Times New Roman" pitchFamily="18" charset="0"/>
                    <a:ea typeface="Arial" pitchFamily="34" charset="0"/>
                    <a:cs typeface="Arial" pitchFamily="34" charset="0"/>
                    <a:sym typeface="Symbol"/>
                  </a:rPr>
                  <a:t>2</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1" name="Text Box 9"/>
              <p:cNvSpPr txBox="1">
                <a:spLocks noChangeArrowheads="1"/>
              </p:cNvSpPr>
              <p:nvPr/>
            </p:nvSpPr>
            <p:spPr bwMode="auto">
              <a:xfrm>
                <a:off x="5718863" y="4298221"/>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20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2" name="Line 8"/>
              <p:cNvSpPr>
                <a:spLocks noChangeShapeType="1"/>
              </p:cNvSpPr>
              <p:nvPr/>
            </p:nvSpPr>
            <p:spPr bwMode="auto">
              <a:xfrm flipH="1">
                <a:off x="2447923" y="3467101"/>
                <a:ext cx="1314451" cy="9524"/>
              </a:xfrm>
              <a:prstGeom prst="line">
                <a:avLst/>
              </a:prstGeom>
              <a:noFill/>
              <a:ln w="12700">
                <a:solidFill>
                  <a:schemeClr val="accent3">
                    <a:lumMod val="75000"/>
                  </a:schemeClr>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grpSp>
        <p:sp>
          <p:nvSpPr>
            <p:cNvPr id="34" name="Rectangle 12" descr="אלכסון רחב כלפי מעלה"/>
            <p:cNvSpPr>
              <a:spLocks noChangeArrowheads="1"/>
            </p:cNvSpPr>
            <p:nvPr/>
          </p:nvSpPr>
          <p:spPr bwMode="auto">
            <a:xfrm>
              <a:off x="2561979" y="2876550"/>
              <a:ext cx="1314696" cy="457199"/>
            </a:xfrm>
            <a:prstGeom prst="rect">
              <a:avLst/>
            </a:prstGeom>
            <a:solidFill>
              <a:srgbClr val="FFC000">
                <a:alpha val="2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he-IL" dirty="0"/>
            </a:p>
          </p:txBody>
        </p:sp>
        <p:sp>
          <p:nvSpPr>
            <p:cNvPr id="35" name="Rectangle 12" descr="אלכסון רחב כלפי מעלה"/>
            <p:cNvSpPr>
              <a:spLocks noChangeArrowheads="1"/>
            </p:cNvSpPr>
            <p:nvPr/>
          </p:nvSpPr>
          <p:spPr bwMode="auto">
            <a:xfrm>
              <a:off x="3848100" y="2438399"/>
              <a:ext cx="1466850" cy="885825"/>
            </a:xfrm>
            <a:prstGeom prst="rect">
              <a:avLst/>
            </a:prstGeom>
            <a:solidFill>
              <a:schemeClr val="accent4">
                <a:lumMod val="75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he-IL" dirty="0"/>
            </a:p>
          </p:txBody>
        </p:sp>
        <p:sp>
          <p:nvSpPr>
            <p:cNvPr id="36" name="Rectangle 12" descr="אלכסון רחב כלפי מעלה"/>
            <p:cNvSpPr>
              <a:spLocks noChangeArrowheads="1"/>
            </p:cNvSpPr>
            <p:nvPr/>
          </p:nvSpPr>
          <p:spPr bwMode="auto">
            <a:xfrm>
              <a:off x="5314949" y="1895475"/>
              <a:ext cx="752475" cy="1447799"/>
            </a:xfrm>
            <a:prstGeom prst="rect">
              <a:avLst/>
            </a:prstGeom>
            <a:solidFill>
              <a:srgbClr val="C00000">
                <a:alpha val="2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he-IL"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פתרון תרגיל </a:t>
            </a:r>
            <a:r>
              <a:rPr lang="he-IL" dirty="0"/>
              <a:t>2</a:t>
            </a:r>
          </a:p>
        </p:txBody>
      </p:sp>
      <p:sp>
        <p:nvSpPr>
          <p:cNvPr id="3" name="מציין מיקום תוכן 2"/>
          <p:cNvSpPr>
            <a:spLocks noGrp="1"/>
          </p:cNvSpPr>
          <p:nvPr>
            <p:ph idx="1"/>
          </p:nvPr>
        </p:nvSpPr>
        <p:spPr>
          <a:xfrm>
            <a:off x="539552" y="709067"/>
            <a:ext cx="8236530" cy="5882233"/>
          </a:xfrm>
        </p:spPr>
        <p:txBody>
          <a:bodyPr/>
          <a:lstStyle/>
          <a:p>
            <a:pPr marL="0" indent="0">
              <a:buNone/>
            </a:pPr>
            <a:r>
              <a:rPr lang="he-IL" dirty="0" smtClean="0"/>
              <a:t>א.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he-IL" dirty="0" smtClean="0"/>
              <a:t>ב.</a:t>
            </a:r>
            <a:endParaRPr lang="en-US" dirty="0"/>
          </a:p>
        </p:txBody>
      </p:sp>
      <p:grpSp>
        <p:nvGrpSpPr>
          <p:cNvPr id="5" name="קבוצה 32"/>
          <p:cNvGrpSpPr/>
          <p:nvPr/>
        </p:nvGrpSpPr>
        <p:grpSpPr>
          <a:xfrm>
            <a:off x="967673" y="913894"/>
            <a:ext cx="5156706" cy="3673554"/>
            <a:chOff x="1977518" y="1184587"/>
            <a:chExt cx="5156706" cy="3673554"/>
          </a:xfrm>
        </p:grpSpPr>
        <p:sp>
          <p:nvSpPr>
            <p:cNvPr id="9" name="AutoShape 3"/>
            <p:cNvSpPr>
              <a:spLocks noChangeAspect="1" noChangeArrowheads="1"/>
            </p:cNvSpPr>
            <p:nvPr/>
          </p:nvSpPr>
          <p:spPr bwMode="auto">
            <a:xfrm>
              <a:off x="2144745" y="2413312"/>
              <a:ext cx="4989479" cy="2373320"/>
            </a:xfrm>
            <a:prstGeom prst="rect">
              <a:avLst/>
            </a:prstGeom>
            <a:solidFill>
              <a:srgbClr val="FFFFFF"/>
            </a:solidFill>
            <a:ln w="38100">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 name="Line 4"/>
            <p:cNvSpPr>
              <a:spLocks noChangeShapeType="1"/>
            </p:cNvSpPr>
            <p:nvPr/>
          </p:nvSpPr>
          <p:spPr bwMode="auto">
            <a:xfrm flipH="1" flipV="1">
              <a:off x="2443159" y="1537623"/>
              <a:ext cx="7144" cy="2875940"/>
            </a:xfrm>
            <a:prstGeom prst="line">
              <a:avLst/>
            </a:prstGeom>
            <a:noFill/>
            <a:ln w="19050">
              <a:solidFill>
                <a:srgbClr val="808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he-IL"/>
            </a:p>
          </p:txBody>
        </p:sp>
        <p:sp>
          <p:nvSpPr>
            <p:cNvPr id="11" name="Line 5"/>
            <p:cNvSpPr>
              <a:spLocks noChangeShapeType="1"/>
            </p:cNvSpPr>
            <p:nvPr/>
          </p:nvSpPr>
          <p:spPr bwMode="auto">
            <a:xfrm flipV="1">
              <a:off x="2446235" y="4320075"/>
              <a:ext cx="4030960" cy="10897"/>
            </a:xfrm>
            <a:prstGeom prst="line">
              <a:avLst/>
            </a:prstGeom>
            <a:noFill/>
            <a:ln w="19050">
              <a:solidFill>
                <a:srgbClr val="808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he-IL"/>
            </a:p>
          </p:txBody>
        </p:sp>
        <p:sp>
          <p:nvSpPr>
            <p:cNvPr id="12" name="Line 6"/>
            <p:cNvSpPr>
              <a:spLocks noChangeShapeType="1"/>
            </p:cNvSpPr>
            <p:nvPr/>
          </p:nvSpPr>
          <p:spPr bwMode="auto">
            <a:xfrm flipV="1">
              <a:off x="2443748" y="3889687"/>
              <a:ext cx="1307497" cy="419492"/>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3" name="Line 8"/>
            <p:cNvSpPr>
              <a:spLocks noChangeShapeType="1"/>
            </p:cNvSpPr>
            <p:nvPr/>
          </p:nvSpPr>
          <p:spPr bwMode="auto">
            <a:xfrm>
              <a:off x="3771900" y="3876675"/>
              <a:ext cx="0" cy="438150"/>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5" name="Text Box 12"/>
            <p:cNvSpPr txBox="1">
              <a:spLocks noChangeArrowheads="1"/>
            </p:cNvSpPr>
            <p:nvPr/>
          </p:nvSpPr>
          <p:spPr bwMode="auto">
            <a:xfrm>
              <a:off x="5718863" y="4305186"/>
              <a:ext cx="866512" cy="55295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a:t>
              </a: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t(s</a:t>
              </a:r>
              <a:endParaRPr kumimoji="0" lang="he-I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Text Box 13"/>
            <p:cNvSpPr txBox="1">
              <a:spLocks noChangeArrowheads="1"/>
            </p:cNvSpPr>
            <p:nvPr/>
          </p:nvSpPr>
          <p:spPr bwMode="auto">
            <a:xfrm>
              <a:off x="2031032" y="1184587"/>
              <a:ext cx="723900" cy="47747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a:t>
              </a: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rPr>
                <a:t>q(</a:t>
              </a:r>
              <a:r>
                <a:rPr kumimoji="0" lang="en-US" sz="1400" b="0" i="0" u="none" strike="noStrike" cap="none" normalizeH="0" baseline="0" dirty="0" err="1" smtClean="0">
                  <a:ln>
                    <a:noFill/>
                  </a:ln>
                  <a:solidFill>
                    <a:srgbClr val="808000"/>
                  </a:solidFill>
                  <a:effectLst/>
                  <a:latin typeface="Times New Roman" pitchFamily="18" charset="0"/>
                  <a:ea typeface="Arial" pitchFamily="34" charset="0"/>
                  <a:cs typeface="Arial" pitchFamily="34" charset="0"/>
                </a:rPr>
                <a:t>mC</a:t>
              </a:r>
              <a:endParaRPr kumimoji="0" lang="he-I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Line 6"/>
            <p:cNvSpPr>
              <a:spLocks noChangeShapeType="1"/>
            </p:cNvSpPr>
            <p:nvPr/>
          </p:nvSpPr>
          <p:spPr bwMode="auto">
            <a:xfrm flipV="1">
              <a:off x="5224463" y="2015588"/>
              <a:ext cx="788971" cy="954799"/>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19" name="Line 8"/>
            <p:cNvSpPr>
              <a:spLocks noChangeShapeType="1"/>
            </p:cNvSpPr>
            <p:nvPr/>
          </p:nvSpPr>
          <p:spPr bwMode="auto">
            <a:xfrm flipV="1">
              <a:off x="5981700" y="2012794"/>
              <a:ext cx="31734" cy="2321081"/>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1" name="Text Box 9"/>
            <p:cNvSpPr txBox="1">
              <a:spLocks noChangeArrowheads="1"/>
            </p:cNvSpPr>
            <p:nvPr/>
          </p:nvSpPr>
          <p:spPr bwMode="auto">
            <a:xfrm>
              <a:off x="3444250" y="4327782"/>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8</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2" name="Text Box 9"/>
            <p:cNvSpPr txBox="1">
              <a:spLocks noChangeArrowheads="1"/>
            </p:cNvSpPr>
            <p:nvPr/>
          </p:nvSpPr>
          <p:spPr bwMode="auto">
            <a:xfrm>
              <a:off x="1977518" y="3742134"/>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80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3" name="Text Box 9"/>
            <p:cNvSpPr txBox="1">
              <a:spLocks noChangeArrowheads="1"/>
            </p:cNvSpPr>
            <p:nvPr/>
          </p:nvSpPr>
          <p:spPr bwMode="auto">
            <a:xfrm>
              <a:off x="2031032" y="1778725"/>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400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4" name="Line 8"/>
            <p:cNvSpPr>
              <a:spLocks noChangeShapeType="1"/>
            </p:cNvSpPr>
            <p:nvPr/>
          </p:nvSpPr>
          <p:spPr bwMode="auto">
            <a:xfrm flipH="1">
              <a:off x="2446234" y="2015588"/>
              <a:ext cx="3551332" cy="0"/>
            </a:xfrm>
            <a:prstGeom prst="line">
              <a:avLst/>
            </a:prstGeom>
            <a:noFill/>
            <a:ln w="12700">
              <a:solidFill>
                <a:schemeClr val="accent3">
                  <a:lumMod val="75000"/>
                </a:schemeClr>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5" name="Text Box 9"/>
            <p:cNvSpPr txBox="1">
              <a:spLocks noChangeArrowheads="1"/>
            </p:cNvSpPr>
            <p:nvPr/>
          </p:nvSpPr>
          <p:spPr bwMode="auto">
            <a:xfrm>
              <a:off x="4956863" y="4269646"/>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16</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6" name="Line 6"/>
            <p:cNvSpPr>
              <a:spLocks noChangeShapeType="1"/>
            </p:cNvSpPr>
            <p:nvPr/>
          </p:nvSpPr>
          <p:spPr bwMode="auto">
            <a:xfrm flipV="1">
              <a:off x="3754721" y="2970387"/>
              <a:ext cx="1484030" cy="919299"/>
            </a:xfrm>
            <a:prstGeom prst="line">
              <a:avLst/>
            </a:prstGeom>
            <a:noFill/>
            <a:ln w="25400">
              <a:solidFill>
                <a:srgbClr val="FF9900"/>
              </a:solidFill>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27" name="Text Box 9"/>
            <p:cNvSpPr txBox="1">
              <a:spLocks noChangeArrowheads="1"/>
            </p:cNvSpPr>
            <p:nvPr/>
          </p:nvSpPr>
          <p:spPr bwMode="auto">
            <a:xfrm>
              <a:off x="1977518" y="2848368"/>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240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28" name="Line 8"/>
            <p:cNvSpPr>
              <a:spLocks noChangeShapeType="1"/>
            </p:cNvSpPr>
            <p:nvPr/>
          </p:nvSpPr>
          <p:spPr bwMode="auto">
            <a:xfrm flipH="1" flipV="1">
              <a:off x="5224462" y="2947334"/>
              <a:ext cx="14288" cy="1367490"/>
            </a:xfrm>
            <a:prstGeom prst="line">
              <a:avLst/>
            </a:prstGeom>
            <a:noFill/>
            <a:ln w="12700">
              <a:solidFill>
                <a:srgbClr val="FF9900"/>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sp>
          <p:nvSpPr>
            <p:cNvPr id="30" name="Text Box 9"/>
            <p:cNvSpPr txBox="1">
              <a:spLocks noChangeArrowheads="1"/>
            </p:cNvSpPr>
            <p:nvPr/>
          </p:nvSpPr>
          <p:spPr bwMode="auto">
            <a:xfrm>
              <a:off x="5718863" y="4298221"/>
              <a:ext cx="459192" cy="46255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808000"/>
                  </a:solidFill>
                  <a:effectLst/>
                  <a:latin typeface="Times New Roman" pitchFamily="18" charset="0"/>
                  <a:ea typeface="Arial" pitchFamily="34" charset="0"/>
                  <a:cs typeface="Arial" pitchFamily="34" charset="0"/>
                  <a:sym typeface="Symbol"/>
                </a:rPr>
                <a:t>20</a:t>
              </a:r>
              <a:endParaRPr kumimoji="0" lang="he-IL" sz="1400" b="0" i="0" u="none" strike="noStrike" cap="none" normalizeH="0" baseline="-25000" dirty="0" smtClean="0">
                <a:ln>
                  <a:noFill/>
                </a:ln>
                <a:solidFill>
                  <a:schemeClr val="tx1"/>
                </a:solidFill>
                <a:effectLst/>
                <a:latin typeface="Arial" pitchFamily="34" charset="0"/>
                <a:cs typeface="Arial" pitchFamily="34" charset="0"/>
              </a:endParaRPr>
            </a:p>
          </p:txBody>
        </p:sp>
        <p:sp>
          <p:nvSpPr>
            <p:cNvPr id="31" name="Line 8"/>
            <p:cNvSpPr>
              <a:spLocks noChangeShapeType="1"/>
            </p:cNvSpPr>
            <p:nvPr/>
          </p:nvSpPr>
          <p:spPr bwMode="auto">
            <a:xfrm flipH="1">
              <a:off x="2457448" y="2947335"/>
              <a:ext cx="2767014" cy="0"/>
            </a:xfrm>
            <a:prstGeom prst="line">
              <a:avLst/>
            </a:prstGeom>
            <a:noFill/>
            <a:ln w="12700">
              <a:solidFill>
                <a:schemeClr val="accent3">
                  <a:lumMod val="75000"/>
                </a:schemeClr>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grpSp>
      <p:sp>
        <p:nvSpPr>
          <p:cNvPr id="32" name="Line 8"/>
          <p:cNvSpPr>
            <a:spLocks noChangeShapeType="1"/>
          </p:cNvSpPr>
          <p:nvPr/>
        </p:nvSpPr>
        <p:spPr bwMode="auto">
          <a:xfrm flipH="1">
            <a:off x="1447604" y="3605982"/>
            <a:ext cx="1314451" cy="9524"/>
          </a:xfrm>
          <a:prstGeom prst="line">
            <a:avLst/>
          </a:prstGeom>
          <a:noFill/>
          <a:ln w="12700">
            <a:solidFill>
              <a:schemeClr val="accent3">
                <a:lumMod val="75000"/>
              </a:schemeClr>
            </a:solidFill>
            <a:prstDash val="dash"/>
            <a:round/>
            <a:headEnd/>
            <a:tailEnd/>
          </a:ln>
          <a:effectLst/>
        </p:spPr>
        <p:txBody>
          <a:bodyPr vert="horz" wrap="square" lIns="91440" tIns="45720" rIns="91440" bIns="45720" numCol="1" anchor="t" anchorCtr="0" compatLnSpc="1">
            <a:prstTxWarp prst="textNoShape">
              <a:avLst/>
            </a:prstTxWarp>
          </a:bodyPr>
          <a:lstStyle/>
          <a:p>
            <a:endParaRPr lang="he-IL"/>
          </a:p>
        </p:txBody>
      </p:sp>
      <p:graphicFrame>
        <p:nvGraphicFramePr>
          <p:cNvPr id="35" name="אובייקט 34"/>
          <p:cNvGraphicFramePr>
            <a:graphicFrameLocks noGrp="1" noChangeAspect="1"/>
          </p:cNvGraphicFramePr>
          <p:nvPr>
            <p:extLst>
              <p:ext uri="{D42A27DB-BD31-4B8C-83A1-F6EECF244321}">
                <p14:modId xmlns:p14="http://schemas.microsoft.com/office/powerpoint/2010/main" val="2411731839"/>
              </p:ext>
            </p:extLst>
          </p:nvPr>
        </p:nvGraphicFramePr>
        <p:xfrm>
          <a:off x="1166813" y="4929188"/>
          <a:ext cx="3000375" cy="874712"/>
        </p:xfrm>
        <a:graphic>
          <a:graphicData uri="http://schemas.openxmlformats.org/presentationml/2006/ole">
            <mc:AlternateContent xmlns:mc="http://schemas.openxmlformats.org/markup-compatibility/2006">
              <mc:Choice xmlns:v="urn:schemas-microsoft-com:vml" Requires="v">
                <p:oleObj spid="_x0000_s108597" name="משוואה" r:id="rId3" imgW="1346040" imgH="393480" progId="Equation.3">
                  <p:embed/>
                </p:oleObj>
              </mc:Choice>
              <mc:Fallback>
                <p:oleObj name="משוואה" r:id="rId3" imgW="1346040" imgH="393480" progId="Equation.3">
                  <p:embed/>
                  <p:pic>
                    <p:nvPicPr>
                      <p:cNvPr id="0" name="Object 3"/>
                      <p:cNvPicPr>
                        <a:picLocks noGrp="1" noChangeAspect="1" noChangeArrowheads="1"/>
                      </p:cNvPicPr>
                      <p:nvPr/>
                    </p:nvPicPr>
                    <p:blipFill>
                      <a:blip r:embed="rId4"/>
                      <a:srcRect/>
                      <a:stretch>
                        <a:fillRect/>
                      </a:stretch>
                    </p:blipFill>
                    <p:spPr bwMode="auto">
                      <a:xfrm>
                        <a:off x="1166813" y="4929188"/>
                        <a:ext cx="3000375" cy="874712"/>
                      </a:xfrm>
                      <a:prstGeom prst="rect">
                        <a:avLst/>
                      </a:prstGeom>
                      <a:noFill/>
                      <a:ln w="9525">
                        <a:noFill/>
                        <a:miter lim="800000"/>
                        <a:headEnd/>
                        <a:tailEnd/>
                      </a:ln>
                    </p:spPr>
                  </p:pic>
                </p:oleObj>
              </mc:Fallback>
            </mc:AlternateContent>
          </a:graphicData>
        </a:graphic>
      </p:graphicFrame>
      <p:graphicFrame>
        <p:nvGraphicFramePr>
          <p:cNvPr id="36" name="אובייקט 35"/>
          <p:cNvGraphicFramePr>
            <a:graphicFrameLocks noGrp="1" noChangeAspect="1"/>
          </p:cNvGraphicFramePr>
          <p:nvPr>
            <p:extLst>
              <p:ext uri="{D42A27DB-BD31-4B8C-83A1-F6EECF244321}">
                <p14:modId xmlns:p14="http://schemas.microsoft.com/office/powerpoint/2010/main" val="3205486422"/>
              </p:ext>
            </p:extLst>
          </p:nvPr>
        </p:nvGraphicFramePr>
        <p:xfrm>
          <a:off x="2374900" y="674688"/>
          <a:ext cx="4668838" cy="479425"/>
        </p:xfrm>
        <a:graphic>
          <a:graphicData uri="http://schemas.openxmlformats.org/presentationml/2006/ole">
            <mc:AlternateContent xmlns:mc="http://schemas.openxmlformats.org/markup-compatibility/2006">
              <mc:Choice xmlns:v="urn:schemas-microsoft-com:vml" Requires="v">
                <p:oleObj spid="_x0000_s108598" name="משוואה" r:id="rId5" imgW="2095200" imgH="215640" progId="Equation.3">
                  <p:embed/>
                </p:oleObj>
              </mc:Choice>
              <mc:Fallback>
                <p:oleObj name="משוואה" r:id="rId5" imgW="2095200" imgH="215640" progId="Equation.3">
                  <p:embed/>
                  <p:pic>
                    <p:nvPicPr>
                      <p:cNvPr id="0" name="אובייקט 34"/>
                      <p:cNvPicPr>
                        <a:picLocks noGrp="1" noChangeAspect="1" noChangeArrowheads="1"/>
                      </p:cNvPicPr>
                      <p:nvPr/>
                    </p:nvPicPr>
                    <p:blipFill>
                      <a:blip r:embed="rId6"/>
                      <a:srcRect/>
                      <a:stretch>
                        <a:fillRect/>
                      </a:stretch>
                    </p:blipFill>
                    <p:spPr bwMode="auto">
                      <a:xfrm>
                        <a:off x="2374900" y="674688"/>
                        <a:ext cx="4668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2545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גרף זרם-זמן עבור זרם משתנה</a:t>
            </a:r>
            <a:endParaRPr lang="he-IL" dirty="0"/>
          </a:p>
        </p:txBody>
      </p:sp>
      <p:sp>
        <p:nvSpPr>
          <p:cNvPr id="3" name="מציין מיקום תוכן 2"/>
          <p:cNvSpPr>
            <a:spLocks noGrp="1"/>
          </p:cNvSpPr>
          <p:nvPr>
            <p:ph idx="1"/>
          </p:nvPr>
        </p:nvSpPr>
        <p:spPr>
          <a:xfrm>
            <a:off x="539552" y="709067"/>
            <a:ext cx="8236530" cy="5929858"/>
          </a:xfrm>
        </p:spPr>
        <p:txBody>
          <a:bodyPr/>
          <a:lstStyle/>
          <a:p>
            <a:pPr marL="0">
              <a:lnSpc>
                <a:spcPct val="150000"/>
              </a:lnSpc>
              <a:spcBef>
                <a:spcPts val="0"/>
              </a:spcBef>
              <a:buNone/>
            </a:pPr>
            <a:r>
              <a:rPr lang="he-IL" dirty="0" smtClean="0"/>
              <a:t>כאשר השדה החשמלי איננו קבוע, עוצמת הזרם החשמלי בתיל משתנה.</a:t>
            </a:r>
            <a:endParaRPr lang="he-IL" dirty="0" smtClean="0">
              <a:solidFill>
                <a:srgbClr val="FF0000"/>
              </a:solidFill>
            </a:endParaRPr>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nSpc>
                <a:spcPct val="150000"/>
              </a:lnSpc>
              <a:spcBef>
                <a:spcPts val="0"/>
              </a:spcBef>
              <a:buNone/>
            </a:pPr>
            <a:endParaRPr lang="en-US" b="1" dirty="0" smtClean="0"/>
          </a:p>
          <a:p>
            <a:pPr marL="0" algn="ctr">
              <a:lnSpc>
                <a:spcPct val="150000"/>
              </a:lnSpc>
              <a:spcBef>
                <a:spcPts val="0"/>
              </a:spcBef>
              <a:buNone/>
            </a:pPr>
            <a:endParaRPr lang="he-IL" b="1" dirty="0" smtClean="0">
              <a:solidFill>
                <a:schemeClr val="tx2"/>
              </a:solidFill>
            </a:endParaRPr>
          </a:p>
          <a:p>
            <a:pPr marL="0" algn="ctr">
              <a:lnSpc>
                <a:spcPct val="150000"/>
              </a:lnSpc>
              <a:spcBef>
                <a:spcPts val="0"/>
              </a:spcBef>
              <a:buNone/>
            </a:pPr>
            <a:endParaRPr lang="he-IL" b="1" dirty="0">
              <a:solidFill>
                <a:schemeClr val="tx2"/>
              </a:solidFill>
            </a:endParaRPr>
          </a:p>
          <a:p>
            <a:pPr marL="0" algn="ctr">
              <a:lnSpc>
                <a:spcPct val="150000"/>
              </a:lnSpc>
              <a:spcBef>
                <a:spcPts val="0"/>
              </a:spcBef>
              <a:buNone/>
            </a:pPr>
            <a:r>
              <a:rPr lang="he-IL" b="1" dirty="0" smtClean="0">
                <a:solidFill>
                  <a:schemeClr val="tx2"/>
                </a:solidFill>
              </a:rPr>
              <a:t>השטח הכלוא מתחת לגרף</a:t>
            </a:r>
            <a:r>
              <a:rPr lang="he-IL" b="1" dirty="0">
                <a:solidFill>
                  <a:schemeClr val="tx2"/>
                </a:solidFill>
              </a:rPr>
              <a:t> </a:t>
            </a:r>
            <a:r>
              <a:rPr lang="he-IL" b="1" dirty="0" smtClean="0">
                <a:solidFill>
                  <a:schemeClr val="tx2"/>
                </a:solidFill>
              </a:rPr>
              <a:t>"זרם כתלות בזמן"</a:t>
            </a:r>
            <a:endParaRPr lang="en-US" b="1" dirty="0" smtClean="0">
              <a:solidFill>
                <a:schemeClr val="tx2"/>
              </a:solidFill>
            </a:endParaRPr>
          </a:p>
          <a:p>
            <a:pPr marL="0" algn="ctr">
              <a:lnSpc>
                <a:spcPct val="150000"/>
              </a:lnSpc>
              <a:spcBef>
                <a:spcPts val="0"/>
              </a:spcBef>
              <a:buNone/>
            </a:pPr>
            <a:r>
              <a:rPr lang="he-IL" b="1" dirty="0" smtClean="0">
                <a:solidFill>
                  <a:schemeClr val="tx2"/>
                </a:solidFill>
              </a:rPr>
              <a:t>(זהו למעשה האינטגרל של פונקציית הזרם כתלות בזמן</a:t>
            </a:r>
            <a:r>
              <a:rPr lang="he-IL" b="1" dirty="0">
                <a:solidFill>
                  <a:schemeClr val="tx2"/>
                </a:solidFill>
              </a:rPr>
              <a:t>)</a:t>
            </a:r>
            <a:endParaRPr lang="en-US" b="1" dirty="0" smtClean="0">
              <a:solidFill>
                <a:schemeClr val="tx2"/>
              </a:solidFill>
            </a:endParaRPr>
          </a:p>
          <a:p>
            <a:pPr marL="0" algn="ctr">
              <a:lnSpc>
                <a:spcPct val="150000"/>
              </a:lnSpc>
              <a:spcBef>
                <a:spcPts val="0"/>
              </a:spcBef>
              <a:buNone/>
            </a:pPr>
            <a:r>
              <a:rPr lang="he-IL" b="1" dirty="0" smtClean="0">
                <a:solidFill>
                  <a:schemeClr val="tx2"/>
                </a:solidFill>
              </a:rPr>
              <a:t>שווה לסה"כ המטען שעבר בחתך המוליך.</a:t>
            </a:r>
            <a:endParaRPr lang="en-US" dirty="0" smtClean="0">
              <a:solidFill>
                <a:schemeClr val="tx2"/>
              </a:solidFill>
            </a:endParaRPr>
          </a:p>
          <a:p>
            <a:endParaRPr lang="he-IL" dirty="0"/>
          </a:p>
        </p:txBody>
      </p:sp>
      <p:grpSp>
        <p:nvGrpSpPr>
          <p:cNvPr id="12" name="קבוצה 11"/>
          <p:cNvGrpSpPr/>
          <p:nvPr/>
        </p:nvGrpSpPr>
        <p:grpSpPr>
          <a:xfrm>
            <a:off x="2979738" y="1313280"/>
            <a:ext cx="4044950" cy="3413125"/>
            <a:chOff x="1938338" y="874713"/>
            <a:chExt cx="4044950" cy="3413125"/>
          </a:xfrm>
        </p:grpSpPr>
        <p:sp>
          <p:nvSpPr>
            <p:cNvPr id="6" name="Freeform 19"/>
            <p:cNvSpPr>
              <a:spLocks/>
            </p:cNvSpPr>
            <p:nvPr/>
          </p:nvSpPr>
          <p:spPr bwMode="auto">
            <a:xfrm>
              <a:off x="2524125" y="1857375"/>
              <a:ext cx="2781300" cy="1971675"/>
            </a:xfrm>
            <a:custGeom>
              <a:avLst/>
              <a:gdLst>
                <a:gd name="T0" fmla="*/ 0 w 1712"/>
                <a:gd name="T1" fmla="*/ 1216 h 1224"/>
                <a:gd name="T2" fmla="*/ 1696 w 1712"/>
                <a:gd name="T3" fmla="*/ 1224 h 1224"/>
                <a:gd name="T4" fmla="*/ 1712 w 1712"/>
                <a:gd name="T5" fmla="*/ 0 h 1224"/>
                <a:gd name="T6" fmla="*/ 1616 w 1712"/>
                <a:gd name="T7" fmla="*/ 184 h 1224"/>
                <a:gd name="T8" fmla="*/ 1488 w 1712"/>
                <a:gd name="T9" fmla="*/ 400 h 1224"/>
                <a:gd name="T10" fmla="*/ 1376 w 1712"/>
                <a:gd name="T11" fmla="*/ 552 h 1224"/>
                <a:gd name="T12" fmla="*/ 1208 w 1712"/>
                <a:gd name="T13" fmla="*/ 736 h 1224"/>
                <a:gd name="T14" fmla="*/ 1000 w 1712"/>
                <a:gd name="T15" fmla="*/ 872 h 1224"/>
                <a:gd name="T16" fmla="*/ 744 w 1712"/>
                <a:gd name="T17" fmla="*/ 1016 h 1224"/>
                <a:gd name="T18" fmla="*/ 464 w 1712"/>
                <a:gd name="T19" fmla="*/ 1120 h 1224"/>
                <a:gd name="T20" fmla="*/ 216 w 1712"/>
                <a:gd name="T21" fmla="*/ 1176 h 1224"/>
                <a:gd name="T22" fmla="*/ 0 w 1712"/>
                <a:gd name="T23" fmla="*/ 1216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12"/>
                <a:gd name="T37" fmla="*/ 0 h 1224"/>
                <a:gd name="T38" fmla="*/ 1712 w 1712"/>
                <a:gd name="T39" fmla="*/ 1224 h 12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12" h="1224">
                  <a:moveTo>
                    <a:pt x="0" y="1216"/>
                  </a:moveTo>
                  <a:lnTo>
                    <a:pt x="1696" y="1224"/>
                  </a:lnTo>
                  <a:lnTo>
                    <a:pt x="1712" y="0"/>
                  </a:lnTo>
                  <a:lnTo>
                    <a:pt x="1616" y="184"/>
                  </a:lnTo>
                  <a:lnTo>
                    <a:pt x="1488" y="400"/>
                  </a:lnTo>
                  <a:lnTo>
                    <a:pt x="1376" y="552"/>
                  </a:lnTo>
                  <a:lnTo>
                    <a:pt x="1208" y="736"/>
                  </a:lnTo>
                  <a:lnTo>
                    <a:pt x="1000" y="872"/>
                  </a:lnTo>
                  <a:lnTo>
                    <a:pt x="744" y="1016"/>
                  </a:lnTo>
                  <a:lnTo>
                    <a:pt x="464" y="1120"/>
                  </a:lnTo>
                  <a:lnTo>
                    <a:pt x="216" y="1176"/>
                  </a:lnTo>
                  <a:lnTo>
                    <a:pt x="0" y="1216"/>
                  </a:lnTo>
                  <a:close/>
                </a:path>
              </a:pathLst>
            </a:custGeom>
            <a:solidFill>
              <a:schemeClr val="accent1">
                <a:alpha val="40000"/>
              </a:schemeClr>
            </a:solidFill>
            <a:ln w="9525">
              <a:noFill/>
              <a:round/>
              <a:headEnd/>
              <a:tailEnd/>
            </a:ln>
          </p:spPr>
          <p:txBody>
            <a:bodyPr/>
            <a:lstStyle/>
            <a:p>
              <a:endParaRPr lang="he-IL"/>
            </a:p>
          </p:txBody>
        </p:sp>
        <p:sp>
          <p:nvSpPr>
            <p:cNvPr id="7" name="Line 6"/>
            <p:cNvSpPr>
              <a:spLocks noChangeShapeType="1"/>
            </p:cNvSpPr>
            <p:nvPr/>
          </p:nvSpPr>
          <p:spPr bwMode="auto">
            <a:xfrm>
              <a:off x="2014538" y="3856038"/>
              <a:ext cx="3744912" cy="0"/>
            </a:xfrm>
            <a:prstGeom prst="line">
              <a:avLst/>
            </a:prstGeom>
            <a:noFill/>
            <a:ln w="57150">
              <a:solidFill>
                <a:srgbClr val="C00000"/>
              </a:solidFill>
              <a:round/>
              <a:headEnd/>
              <a:tailEnd type="triangle" w="med" len="med"/>
            </a:ln>
          </p:spPr>
          <p:txBody>
            <a:bodyPr/>
            <a:lstStyle/>
            <a:p>
              <a:endParaRPr lang="he-IL" sz="1600"/>
            </a:p>
          </p:txBody>
        </p:sp>
        <p:sp>
          <p:nvSpPr>
            <p:cNvPr id="8" name="Freeform 2"/>
            <p:cNvSpPr>
              <a:spLocks/>
            </p:cNvSpPr>
            <p:nvPr/>
          </p:nvSpPr>
          <p:spPr bwMode="auto">
            <a:xfrm>
              <a:off x="2554288" y="1876425"/>
              <a:ext cx="2735262" cy="1944688"/>
            </a:xfrm>
            <a:custGeom>
              <a:avLst/>
              <a:gdLst>
                <a:gd name="T0" fmla="*/ 0 w 1723"/>
                <a:gd name="T1" fmla="*/ 2147483647 h 1225"/>
                <a:gd name="T2" fmla="*/ 2147483647 w 1723"/>
                <a:gd name="T3" fmla="*/ 2147483647 h 1225"/>
                <a:gd name="T4" fmla="*/ 2147483647 w 1723"/>
                <a:gd name="T5" fmla="*/ 2147483647 h 1225"/>
                <a:gd name="T6" fmla="*/ 2147483647 w 1723"/>
                <a:gd name="T7" fmla="*/ 2147483647 h 1225"/>
                <a:gd name="T8" fmla="*/ 2147483647 w 1723"/>
                <a:gd name="T9" fmla="*/ 0 h 1225"/>
                <a:gd name="T10" fmla="*/ 0 60000 65536"/>
                <a:gd name="T11" fmla="*/ 0 60000 65536"/>
                <a:gd name="T12" fmla="*/ 0 60000 65536"/>
                <a:gd name="T13" fmla="*/ 0 60000 65536"/>
                <a:gd name="T14" fmla="*/ 0 60000 65536"/>
                <a:gd name="T15" fmla="*/ 0 w 1723"/>
                <a:gd name="T16" fmla="*/ 0 h 1225"/>
                <a:gd name="T17" fmla="*/ 1723 w 1723"/>
                <a:gd name="T18" fmla="*/ 1225 h 1225"/>
              </a:gdLst>
              <a:ahLst/>
              <a:cxnLst>
                <a:cxn ang="T10">
                  <a:pos x="T0" y="T1"/>
                </a:cxn>
                <a:cxn ang="T11">
                  <a:pos x="T2" y="T3"/>
                </a:cxn>
                <a:cxn ang="T12">
                  <a:pos x="T4" y="T5"/>
                </a:cxn>
                <a:cxn ang="T13">
                  <a:pos x="T6" y="T7"/>
                </a:cxn>
                <a:cxn ang="T14">
                  <a:pos x="T8" y="T9"/>
                </a:cxn>
              </a:cxnLst>
              <a:rect l="T15" t="T16" r="T17" b="T18"/>
              <a:pathLst>
                <a:path w="1723" h="1225">
                  <a:moveTo>
                    <a:pt x="0" y="1225"/>
                  </a:moveTo>
                  <a:cubicBezTo>
                    <a:pt x="98" y="1217"/>
                    <a:pt x="196" y="1210"/>
                    <a:pt x="317" y="1180"/>
                  </a:cubicBezTo>
                  <a:cubicBezTo>
                    <a:pt x="438" y="1150"/>
                    <a:pt x="566" y="1127"/>
                    <a:pt x="725" y="1044"/>
                  </a:cubicBezTo>
                  <a:cubicBezTo>
                    <a:pt x="884" y="961"/>
                    <a:pt x="1104" y="855"/>
                    <a:pt x="1270" y="681"/>
                  </a:cubicBezTo>
                  <a:cubicBezTo>
                    <a:pt x="1436" y="507"/>
                    <a:pt x="1579" y="253"/>
                    <a:pt x="1723" y="0"/>
                  </a:cubicBezTo>
                </a:path>
              </a:pathLst>
            </a:custGeom>
            <a:noFill/>
            <a:ln w="57150">
              <a:solidFill>
                <a:schemeClr val="tx2"/>
              </a:solidFill>
              <a:round/>
              <a:headEnd/>
              <a:tailEnd/>
            </a:ln>
          </p:spPr>
          <p:txBody>
            <a:bodyPr/>
            <a:lstStyle/>
            <a:p>
              <a:endParaRPr lang="he-IL"/>
            </a:p>
          </p:txBody>
        </p:sp>
        <p:sp>
          <p:nvSpPr>
            <p:cNvPr id="9" name="Line 5"/>
            <p:cNvSpPr>
              <a:spLocks noChangeShapeType="1"/>
            </p:cNvSpPr>
            <p:nvPr/>
          </p:nvSpPr>
          <p:spPr bwMode="auto">
            <a:xfrm flipV="1">
              <a:off x="2519363" y="974725"/>
              <a:ext cx="0" cy="3313113"/>
            </a:xfrm>
            <a:prstGeom prst="line">
              <a:avLst/>
            </a:prstGeom>
            <a:noFill/>
            <a:ln w="57150">
              <a:solidFill>
                <a:srgbClr val="C00000"/>
              </a:solidFill>
              <a:round/>
              <a:headEnd/>
              <a:tailEnd type="triangle" w="med" len="med"/>
            </a:ln>
          </p:spPr>
          <p:txBody>
            <a:bodyPr/>
            <a:lstStyle/>
            <a:p>
              <a:endParaRPr lang="he-IL"/>
            </a:p>
          </p:txBody>
        </p:sp>
        <p:sp>
          <p:nvSpPr>
            <p:cNvPr id="10" name="Text Box 7"/>
            <p:cNvSpPr txBox="1">
              <a:spLocks noChangeArrowheads="1"/>
            </p:cNvSpPr>
            <p:nvPr/>
          </p:nvSpPr>
          <p:spPr bwMode="auto">
            <a:xfrm>
              <a:off x="1938338" y="874713"/>
              <a:ext cx="1150937" cy="338554"/>
            </a:xfrm>
            <a:prstGeom prst="rect">
              <a:avLst/>
            </a:prstGeom>
            <a:noFill/>
            <a:ln w="9525">
              <a:noFill/>
              <a:miter lim="800000"/>
              <a:headEnd/>
              <a:tailEnd/>
            </a:ln>
          </p:spPr>
          <p:txBody>
            <a:bodyPr>
              <a:spAutoFit/>
            </a:bodyPr>
            <a:lstStyle/>
            <a:p>
              <a:pPr algn="l" rtl="0">
                <a:spcBef>
                  <a:spcPct val="50000"/>
                </a:spcBef>
              </a:pPr>
              <a:r>
                <a:rPr lang="en-US" sz="1600" dirty="0" err="1" smtClean="0">
                  <a:solidFill>
                    <a:schemeClr val="tx2"/>
                  </a:solidFill>
                  <a:latin typeface="Times New Roman" pitchFamily="18" charset="0"/>
                  <a:cs typeface="Times New Roman" pitchFamily="18" charset="0"/>
                </a:rPr>
                <a:t>i</a:t>
              </a:r>
              <a:r>
                <a:rPr lang="en-US" sz="1600" dirty="0" smtClean="0">
                  <a:solidFill>
                    <a:schemeClr val="tx2"/>
                  </a:solidFill>
                  <a:latin typeface="Times New Roman" pitchFamily="18" charset="0"/>
                  <a:cs typeface="Times New Roman" pitchFamily="18" charset="0"/>
                </a:rPr>
                <a:t>(A</a:t>
              </a:r>
              <a:r>
                <a:rPr lang="en-US" sz="1600" dirty="0">
                  <a:solidFill>
                    <a:schemeClr val="tx2"/>
                  </a:solidFill>
                  <a:latin typeface="Times New Roman" pitchFamily="18" charset="0"/>
                  <a:cs typeface="Times New Roman" pitchFamily="18" charset="0"/>
                </a:rPr>
                <a:t>)</a:t>
              </a:r>
            </a:p>
          </p:txBody>
        </p:sp>
        <p:sp>
          <p:nvSpPr>
            <p:cNvPr id="11" name="Text Box 8"/>
            <p:cNvSpPr txBox="1">
              <a:spLocks noChangeArrowheads="1"/>
            </p:cNvSpPr>
            <p:nvPr/>
          </p:nvSpPr>
          <p:spPr bwMode="auto">
            <a:xfrm>
              <a:off x="5238750" y="3932238"/>
              <a:ext cx="744538" cy="338554"/>
            </a:xfrm>
            <a:prstGeom prst="rect">
              <a:avLst/>
            </a:prstGeom>
            <a:noFill/>
            <a:ln w="9525">
              <a:noFill/>
              <a:miter lim="800000"/>
              <a:headEnd/>
              <a:tailEnd/>
            </a:ln>
          </p:spPr>
          <p:txBody>
            <a:bodyPr wrap="square">
              <a:spAutoFit/>
            </a:bodyPr>
            <a:lstStyle/>
            <a:p>
              <a:pPr algn="ctr" rtl="0">
                <a:spcBef>
                  <a:spcPct val="50000"/>
                </a:spcBef>
              </a:pPr>
              <a:r>
                <a:rPr lang="en-US" sz="1600" dirty="0">
                  <a:solidFill>
                    <a:schemeClr val="tx2"/>
                  </a:solidFill>
                  <a:latin typeface="Times New Roman" pitchFamily="18" charset="0"/>
                  <a:cs typeface="Times New Roman" pitchFamily="18" charset="0"/>
                </a:rPr>
                <a:t>t(sec)</a:t>
              </a:r>
            </a:p>
          </p:txBody>
        </p:sp>
        <p:graphicFrame>
          <p:nvGraphicFramePr>
            <p:cNvPr id="78850" name="Object 2"/>
            <p:cNvGraphicFramePr>
              <a:graphicFrameLocks noChangeAspect="1"/>
            </p:cNvGraphicFramePr>
            <p:nvPr>
              <p:extLst>
                <p:ext uri="{D42A27DB-BD31-4B8C-83A1-F6EECF244321}">
                  <p14:modId xmlns:p14="http://schemas.microsoft.com/office/powerpoint/2010/main" val="673113431"/>
                </p:ext>
              </p:extLst>
            </p:nvPr>
          </p:nvGraphicFramePr>
          <p:xfrm>
            <a:off x="4314825" y="3342858"/>
            <a:ext cx="819150" cy="368300"/>
          </p:xfrm>
          <a:graphic>
            <a:graphicData uri="http://schemas.openxmlformats.org/presentationml/2006/ole">
              <mc:AlternateContent xmlns:mc="http://schemas.openxmlformats.org/markup-compatibility/2006">
                <mc:Choice xmlns:v="urn:schemas-microsoft-com:vml" Requires="v">
                  <p:oleObj spid="_x0000_s78957" name="משוואה" r:id="rId3" imgW="672840" imgH="304560" progId="Equation.3">
                    <p:embed/>
                  </p:oleObj>
                </mc:Choice>
                <mc:Fallback>
                  <p:oleObj name="משוואה" r:id="rId3" imgW="672840" imgH="304560" progId="Equation.3">
                    <p:embed/>
                    <p:pic>
                      <p:nvPicPr>
                        <p:cNvPr id="0" name="Picture 76"/>
                        <p:cNvPicPr>
                          <a:picLocks noChangeAspect="1" noChangeArrowheads="1"/>
                        </p:cNvPicPr>
                        <p:nvPr/>
                      </p:nvPicPr>
                      <p:blipFill>
                        <a:blip r:embed="rId4"/>
                        <a:srcRect/>
                        <a:stretch>
                          <a:fillRect/>
                        </a:stretch>
                      </p:blipFill>
                      <p:spPr bwMode="auto">
                        <a:xfrm>
                          <a:off x="4314825" y="3342858"/>
                          <a:ext cx="819150" cy="368300"/>
                        </a:xfrm>
                        <a:prstGeom prst="rect">
                          <a:avLst/>
                        </a:prstGeom>
                        <a:solidFill>
                          <a:srgbClr val="B6CBE4"/>
                        </a:solidFill>
                        <a:ln>
                          <a:noFill/>
                        </a:ln>
                        <a:extLs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תרגיל 3</a:t>
            </a:r>
            <a:endParaRPr lang="he-IL" dirty="0"/>
          </a:p>
        </p:txBody>
      </p:sp>
      <p:sp>
        <p:nvSpPr>
          <p:cNvPr id="3" name="מציין מיקום תוכן 2"/>
          <p:cNvSpPr>
            <a:spLocks noGrp="1"/>
          </p:cNvSpPr>
          <p:nvPr>
            <p:ph idx="1"/>
          </p:nvPr>
        </p:nvSpPr>
        <p:spPr>
          <a:xfrm>
            <a:off x="539552" y="709067"/>
            <a:ext cx="8236530" cy="5844133"/>
          </a:xfrm>
        </p:spPr>
        <p:txBody>
          <a:bodyPr/>
          <a:lstStyle/>
          <a:p>
            <a:pPr>
              <a:buNone/>
            </a:pPr>
            <a:r>
              <a:rPr lang="he-IL" dirty="0" smtClean="0"/>
              <a:t>לפניכם גרף המתאר את עוצמת הזרם החשמלי (ביחידות מילי-אמפר </a:t>
            </a:r>
            <a:r>
              <a:rPr lang="en-US" dirty="0" smtClean="0"/>
              <a:t>(</a:t>
            </a:r>
            <a:r>
              <a:rPr lang="en-US" dirty="0" err="1" smtClean="0"/>
              <a:t>mA</a:t>
            </a:r>
            <a:r>
              <a:rPr lang="he-IL" dirty="0" smtClean="0"/>
              <a:t> כפונקציה של הזמן. </a:t>
            </a:r>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lnSpc>
                <a:spcPct val="150000"/>
              </a:lnSpc>
              <a:buNone/>
            </a:pPr>
            <a:r>
              <a:rPr lang="he-IL" dirty="0" smtClean="0"/>
              <a:t>א. </a:t>
            </a:r>
            <a:r>
              <a:rPr lang="he-IL" u="sng" dirty="0" smtClean="0"/>
              <a:t>העריכו</a:t>
            </a:r>
            <a:r>
              <a:rPr lang="he-IL" dirty="0" smtClean="0"/>
              <a:t> את כמות המטען שעברה במוליך מרגע </a:t>
            </a:r>
            <a:r>
              <a:rPr lang="en-US" dirty="0" smtClean="0"/>
              <a:t>t=0</a:t>
            </a:r>
            <a:r>
              <a:rPr lang="he-IL" dirty="0" smtClean="0"/>
              <a:t> עד רגע </a:t>
            </a:r>
            <a:r>
              <a:rPr lang="en-US" dirty="0" smtClean="0"/>
              <a:t>t=50s</a:t>
            </a:r>
            <a:r>
              <a:rPr lang="he-IL" dirty="0" smtClean="0"/>
              <a:t> .</a:t>
            </a:r>
          </a:p>
          <a:p>
            <a:pPr marL="0" indent="0">
              <a:lnSpc>
                <a:spcPct val="150000"/>
              </a:lnSpc>
              <a:buNone/>
            </a:pPr>
            <a:r>
              <a:rPr lang="he-IL" dirty="0" smtClean="0"/>
              <a:t>ב. מתי עברו במוליך יותר אלקטרונים: מרגע </a:t>
            </a:r>
            <a:r>
              <a:rPr lang="en-US" dirty="0" smtClean="0"/>
              <a:t>t=10s</a:t>
            </a:r>
            <a:r>
              <a:rPr lang="he-IL" dirty="0" smtClean="0"/>
              <a:t> עד רגע </a:t>
            </a:r>
            <a:r>
              <a:rPr lang="en-US" dirty="0" smtClean="0"/>
              <a:t>t=15s</a:t>
            </a:r>
            <a:r>
              <a:rPr lang="he-IL" dirty="0" smtClean="0"/>
              <a:t> או מרגע </a:t>
            </a:r>
            <a:r>
              <a:rPr lang="en-US" dirty="0" smtClean="0"/>
              <a:t>t=20s</a:t>
            </a:r>
            <a:r>
              <a:rPr lang="he-IL" dirty="0" smtClean="0"/>
              <a:t> עד רגע </a:t>
            </a:r>
            <a:r>
              <a:rPr lang="en-US" dirty="0" smtClean="0"/>
              <a:t> t=25s</a:t>
            </a:r>
            <a:r>
              <a:rPr lang="he-IL" dirty="0" smtClean="0"/>
              <a:t>? </a:t>
            </a:r>
            <a:r>
              <a:rPr lang="en-US" dirty="0" smtClean="0"/>
              <a:t>      </a:t>
            </a:r>
            <a:r>
              <a:rPr lang="he-IL" dirty="0" smtClean="0"/>
              <a:t>  העריכו את ההפרש בין כמות המטען שעברה בזמנים אלו.</a:t>
            </a:r>
          </a:p>
          <a:p>
            <a:pPr>
              <a:buNone/>
            </a:pPr>
            <a:endParaRPr lang="he-IL" dirty="0"/>
          </a:p>
        </p:txBody>
      </p:sp>
      <p:sp>
        <p:nvSpPr>
          <p:cNvPr id="47" name="AutoShape 3"/>
          <p:cNvSpPr>
            <a:spLocks noChangeAspect="1" noChangeArrowheads="1"/>
          </p:cNvSpPr>
          <p:nvPr/>
        </p:nvSpPr>
        <p:spPr bwMode="auto">
          <a:xfrm>
            <a:off x="1943101" y="3086817"/>
            <a:ext cx="4849429" cy="2018582"/>
          </a:xfrm>
          <a:prstGeom prst="rect">
            <a:avLst/>
          </a:prstGeom>
          <a:noFill/>
          <a:ln w="38100">
            <a:noFill/>
            <a:miter lim="800000"/>
            <a:headEnd/>
            <a:tailEnd/>
          </a:ln>
        </p:spPr>
        <p:txBody>
          <a:bodyPr vert="horz" wrap="square" lIns="91440" tIns="45720" rIns="91440" bIns="45720" numCol="1" anchor="t" anchorCtr="0" compatLnSpc="1">
            <a:prstTxWarp prst="textNoShape">
              <a:avLst/>
            </a:prstTxWarp>
          </a:bodyPr>
          <a:lstStyle/>
          <a:p>
            <a:endParaRPr lang="he-IL"/>
          </a:p>
        </p:txBody>
      </p:sp>
      <p:grpSp>
        <p:nvGrpSpPr>
          <p:cNvPr id="4" name="קבוצה 80"/>
          <p:cNvGrpSpPr/>
          <p:nvPr/>
        </p:nvGrpSpPr>
        <p:grpSpPr>
          <a:xfrm>
            <a:off x="1956485" y="1066748"/>
            <a:ext cx="5177740" cy="3766673"/>
            <a:chOff x="1956485" y="1066748"/>
            <a:chExt cx="5177740" cy="3766673"/>
          </a:xfrm>
        </p:grpSpPr>
        <p:pic>
          <p:nvPicPr>
            <p:cNvPr id="6" name="Picture 3"/>
            <p:cNvPicPr>
              <a:picLocks noChangeAspect="1" noChangeArrowheads="1"/>
            </p:cNvPicPr>
            <p:nvPr/>
          </p:nvPicPr>
          <p:blipFill>
            <a:blip r:embed="rId2" cstate="print"/>
            <a:srcRect/>
            <a:stretch>
              <a:fillRect/>
            </a:stretch>
          </p:blipFill>
          <p:spPr bwMode="auto">
            <a:xfrm>
              <a:off x="2571750" y="1362075"/>
              <a:ext cx="2998470" cy="3143250"/>
            </a:xfrm>
            <a:prstGeom prst="rect">
              <a:avLst/>
            </a:prstGeom>
            <a:noFill/>
            <a:ln w="9525">
              <a:miter lim="800000"/>
              <a:headEnd/>
              <a:tailEnd/>
            </a:ln>
            <a:effectLst/>
          </p:spPr>
        </p:pic>
        <p:pic>
          <p:nvPicPr>
            <p:cNvPr id="7" name="Picture 4"/>
            <p:cNvPicPr>
              <a:picLocks noChangeAspect="1" noChangeArrowheads="1"/>
            </p:cNvPicPr>
            <p:nvPr/>
          </p:nvPicPr>
          <p:blipFill>
            <a:blip r:embed="rId2" cstate="print"/>
            <a:srcRect l="3667" r="32082"/>
            <a:stretch>
              <a:fillRect/>
            </a:stretch>
          </p:blipFill>
          <p:spPr bwMode="auto">
            <a:xfrm>
              <a:off x="5207635" y="1362075"/>
              <a:ext cx="1926590" cy="3143250"/>
            </a:xfrm>
            <a:prstGeom prst="rect">
              <a:avLst/>
            </a:prstGeom>
            <a:noFill/>
            <a:ln w="9525">
              <a:miter lim="800000"/>
              <a:headEnd/>
              <a:tailEnd/>
            </a:ln>
            <a:effectLst/>
          </p:spPr>
        </p:pic>
        <p:sp>
          <p:nvSpPr>
            <p:cNvPr id="20" name="Freeform 46"/>
            <p:cNvSpPr/>
            <p:nvPr/>
          </p:nvSpPr>
          <p:spPr>
            <a:xfrm rot="10800000">
              <a:off x="2638424" y="1704974"/>
              <a:ext cx="2828924" cy="2771775"/>
            </a:xfrm>
            <a:custGeom>
              <a:avLst/>
              <a:gdLst>
                <a:gd name="connsiteX0" fmla="*/ 0 w 2705100"/>
                <a:gd name="connsiteY0" fmla="*/ 228600 h 2809875"/>
                <a:gd name="connsiteX1" fmla="*/ 219075 w 2705100"/>
                <a:gd name="connsiteY1" fmla="*/ 685800 h 2809875"/>
                <a:gd name="connsiteX2" fmla="*/ 438150 w 2705100"/>
                <a:gd name="connsiteY2" fmla="*/ 1323975 h 2809875"/>
                <a:gd name="connsiteX3" fmla="*/ 609600 w 2705100"/>
                <a:gd name="connsiteY3" fmla="*/ 1752600 h 2809875"/>
                <a:gd name="connsiteX4" fmla="*/ 800100 w 2705100"/>
                <a:gd name="connsiteY4" fmla="*/ 2266950 h 2809875"/>
                <a:gd name="connsiteX5" fmla="*/ 1019175 w 2705100"/>
                <a:gd name="connsiteY5" fmla="*/ 2619375 h 2809875"/>
                <a:gd name="connsiteX6" fmla="*/ 1219200 w 2705100"/>
                <a:gd name="connsiteY6" fmla="*/ 2790825 h 2809875"/>
                <a:gd name="connsiteX7" fmla="*/ 1428750 w 2705100"/>
                <a:gd name="connsiteY7" fmla="*/ 2733675 h 2809875"/>
                <a:gd name="connsiteX8" fmla="*/ 1628775 w 2705100"/>
                <a:gd name="connsiteY8" fmla="*/ 2505075 h 2809875"/>
                <a:gd name="connsiteX9" fmla="*/ 1914525 w 2705100"/>
                <a:gd name="connsiteY9" fmla="*/ 1876425 h 2809875"/>
                <a:gd name="connsiteX10" fmla="*/ 2381250 w 2705100"/>
                <a:gd name="connsiteY10" fmla="*/ 600075 h 2809875"/>
                <a:gd name="connsiteX11" fmla="*/ 2609850 w 2705100"/>
                <a:gd name="connsiteY11" fmla="*/ 142875 h 2809875"/>
                <a:gd name="connsiteX12" fmla="*/ 2705100 w 2705100"/>
                <a:gd name="connsiteY12" fmla="*/ 0 h 2809875"/>
                <a:gd name="connsiteX0" fmla="*/ 150813 w 2855913"/>
                <a:gd name="connsiteY0" fmla="*/ 285750 h 2867025"/>
                <a:gd name="connsiteX1" fmla="*/ 36513 w 2855913"/>
                <a:gd name="connsiteY1" fmla="*/ 76200 h 2867025"/>
                <a:gd name="connsiteX2" fmla="*/ 369888 w 2855913"/>
                <a:gd name="connsiteY2" fmla="*/ 742950 h 2867025"/>
                <a:gd name="connsiteX3" fmla="*/ 588963 w 2855913"/>
                <a:gd name="connsiteY3" fmla="*/ 1381125 h 2867025"/>
                <a:gd name="connsiteX4" fmla="*/ 760413 w 2855913"/>
                <a:gd name="connsiteY4" fmla="*/ 1809750 h 2867025"/>
                <a:gd name="connsiteX5" fmla="*/ 950913 w 2855913"/>
                <a:gd name="connsiteY5" fmla="*/ 2324100 h 2867025"/>
                <a:gd name="connsiteX6" fmla="*/ 1169988 w 2855913"/>
                <a:gd name="connsiteY6" fmla="*/ 2676525 h 2867025"/>
                <a:gd name="connsiteX7" fmla="*/ 1370013 w 2855913"/>
                <a:gd name="connsiteY7" fmla="*/ 2847975 h 2867025"/>
                <a:gd name="connsiteX8" fmla="*/ 1579563 w 2855913"/>
                <a:gd name="connsiteY8" fmla="*/ 2790825 h 2867025"/>
                <a:gd name="connsiteX9" fmla="*/ 1779588 w 2855913"/>
                <a:gd name="connsiteY9" fmla="*/ 2562225 h 2867025"/>
                <a:gd name="connsiteX10" fmla="*/ 2065338 w 2855913"/>
                <a:gd name="connsiteY10" fmla="*/ 1933575 h 2867025"/>
                <a:gd name="connsiteX11" fmla="*/ 2532063 w 2855913"/>
                <a:gd name="connsiteY11" fmla="*/ 657225 h 2867025"/>
                <a:gd name="connsiteX12" fmla="*/ 2760663 w 2855913"/>
                <a:gd name="connsiteY12" fmla="*/ 200025 h 2867025"/>
                <a:gd name="connsiteX13" fmla="*/ 2855913 w 2855913"/>
                <a:gd name="connsiteY13" fmla="*/ 57150 h 286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5913" h="2867025">
                  <a:moveTo>
                    <a:pt x="150813" y="285750"/>
                  </a:moveTo>
                  <a:cubicBezTo>
                    <a:pt x="150813" y="287337"/>
                    <a:pt x="0" y="0"/>
                    <a:pt x="36513" y="76200"/>
                  </a:cubicBezTo>
                  <a:cubicBezTo>
                    <a:pt x="73026" y="152400"/>
                    <a:pt x="277813" y="525463"/>
                    <a:pt x="369888" y="742950"/>
                  </a:cubicBezTo>
                  <a:cubicBezTo>
                    <a:pt x="461963" y="960438"/>
                    <a:pt x="523876" y="1203325"/>
                    <a:pt x="588963" y="1381125"/>
                  </a:cubicBezTo>
                  <a:cubicBezTo>
                    <a:pt x="654051" y="1558925"/>
                    <a:pt x="700088" y="1652588"/>
                    <a:pt x="760413" y="1809750"/>
                  </a:cubicBezTo>
                  <a:cubicBezTo>
                    <a:pt x="820738" y="1966912"/>
                    <a:pt x="882651" y="2179638"/>
                    <a:pt x="950913" y="2324100"/>
                  </a:cubicBezTo>
                  <a:cubicBezTo>
                    <a:pt x="1019175" y="2468562"/>
                    <a:pt x="1100138" y="2589213"/>
                    <a:pt x="1169988" y="2676525"/>
                  </a:cubicBezTo>
                  <a:cubicBezTo>
                    <a:pt x="1239838" y="2763838"/>
                    <a:pt x="1301751" y="2828925"/>
                    <a:pt x="1370013" y="2847975"/>
                  </a:cubicBezTo>
                  <a:cubicBezTo>
                    <a:pt x="1438275" y="2867025"/>
                    <a:pt x="1511301" y="2838450"/>
                    <a:pt x="1579563" y="2790825"/>
                  </a:cubicBezTo>
                  <a:cubicBezTo>
                    <a:pt x="1647825" y="2743200"/>
                    <a:pt x="1698626" y="2705100"/>
                    <a:pt x="1779588" y="2562225"/>
                  </a:cubicBezTo>
                  <a:cubicBezTo>
                    <a:pt x="1860550" y="2419350"/>
                    <a:pt x="1939926" y="2251075"/>
                    <a:pt x="2065338" y="1933575"/>
                  </a:cubicBezTo>
                  <a:cubicBezTo>
                    <a:pt x="2190751" y="1616075"/>
                    <a:pt x="2416176" y="946150"/>
                    <a:pt x="2532063" y="657225"/>
                  </a:cubicBezTo>
                  <a:cubicBezTo>
                    <a:pt x="2647950" y="368300"/>
                    <a:pt x="2706688" y="300037"/>
                    <a:pt x="2760663" y="200025"/>
                  </a:cubicBezTo>
                  <a:cubicBezTo>
                    <a:pt x="2814638" y="100013"/>
                    <a:pt x="2835275" y="78581"/>
                    <a:pt x="2855913" y="5715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48" name="Line 4"/>
            <p:cNvSpPr>
              <a:spLocks noChangeShapeType="1"/>
            </p:cNvSpPr>
            <p:nvPr/>
          </p:nvSpPr>
          <p:spPr bwMode="auto">
            <a:xfrm flipV="1">
              <a:off x="2628653" y="1438494"/>
              <a:ext cx="9666" cy="2991070"/>
            </a:xfrm>
            <a:prstGeom prst="line">
              <a:avLst/>
            </a:prstGeom>
            <a:noFill/>
            <a:ln w="381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49" name="Line 5"/>
            <p:cNvSpPr>
              <a:spLocks noChangeShapeType="1"/>
            </p:cNvSpPr>
            <p:nvPr/>
          </p:nvSpPr>
          <p:spPr bwMode="auto">
            <a:xfrm>
              <a:off x="2616757" y="4432538"/>
              <a:ext cx="3909582" cy="5948"/>
            </a:xfrm>
            <a:prstGeom prst="line">
              <a:avLst/>
            </a:prstGeom>
            <a:noFill/>
            <a:ln w="3810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57" name="Text Box 13"/>
            <p:cNvSpPr txBox="1">
              <a:spLocks noChangeArrowheads="1"/>
            </p:cNvSpPr>
            <p:nvPr/>
          </p:nvSpPr>
          <p:spPr bwMode="auto">
            <a:xfrm>
              <a:off x="5957692" y="4425987"/>
              <a:ext cx="830545" cy="407434"/>
            </a:xfrm>
            <a:prstGeom prst="rect">
              <a:avLst/>
            </a:prstGeom>
            <a:noFill/>
            <a:ln w="0">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a:t>
              </a: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t (s</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58" name="Text Box 15"/>
            <p:cNvSpPr txBox="1">
              <a:spLocks noChangeArrowheads="1"/>
            </p:cNvSpPr>
            <p:nvPr/>
          </p:nvSpPr>
          <p:spPr bwMode="auto">
            <a:xfrm>
              <a:off x="1956485" y="3925476"/>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10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59" name="Text Box 16"/>
            <p:cNvSpPr txBox="1">
              <a:spLocks noChangeArrowheads="1"/>
            </p:cNvSpPr>
            <p:nvPr/>
          </p:nvSpPr>
          <p:spPr bwMode="auto">
            <a:xfrm>
              <a:off x="2637576" y="4413208"/>
              <a:ext cx="405978" cy="269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5</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0" name="Text Box 17"/>
            <p:cNvSpPr txBox="1">
              <a:spLocks noChangeArrowheads="1"/>
            </p:cNvSpPr>
            <p:nvPr/>
          </p:nvSpPr>
          <p:spPr bwMode="auto">
            <a:xfrm>
              <a:off x="2966968" y="4415438"/>
              <a:ext cx="403747" cy="269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10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1" name="Text Box 18"/>
            <p:cNvSpPr txBox="1">
              <a:spLocks noChangeArrowheads="1"/>
            </p:cNvSpPr>
            <p:nvPr/>
          </p:nvSpPr>
          <p:spPr bwMode="auto">
            <a:xfrm>
              <a:off x="2230855" y="4407260"/>
              <a:ext cx="53833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2" name="Text Box 19"/>
            <p:cNvSpPr txBox="1">
              <a:spLocks noChangeArrowheads="1"/>
            </p:cNvSpPr>
            <p:nvPr/>
          </p:nvSpPr>
          <p:spPr bwMode="auto">
            <a:xfrm>
              <a:off x="2178806" y="1066748"/>
              <a:ext cx="825340" cy="46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err="1" smtClean="0">
                  <a:ln>
                    <a:noFill/>
                  </a:ln>
                  <a:solidFill>
                    <a:srgbClr val="FF0000"/>
                  </a:solidFill>
                  <a:effectLst/>
                  <a:latin typeface="Times New Roman" pitchFamily="18" charset="0"/>
                  <a:ea typeface="Arial" pitchFamily="34" charset="0"/>
                  <a:cs typeface="Arial" pitchFamily="34" charset="0"/>
                </a:rPr>
                <a:t>i</a:t>
              </a: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(mA)</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3" name="Text Box 20"/>
            <p:cNvSpPr txBox="1">
              <a:spLocks noChangeArrowheads="1"/>
            </p:cNvSpPr>
            <p:nvPr/>
          </p:nvSpPr>
          <p:spPr bwMode="auto">
            <a:xfrm>
              <a:off x="3445071" y="4393877"/>
              <a:ext cx="502639"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20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5" name="Text Box 22"/>
            <p:cNvSpPr txBox="1">
              <a:spLocks noChangeArrowheads="1"/>
            </p:cNvSpPr>
            <p:nvPr/>
          </p:nvSpPr>
          <p:spPr bwMode="auto">
            <a:xfrm>
              <a:off x="3773719" y="4395364"/>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25</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46" name="Text Box 18"/>
            <p:cNvSpPr txBox="1">
              <a:spLocks noChangeArrowheads="1"/>
            </p:cNvSpPr>
            <p:nvPr/>
          </p:nvSpPr>
          <p:spPr bwMode="auto">
            <a:xfrm>
              <a:off x="3220729" y="4400550"/>
              <a:ext cx="459775"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15</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7" name="Text Box 22"/>
            <p:cNvSpPr txBox="1">
              <a:spLocks noChangeArrowheads="1"/>
            </p:cNvSpPr>
            <p:nvPr/>
          </p:nvSpPr>
          <p:spPr bwMode="auto">
            <a:xfrm>
              <a:off x="4030718" y="4386047"/>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30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8" name="Text Box 22"/>
            <p:cNvSpPr txBox="1">
              <a:spLocks noChangeArrowheads="1"/>
            </p:cNvSpPr>
            <p:nvPr/>
          </p:nvSpPr>
          <p:spPr bwMode="auto">
            <a:xfrm>
              <a:off x="4316468" y="4386047"/>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35</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69" name="Text Box 22"/>
            <p:cNvSpPr txBox="1">
              <a:spLocks noChangeArrowheads="1"/>
            </p:cNvSpPr>
            <p:nvPr/>
          </p:nvSpPr>
          <p:spPr bwMode="auto">
            <a:xfrm>
              <a:off x="4592693" y="4386047"/>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40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0" name="Text Box 22"/>
            <p:cNvSpPr txBox="1">
              <a:spLocks noChangeArrowheads="1"/>
            </p:cNvSpPr>
            <p:nvPr/>
          </p:nvSpPr>
          <p:spPr bwMode="auto">
            <a:xfrm>
              <a:off x="4878443" y="4386047"/>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45</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1" name="Text Box 22"/>
            <p:cNvSpPr txBox="1">
              <a:spLocks noChangeArrowheads="1"/>
            </p:cNvSpPr>
            <p:nvPr/>
          </p:nvSpPr>
          <p:spPr bwMode="auto">
            <a:xfrm>
              <a:off x="5154668" y="4386047"/>
              <a:ext cx="469180" cy="401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50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2" name="Text Box 15"/>
            <p:cNvSpPr txBox="1">
              <a:spLocks noChangeArrowheads="1"/>
            </p:cNvSpPr>
            <p:nvPr/>
          </p:nvSpPr>
          <p:spPr bwMode="auto">
            <a:xfrm>
              <a:off x="1956625" y="3630155"/>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20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3" name="Text Box 15"/>
            <p:cNvSpPr txBox="1">
              <a:spLocks noChangeArrowheads="1"/>
            </p:cNvSpPr>
            <p:nvPr/>
          </p:nvSpPr>
          <p:spPr bwMode="auto">
            <a:xfrm>
              <a:off x="1956625" y="3334880"/>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30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4" name="Text Box 15"/>
            <p:cNvSpPr txBox="1">
              <a:spLocks noChangeArrowheads="1"/>
            </p:cNvSpPr>
            <p:nvPr/>
          </p:nvSpPr>
          <p:spPr bwMode="auto">
            <a:xfrm>
              <a:off x="1956625" y="3039605"/>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40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5" name="Text Box 15"/>
            <p:cNvSpPr txBox="1">
              <a:spLocks noChangeArrowheads="1"/>
            </p:cNvSpPr>
            <p:nvPr/>
          </p:nvSpPr>
          <p:spPr bwMode="auto">
            <a:xfrm>
              <a:off x="1956625" y="2725280"/>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50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6" name="Text Box 15"/>
            <p:cNvSpPr txBox="1">
              <a:spLocks noChangeArrowheads="1"/>
            </p:cNvSpPr>
            <p:nvPr/>
          </p:nvSpPr>
          <p:spPr bwMode="auto">
            <a:xfrm>
              <a:off x="1956625" y="2430005"/>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60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7" name="Text Box 15"/>
            <p:cNvSpPr txBox="1">
              <a:spLocks noChangeArrowheads="1"/>
            </p:cNvSpPr>
            <p:nvPr/>
          </p:nvSpPr>
          <p:spPr bwMode="auto">
            <a:xfrm>
              <a:off x="1956625" y="2134730"/>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70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8" name="Text Box 15"/>
            <p:cNvSpPr txBox="1">
              <a:spLocks noChangeArrowheads="1"/>
            </p:cNvSpPr>
            <p:nvPr/>
          </p:nvSpPr>
          <p:spPr bwMode="auto">
            <a:xfrm>
              <a:off x="1956625" y="1839455"/>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80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sp>
          <p:nvSpPr>
            <p:cNvPr id="79" name="Text Box 15"/>
            <p:cNvSpPr txBox="1">
              <a:spLocks noChangeArrowheads="1"/>
            </p:cNvSpPr>
            <p:nvPr/>
          </p:nvSpPr>
          <p:spPr bwMode="auto">
            <a:xfrm>
              <a:off x="1956625" y="1544180"/>
              <a:ext cx="672912" cy="403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Arial" pitchFamily="34" charset="0"/>
                  <a:cs typeface="Arial" pitchFamily="34" charset="0"/>
                </a:rPr>
                <a:t>90</a:t>
              </a:r>
              <a:endParaRPr kumimoji="0" lang="he-IL" sz="1600" b="0" i="0" u="none" strike="noStrike" cap="none" normalizeH="0" baseline="0" dirty="0" smtClean="0">
                <a:ln>
                  <a:noFill/>
                </a:ln>
                <a:solidFill>
                  <a:srgbClr val="FF0000"/>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נושאי השיעור</a:t>
            </a:r>
            <a:endParaRPr lang="he-IL" dirty="0"/>
          </a:p>
        </p:txBody>
      </p:sp>
      <p:sp>
        <p:nvSpPr>
          <p:cNvPr id="3" name="מציין מיקום תוכן 2"/>
          <p:cNvSpPr>
            <a:spLocks noGrp="1"/>
          </p:cNvSpPr>
          <p:nvPr>
            <p:ph idx="1"/>
          </p:nvPr>
        </p:nvSpPr>
        <p:spPr>
          <a:xfrm>
            <a:off x="539552" y="709067"/>
            <a:ext cx="8236530" cy="5929858"/>
          </a:xfrm>
        </p:spPr>
        <p:txBody>
          <a:bodyPr/>
          <a:lstStyle/>
          <a:p>
            <a:pPr>
              <a:lnSpc>
                <a:spcPct val="150000"/>
              </a:lnSpc>
            </a:pPr>
            <a:r>
              <a:rPr lang="he-IL" dirty="0" smtClean="0"/>
              <a:t>הזרם החשמלי</a:t>
            </a:r>
          </a:p>
          <a:p>
            <a:pPr>
              <a:lnSpc>
                <a:spcPct val="150000"/>
              </a:lnSpc>
            </a:pPr>
            <a:r>
              <a:rPr lang="he-IL" dirty="0" smtClean="0"/>
              <a:t>ההתנגדות החשמלית</a:t>
            </a:r>
          </a:p>
          <a:p>
            <a:pPr>
              <a:lnSpc>
                <a:spcPct val="150000"/>
              </a:lnSpc>
            </a:pPr>
            <a:r>
              <a:rPr lang="he-IL" dirty="0" smtClean="0"/>
              <a:t>התא החשמלי</a:t>
            </a:r>
          </a:p>
          <a:p>
            <a:pPr>
              <a:lnSpc>
                <a:spcPct val="150000"/>
              </a:lnSpc>
            </a:pPr>
            <a:r>
              <a:rPr lang="he-IL" dirty="0" smtClean="0"/>
              <a:t>עצמת </a:t>
            </a:r>
            <a:r>
              <a:rPr lang="he-IL" dirty="0"/>
              <a:t>הזרם </a:t>
            </a:r>
            <a:r>
              <a:rPr lang="he-IL" dirty="0" smtClean="0"/>
              <a:t>החשמלי</a:t>
            </a:r>
          </a:p>
          <a:p>
            <a:pPr>
              <a:lnSpc>
                <a:spcPct val="150000"/>
              </a:lnSpc>
            </a:pPr>
            <a:r>
              <a:rPr lang="he-IL" dirty="0"/>
              <a:t>מהירות </a:t>
            </a:r>
            <a:r>
              <a:rPr lang="he-IL" dirty="0" smtClean="0"/>
              <a:t>הסחיפה והקשר בינה לבין הזרם</a:t>
            </a:r>
          </a:p>
          <a:p>
            <a:endParaRPr lang="he-IL" dirty="0"/>
          </a:p>
        </p:txBody>
      </p:sp>
    </p:spTree>
    <p:extLst>
      <p:ext uri="{BB962C8B-B14F-4D97-AF65-F5344CB8AC3E}">
        <p14:creationId xmlns:p14="http://schemas.microsoft.com/office/powerpoint/2010/main" val="1855343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פתרון תרגיל 3</a:t>
            </a:r>
            <a:endParaRPr lang="he-IL" dirty="0"/>
          </a:p>
        </p:txBody>
      </p:sp>
      <p:sp>
        <p:nvSpPr>
          <p:cNvPr id="3" name="מציין מיקום תוכן 2"/>
          <p:cNvSpPr>
            <a:spLocks noGrp="1"/>
          </p:cNvSpPr>
          <p:nvPr>
            <p:ph idx="1"/>
          </p:nvPr>
        </p:nvSpPr>
        <p:spPr/>
        <p:txBody>
          <a:bodyPr/>
          <a:lstStyle/>
          <a:p>
            <a:pPr marL="0" indent="0">
              <a:buNone/>
            </a:pPr>
            <a:r>
              <a:rPr lang="he-IL" dirty="0" smtClean="0"/>
              <a:t>א. כמות המטען היא השטח מתחת לגרף "זרם – זמן".  </a:t>
            </a:r>
          </a:p>
          <a:p>
            <a:pPr marL="0" indent="0">
              <a:buNone/>
            </a:pPr>
            <a:r>
              <a:rPr lang="he-IL" dirty="0" smtClean="0"/>
              <a:t>"שטח" כל משבצת הוא:  </a:t>
            </a:r>
            <a:r>
              <a:rPr lang="en-US" dirty="0" smtClean="0"/>
              <a:t>10[mA]·5[s]=50[</a:t>
            </a:r>
            <a:r>
              <a:rPr lang="en-US" dirty="0" err="1" smtClean="0"/>
              <a:t>mC</a:t>
            </a:r>
            <a:r>
              <a:rPr lang="en-US" dirty="0" smtClean="0"/>
              <a:t>]</a:t>
            </a:r>
            <a:r>
              <a:rPr lang="he-IL" dirty="0" smtClean="0"/>
              <a:t> </a:t>
            </a:r>
          </a:p>
          <a:p>
            <a:pPr marL="0" indent="0">
              <a:buNone/>
            </a:pPr>
            <a:endParaRPr lang="he-IL" dirty="0" smtClean="0"/>
          </a:p>
          <a:p>
            <a:pPr marL="0" indent="0">
              <a:buNone/>
            </a:pPr>
            <a:r>
              <a:rPr lang="he-IL" dirty="0" smtClean="0"/>
              <a:t>מרגע </a:t>
            </a:r>
            <a:r>
              <a:rPr lang="en-US" dirty="0" smtClean="0"/>
              <a:t>t=0 </a:t>
            </a:r>
            <a:r>
              <a:rPr lang="he-IL" dirty="0" smtClean="0"/>
              <a:t> עד </a:t>
            </a:r>
            <a:r>
              <a:rPr lang="en-US" dirty="0" smtClean="0"/>
              <a:t>t=50 </a:t>
            </a:r>
            <a:r>
              <a:rPr lang="he-IL" dirty="0" smtClean="0"/>
              <a:t>  כמות המטען היא בערך  </a:t>
            </a:r>
            <a:r>
              <a:rPr lang="en-US" dirty="0" smtClean="0"/>
              <a:t>2.35C</a:t>
            </a:r>
            <a:endParaRPr lang="he-IL" dirty="0" smtClean="0"/>
          </a:p>
          <a:p>
            <a:pPr marL="0" indent="0">
              <a:buNone/>
            </a:pPr>
            <a:endParaRPr lang="he-IL" dirty="0"/>
          </a:p>
          <a:p>
            <a:pPr marL="0" indent="0">
              <a:buNone/>
            </a:pPr>
            <a:r>
              <a:rPr lang="he-IL" dirty="0" smtClean="0"/>
              <a:t>ב. </a:t>
            </a:r>
            <a:r>
              <a:rPr lang="he-IL" dirty="0"/>
              <a:t>מתי עברו במוליך יותר אלקטרונים: מרגע </a:t>
            </a:r>
            <a:r>
              <a:rPr lang="en-US" dirty="0"/>
              <a:t>t=10s</a:t>
            </a:r>
            <a:r>
              <a:rPr lang="he-IL" dirty="0"/>
              <a:t> עד רגע </a:t>
            </a:r>
            <a:r>
              <a:rPr lang="en-US" dirty="0"/>
              <a:t>t=15s</a:t>
            </a:r>
            <a:r>
              <a:rPr lang="he-IL" dirty="0"/>
              <a:t> או מרגע </a:t>
            </a:r>
            <a:r>
              <a:rPr lang="en-US" dirty="0"/>
              <a:t>t=20s</a:t>
            </a:r>
            <a:r>
              <a:rPr lang="he-IL" dirty="0"/>
              <a:t> עד רגע </a:t>
            </a:r>
            <a:r>
              <a:rPr lang="en-US" dirty="0"/>
              <a:t> t=25s</a:t>
            </a:r>
            <a:r>
              <a:rPr lang="he-IL" dirty="0"/>
              <a:t>? </a:t>
            </a:r>
            <a:r>
              <a:rPr lang="en-US" dirty="0"/>
              <a:t>      </a:t>
            </a:r>
            <a:r>
              <a:rPr lang="he-IL" dirty="0"/>
              <a:t>  העריכו את ההפרש בין כמות המטען שעברה בזמנים אלו.</a:t>
            </a:r>
          </a:p>
          <a:p>
            <a:pPr marL="0" indent="0">
              <a:buNone/>
            </a:pPr>
            <a:r>
              <a:rPr lang="he-IL" dirty="0" smtClean="0"/>
              <a:t> כאשר מסתכלים על הגרף השטח בין </a:t>
            </a:r>
            <a:r>
              <a:rPr lang="en-US" dirty="0" smtClean="0"/>
              <a:t>t=10s</a:t>
            </a:r>
            <a:r>
              <a:rPr lang="he-IL" dirty="0" smtClean="0"/>
              <a:t> </a:t>
            </a:r>
            <a:r>
              <a:rPr lang="he-IL" dirty="0"/>
              <a:t>עד רגע </a:t>
            </a:r>
            <a:r>
              <a:rPr lang="en-US" dirty="0" smtClean="0"/>
              <a:t>t=15s</a:t>
            </a:r>
            <a:r>
              <a:rPr lang="he-IL" dirty="0" smtClean="0"/>
              <a:t> קטן מהשטח </a:t>
            </a:r>
            <a:r>
              <a:rPr lang="he-IL" dirty="0"/>
              <a:t>מרגע </a:t>
            </a:r>
            <a:r>
              <a:rPr lang="en-US" dirty="0"/>
              <a:t>t=20s</a:t>
            </a:r>
            <a:r>
              <a:rPr lang="he-IL" dirty="0"/>
              <a:t> עד רגע </a:t>
            </a:r>
            <a:r>
              <a:rPr lang="en-US" dirty="0"/>
              <a:t> </a:t>
            </a:r>
            <a:r>
              <a:rPr lang="en-US" dirty="0" smtClean="0"/>
              <a:t>t=25s</a:t>
            </a:r>
            <a:r>
              <a:rPr lang="he-IL" dirty="0" smtClean="0"/>
              <a:t>.</a:t>
            </a:r>
          </a:p>
          <a:p>
            <a:pPr marL="0" indent="0">
              <a:buNone/>
            </a:pPr>
            <a:r>
              <a:rPr lang="he-IL" dirty="0" smtClean="0"/>
              <a:t>ההפרש הוא בערך  3 משבצות כלומר </a:t>
            </a:r>
            <a:r>
              <a:rPr lang="en-US" dirty="0" smtClean="0"/>
              <a:t>150[</a:t>
            </a:r>
            <a:r>
              <a:rPr lang="en-US" dirty="0" err="1" smtClean="0"/>
              <a:t>mC</a:t>
            </a:r>
            <a:r>
              <a:rPr lang="en-US" dirty="0"/>
              <a:t>]</a:t>
            </a:r>
            <a:r>
              <a:rPr lang="he-IL" dirty="0"/>
              <a:t> </a:t>
            </a:r>
          </a:p>
        </p:txBody>
      </p:sp>
    </p:spTree>
    <p:extLst>
      <p:ext uri="{BB962C8B-B14F-4D97-AF65-F5344CB8AC3E}">
        <p14:creationId xmlns:p14="http://schemas.microsoft.com/office/powerpoint/2010/main" val="15621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גרף מטען-זמן עבור זרם משתנה</a:t>
            </a:r>
            <a:endParaRPr lang="he-IL" dirty="0"/>
          </a:p>
        </p:txBody>
      </p:sp>
      <p:sp>
        <p:nvSpPr>
          <p:cNvPr id="3" name="מציין מיקום תוכן 2"/>
          <p:cNvSpPr>
            <a:spLocks noGrp="1"/>
          </p:cNvSpPr>
          <p:nvPr>
            <p:ph idx="1"/>
          </p:nvPr>
        </p:nvSpPr>
        <p:spPr>
          <a:xfrm>
            <a:off x="539552" y="709066"/>
            <a:ext cx="8236530" cy="5882233"/>
          </a:xfrm>
        </p:spPr>
        <p:txBody>
          <a:bodyPr/>
          <a:lstStyle/>
          <a:p>
            <a:pPr marL="0">
              <a:lnSpc>
                <a:spcPct val="150000"/>
              </a:lnSpc>
              <a:spcBef>
                <a:spcPts val="0"/>
              </a:spcBef>
              <a:buNone/>
            </a:pPr>
            <a:r>
              <a:rPr lang="he-IL" b="1" dirty="0">
                <a:solidFill>
                  <a:schemeClr val="tx2"/>
                </a:solidFill>
              </a:rPr>
              <a:t>השיפוע בגרף מטען כתלות </a:t>
            </a:r>
            <a:r>
              <a:rPr lang="he-IL" b="1" dirty="0" smtClean="0">
                <a:solidFill>
                  <a:schemeClr val="tx2"/>
                </a:solidFill>
              </a:rPr>
              <a:t>בזמן, כלומר </a:t>
            </a:r>
            <a:r>
              <a:rPr lang="he-IL" b="1" dirty="0">
                <a:solidFill>
                  <a:schemeClr val="tx2"/>
                </a:solidFill>
              </a:rPr>
              <a:t>הנגזרת של המטען </a:t>
            </a:r>
            <a:r>
              <a:rPr lang="he-IL" b="1" dirty="0" smtClean="0">
                <a:solidFill>
                  <a:schemeClr val="tx2"/>
                </a:solidFill>
              </a:rPr>
              <a:t>לפי הזמן </a:t>
            </a:r>
            <a:r>
              <a:rPr lang="he-IL" b="1" dirty="0">
                <a:solidFill>
                  <a:schemeClr val="tx2"/>
                </a:solidFill>
              </a:rPr>
              <a:t>שווה לזרם הרגעי במוליך. </a:t>
            </a:r>
            <a:endParaRPr lang="en-US" dirty="0">
              <a:solidFill>
                <a:schemeClr val="tx2"/>
              </a:solidFill>
            </a:endParaRPr>
          </a:p>
        </p:txBody>
      </p:sp>
      <p:grpSp>
        <p:nvGrpSpPr>
          <p:cNvPr id="17" name="קבוצה 16"/>
          <p:cNvGrpSpPr/>
          <p:nvPr/>
        </p:nvGrpSpPr>
        <p:grpSpPr>
          <a:xfrm>
            <a:off x="2209800" y="1179513"/>
            <a:ext cx="4248151" cy="3432175"/>
            <a:chOff x="2209800" y="1179513"/>
            <a:chExt cx="4248151" cy="3432175"/>
          </a:xfrm>
        </p:grpSpPr>
        <p:sp>
          <p:nvSpPr>
            <p:cNvPr id="4" name="Freeform 21"/>
            <p:cNvSpPr>
              <a:spLocks/>
            </p:cNvSpPr>
            <p:nvPr/>
          </p:nvSpPr>
          <p:spPr bwMode="auto">
            <a:xfrm>
              <a:off x="2878137" y="2200275"/>
              <a:ext cx="2770187" cy="1944688"/>
            </a:xfrm>
            <a:custGeom>
              <a:avLst/>
              <a:gdLst>
                <a:gd name="T0" fmla="*/ 0 w 1723"/>
                <a:gd name="T1" fmla="*/ 2147483647 h 1225"/>
                <a:gd name="T2" fmla="*/ 2147483647 w 1723"/>
                <a:gd name="T3" fmla="*/ 2147483647 h 1225"/>
                <a:gd name="T4" fmla="*/ 2147483647 w 1723"/>
                <a:gd name="T5" fmla="*/ 2147483647 h 1225"/>
                <a:gd name="T6" fmla="*/ 2147483647 w 1723"/>
                <a:gd name="T7" fmla="*/ 2147483647 h 1225"/>
                <a:gd name="T8" fmla="*/ 2147483647 w 1723"/>
                <a:gd name="T9" fmla="*/ 0 h 1225"/>
                <a:gd name="T10" fmla="*/ 0 60000 65536"/>
                <a:gd name="T11" fmla="*/ 0 60000 65536"/>
                <a:gd name="T12" fmla="*/ 0 60000 65536"/>
                <a:gd name="T13" fmla="*/ 0 60000 65536"/>
                <a:gd name="T14" fmla="*/ 0 60000 65536"/>
                <a:gd name="T15" fmla="*/ 0 w 1723"/>
                <a:gd name="T16" fmla="*/ 0 h 1225"/>
                <a:gd name="T17" fmla="*/ 1723 w 1723"/>
                <a:gd name="T18" fmla="*/ 1225 h 1225"/>
              </a:gdLst>
              <a:ahLst/>
              <a:cxnLst>
                <a:cxn ang="T10">
                  <a:pos x="T0" y="T1"/>
                </a:cxn>
                <a:cxn ang="T11">
                  <a:pos x="T2" y="T3"/>
                </a:cxn>
                <a:cxn ang="T12">
                  <a:pos x="T4" y="T5"/>
                </a:cxn>
                <a:cxn ang="T13">
                  <a:pos x="T6" y="T7"/>
                </a:cxn>
                <a:cxn ang="T14">
                  <a:pos x="T8" y="T9"/>
                </a:cxn>
              </a:cxnLst>
              <a:rect l="T15" t="T16" r="T17" b="T18"/>
              <a:pathLst>
                <a:path w="1723" h="1225">
                  <a:moveTo>
                    <a:pt x="0" y="1225"/>
                  </a:moveTo>
                  <a:cubicBezTo>
                    <a:pt x="98" y="1217"/>
                    <a:pt x="196" y="1210"/>
                    <a:pt x="317" y="1180"/>
                  </a:cubicBezTo>
                  <a:cubicBezTo>
                    <a:pt x="438" y="1150"/>
                    <a:pt x="566" y="1127"/>
                    <a:pt x="725" y="1044"/>
                  </a:cubicBezTo>
                  <a:cubicBezTo>
                    <a:pt x="884" y="961"/>
                    <a:pt x="1104" y="855"/>
                    <a:pt x="1270" y="681"/>
                  </a:cubicBezTo>
                  <a:cubicBezTo>
                    <a:pt x="1436" y="507"/>
                    <a:pt x="1579" y="253"/>
                    <a:pt x="1723" y="0"/>
                  </a:cubicBezTo>
                </a:path>
              </a:pathLst>
            </a:custGeom>
            <a:noFill/>
            <a:ln w="57150">
              <a:solidFill>
                <a:schemeClr val="tx2"/>
              </a:solidFill>
              <a:round/>
              <a:headEnd/>
              <a:tailEnd/>
            </a:ln>
          </p:spPr>
          <p:txBody>
            <a:bodyPr/>
            <a:lstStyle/>
            <a:p>
              <a:endParaRPr lang="he-IL"/>
            </a:p>
          </p:txBody>
        </p:sp>
        <p:sp>
          <p:nvSpPr>
            <p:cNvPr id="5" name="AutoShape 4"/>
            <p:cNvSpPr>
              <a:spLocks noChangeArrowheads="1"/>
            </p:cNvSpPr>
            <p:nvPr/>
          </p:nvSpPr>
          <p:spPr bwMode="auto">
            <a:xfrm rot="16200000">
              <a:off x="4622010" y="2926556"/>
              <a:ext cx="755650" cy="627063"/>
            </a:xfrm>
            <a:prstGeom prst="rtTriangle">
              <a:avLst/>
            </a:prstGeom>
            <a:noFill/>
            <a:ln w="9525">
              <a:solidFill>
                <a:srgbClr val="C00000"/>
              </a:solidFill>
              <a:miter lim="800000"/>
              <a:headEnd/>
              <a:tailEnd/>
            </a:ln>
          </p:spPr>
          <p:txBody>
            <a:bodyPr wrap="none" anchor="ctr"/>
            <a:lstStyle/>
            <a:p>
              <a:endParaRPr lang="en-US"/>
            </a:p>
          </p:txBody>
        </p:sp>
        <p:sp>
          <p:nvSpPr>
            <p:cNvPr id="6" name="Line 6"/>
            <p:cNvSpPr>
              <a:spLocks noChangeShapeType="1"/>
            </p:cNvSpPr>
            <p:nvPr/>
          </p:nvSpPr>
          <p:spPr bwMode="auto">
            <a:xfrm flipV="1">
              <a:off x="2843213" y="1298575"/>
              <a:ext cx="0" cy="3313113"/>
            </a:xfrm>
            <a:prstGeom prst="line">
              <a:avLst/>
            </a:prstGeom>
            <a:noFill/>
            <a:ln w="57150">
              <a:solidFill>
                <a:srgbClr val="C00000"/>
              </a:solidFill>
              <a:round/>
              <a:headEnd/>
              <a:tailEnd type="triangle" w="med" len="med"/>
            </a:ln>
          </p:spPr>
          <p:txBody>
            <a:bodyPr/>
            <a:lstStyle/>
            <a:p>
              <a:endParaRPr lang="he-IL"/>
            </a:p>
          </p:txBody>
        </p:sp>
        <p:sp>
          <p:nvSpPr>
            <p:cNvPr id="7" name="Line 7"/>
            <p:cNvSpPr>
              <a:spLocks noChangeShapeType="1"/>
            </p:cNvSpPr>
            <p:nvPr/>
          </p:nvSpPr>
          <p:spPr bwMode="auto">
            <a:xfrm>
              <a:off x="2338388" y="4179888"/>
              <a:ext cx="3744912" cy="0"/>
            </a:xfrm>
            <a:prstGeom prst="line">
              <a:avLst/>
            </a:prstGeom>
            <a:noFill/>
            <a:ln w="57150">
              <a:solidFill>
                <a:srgbClr val="C00000"/>
              </a:solidFill>
              <a:round/>
              <a:headEnd/>
              <a:tailEnd type="triangle" w="med" len="med"/>
            </a:ln>
          </p:spPr>
          <p:txBody>
            <a:bodyPr/>
            <a:lstStyle/>
            <a:p>
              <a:endParaRPr lang="he-IL"/>
            </a:p>
          </p:txBody>
        </p:sp>
        <p:sp>
          <p:nvSpPr>
            <p:cNvPr id="8" name="Text Box 8"/>
            <p:cNvSpPr txBox="1">
              <a:spLocks noChangeArrowheads="1"/>
            </p:cNvSpPr>
            <p:nvPr/>
          </p:nvSpPr>
          <p:spPr bwMode="auto">
            <a:xfrm>
              <a:off x="2209800" y="1179513"/>
              <a:ext cx="669925" cy="338554"/>
            </a:xfrm>
            <a:prstGeom prst="rect">
              <a:avLst/>
            </a:prstGeom>
            <a:noFill/>
            <a:ln w="9525">
              <a:noFill/>
              <a:miter lim="800000"/>
              <a:headEnd/>
              <a:tailEnd/>
            </a:ln>
          </p:spPr>
          <p:txBody>
            <a:bodyPr wrap="square">
              <a:spAutoFit/>
            </a:bodyPr>
            <a:lstStyle/>
            <a:p>
              <a:pPr algn="ctr" rtl="0">
                <a:spcBef>
                  <a:spcPct val="50000"/>
                </a:spcBef>
              </a:pPr>
              <a:r>
                <a:rPr lang="en-US" sz="1600" dirty="0" smtClean="0">
                  <a:solidFill>
                    <a:schemeClr val="tx2"/>
                  </a:solidFill>
                  <a:latin typeface="Times New Roman" pitchFamily="18" charset="0"/>
                  <a:cs typeface="Times New Roman" pitchFamily="18" charset="0"/>
                </a:rPr>
                <a:t>q(C)</a:t>
              </a:r>
              <a:endParaRPr lang="en-US" sz="1600" dirty="0">
                <a:solidFill>
                  <a:schemeClr val="tx2"/>
                </a:solidFill>
                <a:latin typeface="Times New Roman" pitchFamily="18" charset="0"/>
                <a:cs typeface="Times New Roman" pitchFamily="18" charset="0"/>
              </a:endParaRPr>
            </a:p>
          </p:txBody>
        </p:sp>
        <p:sp>
          <p:nvSpPr>
            <p:cNvPr id="9" name="Text Box 9"/>
            <p:cNvSpPr txBox="1">
              <a:spLocks noChangeArrowheads="1"/>
            </p:cNvSpPr>
            <p:nvPr/>
          </p:nvSpPr>
          <p:spPr bwMode="auto">
            <a:xfrm>
              <a:off x="5634039" y="4227513"/>
              <a:ext cx="823912" cy="338554"/>
            </a:xfrm>
            <a:prstGeom prst="rect">
              <a:avLst/>
            </a:prstGeom>
            <a:noFill/>
            <a:ln w="9525">
              <a:noFill/>
              <a:miter lim="800000"/>
              <a:headEnd/>
              <a:tailEnd/>
            </a:ln>
          </p:spPr>
          <p:txBody>
            <a:bodyPr wrap="square">
              <a:spAutoFit/>
            </a:bodyPr>
            <a:lstStyle/>
            <a:p>
              <a:pPr algn="l" rtl="0">
                <a:spcBef>
                  <a:spcPct val="50000"/>
                </a:spcBef>
              </a:pPr>
              <a:r>
                <a:rPr lang="en-US" sz="1600" dirty="0">
                  <a:solidFill>
                    <a:schemeClr val="tx2"/>
                  </a:solidFill>
                  <a:latin typeface="Times New Roman" pitchFamily="18" charset="0"/>
                  <a:cs typeface="Times New Roman" pitchFamily="18" charset="0"/>
                </a:rPr>
                <a:t>t(sec)</a:t>
              </a:r>
            </a:p>
          </p:txBody>
        </p:sp>
        <p:sp>
          <p:nvSpPr>
            <p:cNvPr id="10" name="Line 13"/>
            <p:cNvSpPr>
              <a:spLocks noChangeShapeType="1"/>
            </p:cNvSpPr>
            <p:nvPr/>
          </p:nvSpPr>
          <p:spPr bwMode="auto">
            <a:xfrm flipV="1">
              <a:off x="5091113" y="3090863"/>
              <a:ext cx="0" cy="1063625"/>
            </a:xfrm>
            <a:prstGeom prst="line">
              <a:avLst/>
            </a:prstGeom>
            <a:noFill/>
            <a:ln w="9525">
              <a:solidFill>
                <a:schemeClr val="tx2"/>
              </a:solidFill>
              <a:prstDash val="dash"/>
              <a:round/>
              <a:headEnd/>
              <a:tailEnd type="none" w="med" len="med"/>
            </a:ln>
          </p:spPr>
          <p:txBody>
            <a:bodyPr/>
            <a:lstStyle/>
            <a:p>
              <a:endParaRPr lang="he-IL"/>
            </a:p>
          </p:txBody>
        </p:sp>
        <p:sp>
          <p:nvSpPr>
            <p:cNvPr id="11" name="Line 14"/>
            <p:cNvSpPr>
              <a:spLocks noChangeShapeType="1"/>
            </p:cNvSpPr>
            <p:nvPr/>
          </p:nvSpPr>
          <p:spPr bwMode="auto">
            <a:xfrm flipH="1">
              <a:off x="2830513" y="3078163"/>
              <a:ext cx="2214562" cy="0"/>
            </a:xfrm>
            <a:prstGeom prst="line">
              <a:avLst/>
            </a:prstGeom>
            <a:noFill/>
            <a:ln w="9525">
              <a:solidFill>
                <a:schemeClr val="tx2"/>
              </a:solidFill>
              <a:prstDash val="dash"/>
              <a:round/>
              <a:headEnd/>
              <a:tailEnd type="none" w="med" len="med"/>
            </a:ln>
          </p:spPr>
          <p:txBody>
            <a:bodyPr/>
            <a:lstStyle/>
            <a:p>
              <a:endParaRPr lang="he-IL"/>
            </a:p>
          </p:txBody>
        </p:sp>
        <p:sp>
          <p:nvSpPr>
            <p:cNvPr id="12" name="Text Box 15"/>
            <p:cNvSpPr txBox="1">
              <a:spLocks noChangeArrowheads="1"/>
            </p:cNvSpPr>
            <p:nvPr/>
          </p:nvSpPr>
          <p:spPr bwMode="auto">
            <a:xfrm>
              <a:off x="2379663" y="2876550"/>
              <a:ext cx="576262"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q</a:t>
              </a:r>
              <a:endParaRPr lang="en-US" sz="1600" baseline="-25000" dirty="0">
                <a:solidFill>
                  <a:schemeClr val="tx2"/>
                </a:solidFill>
                <a:latin typeface="Times New Roman" pitchFamily="18" charset="0"/>
                <a:cs typeface="Times New Roman" pitchFamily="18" charset="0"/>
              </a:endParaRPr>
            </a:p>
          </p:txBody>
        </p:sp>
        <p:sp>
          <p:nvSpPr>
            <p:cNvPr id="13" name="Text Box 16"/>
            <p:cNvSpPr txBox="1">
              <a:spLocks noChangeArrowheads="1"/>
            </p:cNvSpPr>
            <p:nvPr/>
          </p:nvSpPr>
          <p:spPr bwMode="auto">
            <a:xfrm>
              <a:off x="4803775" y="4187825"/>
              <a:ext cx="576263"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t</a:t>
              </a:r>
              <a:endParaRPr lang="en-US" sz="1600" baseline="-25000" dirty="0">
                <a:solidFill>
                  <a:schemeClr val="tx2"/>
                </a:solidFill>
                <a:latin typeface="Times New Roman" pitchFamily="18" charset="0"/>
                <a:cs typeface="Times New Roman" pitchFamily="18" charset="0"/>
              </a:endParaRPr>
            </a:p>
          </p:txBody>
        </p:sp>
        <p:sp>
          <p:nvSpPr>
            <p:cNvPr id="14" name="Text Box 17"/>
            <p:cNvSpPr txBox="1">
              <a:spLocks noChangeArrowheads="1"/>
            </p:cNvSpPr>
            <p:nvPr/>
          </p:nvSpPr>
          <p:spPr bwMode="auto">
            <a:xfrm>
              <a:off x="4981575" y="3140075"/>
              <a:ext cx="649288" cy="338554"/>
            </a:xfrm>
            <a:prstGeom prst="rect">
              <a:avLst/>
            </a:prstGeom>
            <a:noFill/>
            <a:ln w="9525">
              <a:noFill/>
              <a:miter lim="800000"/>
              <a:headEnd/>
              <a:tailEnd/>
            </a:ln>
          </p:spPr>
          <p:txBody>
            <a:bodyPr>
              <a:spAutoFit/>
            </a:bodyPr>
            <a:lstStyle/>
            <a:p>
              <a:pPr>
                <a:spcBef>
                  <a:spcPct val="50000"/>
                </a:spcBef>
              </a:pPr>
              <a:r>
                <a:rPr lang="en-US" sz="1600" dirty="0" err="1">
                  <a:solidFill>
                    <a:srgbClr val="C00000"/>
                  </a:solidFill>
                  <a:latin typeface="Times New Roman" pitchFamily="18" charset="0"/>
                  <a:cs typeface="Times New Roman" pitchFamily="18" charset="0"/>
                </a:rPr>
                <a:t>dq</a:t>
              </a:r>
              <a:endParaRPr lang="el-GR" sz="1600" dirty="0">
                <a:solidFill>
                  <a:srgbClr val="C00000"/>
                </a:solidFill>
                <a:latin typeface="Times New Roman" pitchFamily="18" charset="0"/>
                <a:cs typeface="Times New Roman" pitchFamily="18" charset="0"/>
              </a:endParaRPr>
            </a:p>
          </p:txBody>
        </p:sp>
        <p:sp>
          <p:nvSpPr>
            <p:cNvPr id="15" name="Text Box 22"/>
            <p:cNvSpPr txBox="1">
              <a:spLocks noChangeArrowheads="1"/>
            </p:cNvSpPr>
            <p:nvPr/>
          </p:nvSpPr>
          <p:spPr bwMode="auto">
            <a:xfrm>
              <a:off x="4752975" y="3565525"/>
              <a:ext cx="649288" cy="338554"/>
            </a:xfrm>
            <a:prstGeom prst="rect">
              <a:avLst/>
            </a:prstGeom>
            <a:noFill/>
            <a:ln w="9525">
              <a:noFill/>
              <a:miter lim="800000"/>
              <a:headEnd/>
              <a:tailEnd/>
            </a:ln>
          </p:spPr>
          <p:txBody>
            <a:bodyPr>
              <a:spAutoFit/>
            </a:bodyPr>
            <a:lstStyle/>
            <a:p>
              <a:pPr algn="ctr">
                <a:spcBef>
                  <a:spcPct val="50000"/>
                </a:spcBef>
              </a:pPr>
              <a:r>
                <a:rPr lang="en-US" sz="1600" dirty="0" err="1">
                  <a:solidFill>
                    <a:srgbClr val="C00000"/>
                  </a:solidFill>
                  <a:latin typeface="Times New Roman" pitchFamily="18" charset="0"/>
                  <a:cs typeface="Times New Roman" pitchFamily="18" charset="0"/>
                </a:rPr>
                <a:t>dt</a:t>
              </a:r>
              <a:endParaRPr lang="el-GR" sz="1600" dirty="0">
                <a:solidFill>
                  <a:srgbClr val="C00000"/>
                </a:solidFill>
                <a:latin typeface="Times New Roman" pitchFamily="18" charset="0"/>
                <a:cs typeface="Times New Roman" pitchFamily="18" charset="0"/>
              </a:endParaRPr>
            </a:p>
          </p:txBody>
        </p:sp>
        <p:sp>
          <p:nvSpPr>
            <p:cNvPr id="16" name="Line 23"/>
            <p:cNvSpPr>
              <a:spLocks noChangeShapeType="1"/>
            </p:cNvSpPr>
            <p:nvPr/>
          </p:nvSpPr>
          <p:spPr bwMode="auto">
            <a:xfrm flipV="1">
              <a:off x="4584700" y="2409825"/>
              <a:ext cx="1092200" cy="1327150"/>
            </a:xfrm>
            <a:prstGeom prst="line">
              <a:avLst/>
            </a:prstGeom>
            <a:noFill/>
            <a:ln w="38100">
              <a:solidFill>
                <a:srgbClr val="C00000"/>
              </a:solidFill>
              <a:round/>
              <a:headEnd/>
              <a:tailEnd/>
            </a:ln>
          </p:spPr>
          <p:txBody>
            <a:bodyPr/>
            <a:lstStyle/>
            <a:p>
              <a:endParaRPr lang="he-IL"/>
            </a:p>
          </p:txBody>
        </p:sp>
      </p:grpSp>
      <p:graphicFrame>
        <p:nvGraphicFramePr>
          <p:cNvPr id="98305" name="Object 1"/>
          <p:cNvGraphicFramePr>
            <a:graphicFrameLocks noChangeAspect="1"/>
          </p:cNvGraphicFramePr>
          <p:nvPr>
            <p:extLst>
              <p:ext uri="{D42A27DB-BD31-4B8C-83A1-F6EECF244321}">
                <p14:modId xmlns:p14="http://schemas.microsoft.com/office/powerpoint/2010/main" val="711846454"/>
              </p:ext>
            </p:extLst>
          </p:nvPr>
        </p:nvGraphicFramePr>
        <p:xfrm>
          <a:off x="5889625" y="2768600"/>
          <a:ext cx="1352550" cy="882650"/>
        </p:xfrm>
        <a:graphic>
          <a:graphicData uri="http://schemas.openxmlformats.org/presentationml/2006/ole">
            <mc:AlternateContent xmlns:mc="http://schemas.openxmlformats.org/markup-compatibility/2006">
              <mc:Choice xmlns:v="urn:schemas-microsoft-com:vml" Requires="v">
                <p:oleObj spid="_x0000_s98411" name="Equation" r:id="rId3" imgW="660240" imgH="431640" progId="">
                  <p:embed/>
                </p:oleObj>
              </mc:Choice>
              <mc:Fallback>
                <p:oleObj name="Equation" r:id="rId3" imgW="660240" imgH="431640" progId="">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25" y="2768600"/>
                        <a:ext cx="1352550" cy="882650"/>
                      </a:xfrm>
                      <a:prstGeom prst="rect">
                        <a:avLst/>
                      </a:prstGeom>
                      <a:solidFill>
                        <a:srgbClr val="FFFEBE"/>
                      </a:solidFill>
                      <a:ln w="9525">
                        <a:solidFill>
                          <a:schemeClr val="tx2"/>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תרגיל 4</a:t>
            </a:r>
            <a:endParaRPr lang="he-IL" dirty="0"/>
          </a:p>
        </p:txBody>
      </p:sp>
      <p:sp>
        <p:nvSpPr>
          <p:cNvPr id="3" name="מציין מיקום תוכן 2"/>
          <p:cNvSpPr>
            <a:spLocks noGrp="1"/>
          </p:cNvSpPr>
          <p:nvPr>
            <p:ph idx="1"/>
          </p:nvPr>
        </p:nvSpPr>
        <p:spPr>
          <a:xfrm>
            <a:off x="539552" y="709067"/>
            <a:ext cx="8236530" cy="5806033"/>
          </a:xfrm>
        </p:spPr>
        <p:txBody>
          <a:bodyPr/>
          <a:lstStyle/>
          <a:p>
            <a:pPr>
              <a:buNone/>
            </a:pPr>
            <a:r>
              <a:rPr lang="he-IL" dirty="0" smtClean="0"/>
              <a:t>לפניכם גרף המתאר את כמות המטען שעברה במוליך כתלות בזמן </a:t>
            </a:r>
            <a:r>
              <a:rPr lang="en-US" dirty="0" smtClean="0">
                <a:latin typeface="Times New Roman" pitchFamily="18" charset="0"/>
                <a:cs typeface="Times New Roman" pitchFamily="18" charset="0"/>
              </a:rPr>
              <a:t>q(t)</a:t>
            </a:r>
            <a:r>
              <a:rPr lang="he-IL" dirty="0" smtClean="0">
                <a:latin typeface="Times New Roman" pitchFamily="18" charset="0"/>
                <a:cs typeface="Times New Roman" pitchFamily="18" charset="0"/>
              </a:rPr>
              <a:t>.</a:t>
            </a: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r>
              <a:rPr lang="he-IL" dirty="0" smtClean="0"/>
              <a:t>עבור כל אחת מהנקודות ציינו האם הזרם חיובי, שלילי או אפס. </a:t>
            </a:r>
          </a:p>
          <a:p>
            <a:pPr>
              <a:buNone/>
            </a:pPr>
            <a:r>
              <a:rPr lang="he-IL" dirty="0" smtClean="0"/>
              <a:t>האם הזרם ב- </a:t>
            </a:r>
            <a:r>
              <a:rPr lang="en-US" dirty="0" smtClean="0"/>
              <a:t> A</a:t>
            </a:r>
            <a:r>
              <a:rPr lang="he-IL" dirty="0" smtClean="0"/>
              <a:t>גדול מהזרם ב-</a:t>
            </a:r>
            <a:r>
              <a:rPr lang="en-US" dirty="0" smtClean="0"/>
              <a:t>B</a:t>
            </a:r>
            <a:r>
              <a:rPr lang="he-IL" dirty="0" smtClean="0"/>
              <a:t>? האם הזרם ב-</a:t>
            </a:r>
            <a:r>
              <a:rPr lang="en-US" dirty="0" smtClean="0"/>
              <a:t> C</a:t>
            </a:r>
            <a:r>
              <a:rPr lang="he-IL" dirty="0" smtClean="0"/>
              <a:t>גדול מהזרם ב-</a:t>
            </a:r>
            <a:r>
              <a:rPr lang="en-US" dirty="0" smtClean="0"/>
              <a:t>D</a:t>
            </a:r>
            <a:r>
              <a:rPr lang="he-IL" dirty="0" smtClean="0"/>
              <a:t>? נמקו.</a:t>
            </a:r>
          </a:p>
        </p:txBody>
      </p:sp>
      <p:graphicFrame>
        <p:nvGraphicFramePr>
          <p:cNvPr id="4" name="Group 94"/>
          <p:cNvGraphicFramePr>
            <a:graphicFrameLocks/>
          </p:cNvGraphicFramePr>
          <p:nvPr/>
        </p:nvGraphicFramePr>
        <p:xfrm>
          <a:off x="1200151" y="5096255"/>
          <a:ext cx="7296148" cy="1333602"/>
        </p:xfrm>
        <a:graphic>
          <a:graphicData uri="http://schemas.openxmlformats.org/drawingml/2006/table">
            <a:tbl>
              <a:tblPr rtl="1"/>
              <a:tblGrid>
                <a:gridCol w="862626">
                  <a:extLst>
                    <a:ext uri="{9D8B030D-6E8A-4147-A177-3AD203B41FA5}">
                      <a16:colId xmlns:a16="http://schemas.microsoft.com/office/drawing/2014/main" xmlns="" val="20000"/>
                    </a:ext>
                  </a:extLst>
                </a:gridCol>
                <a:gridCol w="1286704">
                  <a:extLst>
                    <a:ext uri="{9D8B030D-6E8A-4147-A177-3AD203B41FA5}">
                      <a16:colId xmlns:a16="http://schemas.microsoft.com/office/drawing/2014/main" xmlns="" val="20001"/>
                    </a:ext>
                  </a:extLst>
                </a:gridCol>
                <a:gridCol w="1286705">
                  <a:extLst>
                    <a:ext uri="{9D8B030D-6E8A-4147-A177-3AD203B41FA5}">
                      <a16:colId xmlns:a16="http://schemas.microsoft.com/office/drawing/2014/main" xmlns="" val="20002"/>
                    </a:ext>
                  </a:extLst>
                </a:gridCol>
                <a:gridCol w="1286704">
                  <a:extLst>
                    <a:ext uri="{9D8B030D-6E8A-4147-A177-3AD203B41FA5}">
                      <a16:colId xmlns:a16="http://schemas.microsoft.com/office/drawing/2014/main" xmlns="" val="20003"/>
                    </a:ext>
                  </a:extLst>
                </a:gridCol>
                <a:gridCol w="1286705">
                  <a:extLst>
                    <a:ext uri="{9D8B030D-6E8A-4147-A177-3AD203B41FA5}">
                      <a16:colId xmlns:a16="http://schemas.microsoft.com/office/drawing/2014/main" xmlns="" val="20004"/>
                    </a:ext>
                  </a:extLst>
                </a:gridCol>
                <a:gridCol w="1286704">
                  <a:extLst>
                    <a:ext uri="{9D8B030D-6E8A-4147-A177-3AD203B41FA5}">
                      <a16:colId xmlns:a16="http://schemas.microsoft.com/office/drawing/2014/main" xmlns="" val="20005"/>
                    </a:ext>
                  </a:extLst>
                </a:gridCol>
              </a:tblGrid>
              <a:tr h="358034">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400" b="0" i="0" u="none" strike="noStrike" cap="none" normalizeH="0" baseline="0" dirty="0" smtClean="0">
                          <a:ln>
                            <a:noFill/>
                          </a:ln>
                          <a:solidFill>
                            <a:schemeClr val="tx1"/>
                          </a:solidFill>
                          <a:effectLst/>
                          <a:latin typeface="Arial" charset="0"/>
                          <a:cs typeface="Arial" charset="0"/>
                        </a:rPr>
                        <a:t>הנקודה</a:t>
                      </a:r>
                      <a:endParaRPr kumimoji="0" lang="en-US" sz="1400" b="0" i="0" u="none" strike="noStrike" cap="none" normalizeH="0" baseline="0" dirty="0" smtClean="0">
                        <a:ln>
                          <a:noFill/>
                        </a:ln>
                        <a:solidFill>
                          <a:schemeClr val="tx1"/>
                        </a:solidFill>
                        <a:effectLst/>
                        <a:latin typeface="Arial" charset="0"/>
                        <a:cs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7556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400" b="0" i="0" u="none" strike="noStrike" cap="none" normalizeH="0" baseline="0" dirty="0" smtClean="0">
                          <a:ln>
                            <a:noFill/>
                          </a:ln>
                          <a:solidFill>
                            <a:schemeClr val="tx1"/>
                          </a:solidFill>
                          <a:effectLst/>
                          <a:latin typeface="Arial" pitchFamily="34" charset="0"/>
                          <a:cs typeface="Arial" pitchFamily="34" charset="0"/>
                        </a:rPr>
                        <a:t>הזרם</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marT="45733" marB="4573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29" name="קבוצה 28"/>
          <p:cNvGrpSpPr/>
          <p:nvPr/>
        </p:nvGrpSpPr>
        <p:grpSpPr>
          <a:xfrm>
            <a:off x="1947863" y="1143000"/>
            <a:ext cx="5081588" cy="3273425"/>
            <a:chOff x="1881188" y="771525"/>
            <a:chExt cx="5081588" cy="3273425"/>
          </a:xfrm>
        </p:grpSpPr>
        <p:sp>
          <p:nvSpPr>
            <p:cNvPr id="8" name="Line 32"/>
            <p:cNvSpPr>
              <a:spLocks noChangeShapeType="1"/>
            </p:cNvSpPr>
            <p:nvPr/>
          </p:nvSpPr>
          <p:spPr bwMode="auto">
            <a:xfrm flipV="1">
              <a:off x="2952750" y="2647949"/>
              <a:ext cx="180975" cy="428624"/>
            </a:xfrm>
            <a:prstGeom prst="line">
              <a:avLst/>
            </a:prstGeom>
            <a:noFill/>
            <a:ln w="28575">
              <a:solidFill>
                <a:schemeClr val="tx1">
                  <a:lumMod val="85000"/>
                  <a:lumOff val="15000"/>
                </a:schemeClr>
              </a:solidFill>
              <a:round/>
              <a:headEnd/>
              <a:tailEnd/>
            </a:ln>
          </p:spPr>
          <p:txBody>
            <a:bodyPr/>
            <a:lstStyle/>
            <a:p>
              <a:endParaRPr lang="he-IL"/>
            </a:p>
          </p:txBody>
        </p:sp>
        <p:sp>
          <p:nvSpPr>
            <p:cNvPr id="9" name="Line 28"/>
            <p:cNvSpPr>
              <a:spLocks noChangeShapeType="1"/>
            </p:cNvSpPr>
            <p:nvPr/>
          </p:nvSpPr>
          <p:spPr bwMode="auto">
            <a:xfrm flipV="1">
              <a:off x="2285999" y="3581400"/>
              <a:ext cx="476251" cy="238124"/>
            </a:xfrm>
            <a:prstGeom prst="line">
              <a:avLst/>
            </a:prstGeom>
            <a:noFill/>
            <a:ln w="28575">
              <a:solidFill>
                <a:schemeClr val="tx1">
                  <a:lumMod val="85000"/>
                  <a:lumOff val="15000"/>
                </a:schemeClr>
              </a:solidFill>
              <a:round/>
              <a:headEnd/>
              <a:tailEnd/>
            </a:ln>
          </p:spPr>
          <p:txBody>
            <a:bodyPr/>
            <a:lstStyle/>
            <a:p>
              <a:endParaRPr lang="he-IL"/>
            </a:p>
          </p:txBody>
        </p:sp>
        <p:sp>
          <p:nvSpPr>
            <p:cNvPr id="10" name="Line 29"/>
            <p:cNvSpPr>
              <a:spLocks noChangeShapeType="1"/>
            </p:cNvSpPr>
            <p:nvPr/>
          </p:nvSpPr>
          <p:spPr bwMode="auto">
            <a:xfrm flipV="1">
              <a:off x="3524249" y="1666874"/>
              <a:ext cx="514351" cy="9525"/>
            </a:xfrm>
            <a:prstGeom prst="line">
              <a:avLst/>
            </a:prstGeom>
            <a:noFill/>
            <a:ln w="28575">
              <a:solidFill>
                <a:schemeClr val="tx1">
                  <a:lumMod val="85000"/>
                  <a:lumOff val="15000"/>
                </a:schemeClr>
              </a:solidFill>
              <a:round/>
              <a:headEnd/>
              <a:tailEnd/>
            </a:ln>
          </p:spPr>
          <p:txBody>
            <a:bodyPr/>
            <a:lstStyle/>
            <a:p>
              <a:endParaRPr lang="he-IL"/>
            </a:p>
          </p:txBody>
        </p:sp>
        <p:sp>
          <p:nvSpPr>
            <p:cNvPr id="11" name="Line 30"/>
            <p:cNvSpPr>
              <a:spLocks noChangeShapeType="1"/>
            </p:cNvSpPr>
            <p:nvPr/>
          </p:nvSpPr>
          <p:spPr bwMode="auto">
            <a:xfrm>
              <a:off x="4171950" y="1962150"/>
              <a:ext cx="276225" cy="390525"/>
            </a:xfrm>
            <a:prstGeom prst="line">
              <a:avLst/>
            </a:prstGeom>
            <a:noFill/>
            <a:ln w="28575">
              <a:solidFill>
                <a:schemeClr val="tx1">
                  <a:lumMod val="85000"/>
                  <a:lumOff val="15000"/>
                </a:schemeClr>
              </a:solidFill>
              <a:round/>
              <a:headEnd/>
              <a:tailEnd/>
            </a:ln>
          </p:spPr>
          <p:txBody>
            <a:bodyPr/>
            <a:lstStyle/>
            <a:p>
              <a:endParaRPr lang="he-IL"/>
            </a:p>
          </p:txBody>
        </p:sp>
        <p:sp>
          <p:nvSpPr>
            <p:cNvPr id="12" name="Line 31"/>
            <p:cNvSpPr>
              <a:spLocks noChangeShapeType="1"/>
            </p:cNvSpPr>
            <p:nvPr/>
          </p:nvSpPr>
          <p:spPr bwMode="auto">
            <a:xfrm>
              <a:off x="4705350" y="2705100"/>
              <a:ext cx="476250" cy="209550"/>
            </a:xfrm>
            <a:prstGeom prst="line">
              <a:avLst/>
            </a:prstGeom>
            <a:noFill/>
            <a:ln w="28575">
              <a:solidFill>
                <a:schemeClr val="tx1">
                  <a:lumMod val="85000"/>
                  <a:lumOff val="15000"/>
                </a:schemeClr>
              </a:solidFill>
              <a:round/>
              <a:headEnd/>
              <a:tailEnd/>
            </a:ln>
          </p:spPr>
          <p:txBody>
            <a:bodyPr/>
            <a:lstStyle/>
            <a:p>
              <a:endParaRPr lang="he-IL"/>
            </a:p>
          </p:txBody>
        </p:sp>
        <p:grpSp>
          <p:nvGrpSpPr>
            <p:cNvPr id="5" name="Group 96"/>
            <p:cNvGrpSpPr>
              <a:grpSpLocks/>
            </p:cNvGrpSpPr>
            <p:nvPr/>
          </p:nvGrpSpPr>
          <p:grpSpPr bwMode="auto">
            <a:xfrm>
              <a:off x="1881188" y="771525"/>
              <a:ext cx="5081588" cy="3273425"/>
              <a:chOff x="1473" y="642"/>
              <a:chExt cx="3201" cy="2062"/>
            </a:xfrm>
          </p:grpSpPr>
          <p:sp>
            <p:nvSpPr>
              <p:cNvPr id="14" name="Line 10"/>
              <p:cNvSpPr>
                <a:spLocks noChangeShapeType="1"/>
              </p:cNvSpPr>
              <p:nvPr/>
            </p:nvSpPr>
            <p:spPr bwMode="auto">
              <a:xfrm>
                <a:off x="1633" y="2082"/>
                <a:ext cx="2880" cy="0"/>
              </a:xfrm>
              <a:prstGeom prst="line">
                <a:avLst/>
              </a:prstGeom>
              <a:noFill/>
              <a:ln w="25400">
                <a:solidFill>
                  <a:srgbClr val="FF0000"/>
                </a:solidFill>
                <a:round/>
                <a:headEnd/>
                <a:tailEnd type="triangle" w="med" len="med"/>
              </a:ln>
            </p:spPr>
            <p:txBody>
              <a:bodyPr/>
              <a:lstStyle/>
              <a:p>
                <a:endParaRPr lang="he-IL"/>
              </a:p>
            </p:txBody>
          </p:sp>
          <p:sp>
            <p:nvSpPr>
              <p:cNvPr id="15" name="Line 11"/>
              <p:cNvSpPr>
                <a:spLocks noChangeShapeType="1"/>
              </p:cNvSpPr>
              <p:nvPr/>
            </p:nvSpPr>
            <p:spPr bwMode="auto">
              <a:xfrm flipV="1">
                <a:off x="1712" y="799"/>
                <a:ext cx="0" cy="1905"/>
              </a:xfrm>
              <a:prstGeom prst="line">
                <a:avLst/>
              </a:prstGeom>
              <a:noFill/>
              <a:ln w="25400">
                <a:solidFill>
                  <a:srgbClr val="FF0000"/>
                </a:solidFill>
                <a:round/>
                <a:headEnd/>
                <a:tailEnd type="triangle" w="med" len="med"/>
              </a:ln>
            </p:spPr>
            <p:txBody>
              <a:bodyPr/>
              <a:lstStyle/>
              <a:p>
                <a:endParaRPr lang="he-IL"/>
              </a:p>
            </p:txBody>
          </p:sp>
          <p:sp>
            <p:nvSpPr>
              <p:cNvPr id="16" name="Freeform 12"/>
              <p:cNvSpPr>
                <a:spLocks/>
              </p:cNvSpPr>
              <p:nvPr/>
            </p:nvSpPr>
            <p:spPr bwMode="auto">
              <a:xfrm>
                <a:off x="1712" y="1194"/>
                <a:ext cx="2490" cy="1354"/>
              </a:xfrm>
              <a:custGeom>
                <a:avLst/>
                <a:gdLst>
                  <a:gd name="T0" fmla="*/ 0 w 2592"/>
                  <a:gd name="T1" fmla="*/ 1248 h 1410"/>
                  <a:gd name="T2" fmla="*/ 287 w 2592"/>
                  <a:gd name="T3" fmla="*/ 1069 h 1410"/>
                  <a:gd name="T4" fmla="*/ 525 w 2592"/>
                  <a:gd name="T5" fmla="*/ 527 h 1410"/>
                  <a:gd name="T6" fmla="*/ 682 w 2592"/>
                  <a:gd name="T7" fmla="*/ 173 h 1410"/>
                  <a:gd name="T8" fmla="*/ 867 w 2592"/>
                  <a:gd name="T9" fmla="*/ 18 h 1410"/>
                  <a:gd name="T10" fmla="*/ 1009 w 2592"/>
                  <a:gd name="T11" fmla="*/ 62 h 1410"/>
                  <a:gd name="T12" fmla="*/ 1144 w 2592"/>
                  <a:gd name="T13" fmla="*/ 235 h 1410"/>
                  <a:gd name="T14" fmla="*/ 1328 w 2592"/>
                  <a:gd name="T15" fmla="*/ 496 h 1410"/>
                  <a:gd name="T16" fmla="*/ 1579 w 2592"/>
                  <a:gd name="T17" fmla="*/ 675 h 1410"/>
                  <a:gd name="T18" fmla="*/ 1974 w 2592"/>
                  <a:gd name="T19" fmla="*/ 782 h 1410"/>
                  <a:gd name="T20" fmla="*/ 2298 w 2592"/>
                  <a:gd name="T21" fmla="*/ 817 h 14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2"/>
                  <a:gd name="T34" fmla="*/ 0 h 1410"/>
                  <a:gd name="T35" fmla="*/ 2592 w 2592"/>
                  <a:gd name="T36" fmla="*/ 1410 h 14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2" h="1410">
                    <a:moveTo>
                      <a:pt x="0" y="1410"/>
                    </a:moveTo>
                    <a:cubicBezTo>
                      <a:pt x="118" y="1359"/>
                      <a:pt x="226" y="1343"/>
                      <a:pt x="324" y="1207"/>
                    </a:cubicBezTo>
                    <a:cubicBezTo>
                      <a:pt x="422" y="1072"/>
                      <a:pt x="517" y="765"/>
                      <a:pt x="591" y="596"/>
                    </a:cubicBezTo>
                    <a:cubicBezTo>
                      <a:pt x="665" y="427"/>
                      <a:pt x="704" y="290"/>
                      <a:pt x="769" y="195"/>
                    </a:cubicBezTo>
                    <a:cubicBezTo>
                      <a:pt x="833" y="99"/>
                      <a:pt x="915" y="42"/>
                      <a:pt x="977" y="21"/>
                    </a:cubicBezTo>
                    <a:cubicBezTo>
                      <a:pt x="1039" y="0"/>
                      <a:pt x="1086" y="30"/>
                      <a:pt x="1138" y="71"/>
                    </a:cubicBezTo>
                    <a:cubicBezTo>
                      <a:pt x="1190" y="112"/>
                      <a:pt x="1231" y="185"/>
                      <a:pt x="1291" y="266"/>
                    </a:cubicBezTo>
                    <a:cubicBezTo>
                      <a:pt x="1351" y="347"/>
                      <a:pt x="1416" y="476"/>
                      <a:pt x="1498" y="559"/>
                    </a:cubicBezTo>
                    <a:cubicBezTo>
                      <a:pt x="1580" y="642"/>
                      <a:pt x="1660" y="708"/>
                      <a:pt x="1781" y="762"/>
                    </a:cubicBezTo>
                    <a:cubicBezTo>
                      <a:pt x="1903" y="815"/>
                      <a:pt x="2092" y="856"/>
                      <a:pt x="2227" y="883"/>
                    </a:cubicBezTo>
                    <a:cubicBezTo>
                      <a:pt x="2362" y="910"/>
                      <a:pt x="2477" y="916"/>
                      <a:pt x="2592" y="923"/>
                    </a:cubicBezTo>
                  </a:path>
                </a:pathLst>
              </a:custGeom>
              <a:noFill/>
              <a:ln w="19050">
                <a:solidFill>
                  <a:schemeClr val="tx2"/>
                </a:solidFill>
                <a:round/>
                <a:headEnd/>
                <a:tailEnd/>
              </a:ln>
            </p:spPr>
            <p:txBody>
              <a:bodyPr/>
              <a:lstStyle/>
              <a:p>
                <a:endParaRPr lang="he-IL"/>
              </a:p>
            </p:txBody>
          </p:sp>
          <p:sp>
            <p:nvSpPr>
              <p:cNvPr id="17" name="Text Box 13"/>
              <p:cNvSpPr txBox="1">
                <a:spLocks noChangeArrowheads="1"/>
              </p:cNvSpPr>
              <p:nvPr/>
            </p:nvSpPr>
            <p:spPr bwMode="auto">
              <a:xfrm>
                <a:off x="1473" y="642"/>
                <a:ext cx="405" cy="192"/>
              </a:xfrm>
              <a:prstGeom prst="rect">
                <a:avLst/>
              </a:prstGeom>
              <a:noFill/>
              <a:ln w="9525">
                <a:noFill/>
                <a:miter lim="800000"/>
                <a:headEnd/>
                <a:tailEnd/>
              </a:ln>
            </p:spPr>
            <p:txBody>
              <a:bodyPr wrap="square">
                <a:spAutoFit/>
              </a:bodyPr>
              <a:lstStyle/>
              <a:p>
                <a:pPr>
                  <a:spcBef>
                    <a:spcPct val="50000"/>
                  </a:spcBef>
                </a:pPr>
                <a:r>
                  <a:rPr lang="en-US" sz="1400" dirty="0" smtClean="0">
                    <a:solidFill>
                      <a:schemeClr val="tx2"/>
                    </a:solidFill>
                    <a:latin typeface="Times New Roman" pitchFamily="18" charset="0"/>
                    <a:cs typeface="Times New Roman" pitchFamily="18" charset="0"/>
                  </a:rPr>
                  <a:t>q (C)</a:t>
                </a:r>
                <a:endParaRPr lang="en-US" sz="1400" dirty="0">
                  <a:solidFill>
                    <a:schemeClr val="tx2"/>
                  </a:solidFill>
                  <a:latin typeface="Times New Roman" pitchFamily="18" charset="0"/>
                  <a:cs typeface="Times New Roman" pitchFamily="18" charset="0"/>
                </a:endParaRPr>
              </a:p>
            </p:txBody>
          </p:sp>
          <p:sp>
            <p:nvSpPr>
              <p:cNvPr id="18" name="Text Box 14"/>
              <p:cNvSpPr txBox="1">
                <a:spLocks noChangeArrowheads="1"/>
              </p:cNvSpPr>
              <p:nvPr/>
            </p:nvSpPr>
            <p:spPr bwMode="auto">
              <a:xfrm>
                <a:off x="4093" y="2145"/>
                <a:ext cx="581" cy="192"/>
              </a:xfrm>
              <a:prstGeom prst="rect">
                <a:avLst/>
              </a:prstGeom>
              <a:noFill/>
              <a:ln w="9525">
                <a:noFill/>
                <a:miter lim="800000"/>
                <a:headEnd/>
                <a:tailEnd/>
              </a:ln>
            </p:spPr>
            <p:txBody>
              <a:bodyPr wrap="square">
                <a:spAutoFit/>
              </a:bodyPr>
              <a:lstStyle/>
              <a:p>
                <a:pPr>
                  <a:spcBef>
                    <a:spcPct val="50000"/>
                  </a:spcBef>
                </a:pPr>
                <a:r>
                  <a:rPr lang="en-US" sz="1400" dirty="0">
                    <a:solidFill>
                      <a:schemeClr val="tx2"/>
                    </a:solidFill>
                    <a:latin typeface="Times New Roman" pitchFamily="18" charset="0"/>
                    <a:cs typeface="Times New Roman" pitchFamily="18" charset="0"/>
                  </a:rPr>
                  <a:t>t (</a:t>
                </a:r>
                <a:r>
                  <a:rPr lang="en-US" sz="1400" dirty="0" smtClean="0">
                    <a:solidFill>
                      <a:schemeClr val="tx2"/>
                    </a:solidFill>
                    <a:latin typeface="Times New Roman" pitchFamily="18" charset="0"/>
                    <a:cs typeface="Times New Roman" pitchFamily="18" charset="0"/>
                  </a:rPr>
                  <a:t>s)</a:t>
                </a:r>
                <a:endParaRPr lang="en-US" sz="1400" dirty="0">
                  <a:solidFill>
                    <a:schemeClr val="tx2"/>
                  </a:solidFill>
                  <a:latin typeface="Times New Roman" pitchFamily="18" charset="0"/>
                  <a:cs typeface="Times New Roman" pitchFamily="18" charset="0"/>
                </a:endParaRPr>
              </a:p>
            </p:txBody>
          </p:sp>
        </p:grpSp>
        <p:sp>
          <p:nvSpPr>
            <p:cNvPr id="19" name="Oval 17"/>
            <p:cNvSpPr>
              <a:spLocks noChangeArrowheads="1"/>
            </p:cNvSpPr>
            <p:nvPr/>
          </p:nvSpPr>
          <p:spPr bwMode="auto">
            <a:xfrm>
              <a:off x="2446338" y="3649663"/>
              <a:ext cx="68262"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0" name="Oval 18"/>
            <p:cNvSpPr>
              <a:spLocks noChangeArrowheads="1"/>
            </p:cNvSpPr>
            <p:nvPr/>
          </p:nvSpPr>
          <p:spPr bwMode="auto">
            <a:xfrm>
              <a:off x="3008313" y="2830513"/>
              <a:ext cx="68262" cy="68262"/>
            </a:xfrm>
            <a:prstGeom prst="ellipse">
              <a:avLst/>
            </a:prstGeom>
            <a:solidFill>
              <a:srgbClr val="FF0000"/>
            </a:solidFill>
            <a:ln w="9525">
              <a:solidFill>
                <a:schemeClr val="tx1"/>
              </a:solidFill>
              <a:round/>
              <a:headEnd/>
              <a:tailEnd/>
            </a:ln>
          </p:spPr>
          <p:txBody>
            <a:bodyPr wrap="none" anchor="ctr"/>
            <a:lstStyle/>
            <a:p>
              <a:endParaRPr lang="en-US"/>
            </a:p>
          </p:txBody>
        </p:sp>
        <p:sp>
          <p:nvSpPr>
            <p:cNvPr id="21" name="Oval 19"/>
            <p:cNvSpPr>
              <a:spLocks noChangeArrowheads="1"/>
            </p:cNvSpPr>
            <p:nvPr/>
          </p:nvSpPr>
          <p:spPr bwMode="auto">
            <a:xfrm>
              <a:off x="3749675" y="1644650"/>
              <a:ext cx="68263"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2" name="Oval 20"/>
            <p:cNvSpPr>
              <a:spLocks noChangeArrowheads="1"/>
            </p:cNvSpPr>
            <p:nvPr/>
          </p:nvSpPr>
          <p:spPr bwMode="auto">
            <a:xfrm>
              <a:off x="4268788" y="2117725"/>
              <a:ext cx="68262"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3" name="Oval 21"/>
            <p:cNvSpPr>
              <a:spLocks noChangeArrowheads="1"/>
            </p:cNvSpPr>
            <p:nvPr/>
          </p:nvSpPr>
          <p:spPr bwMode="auto">
            <a:xfrm>
              <a:off x="4924425" y="2776538"/>
              <a:ext cx="68263" cy="68262"/>
            </a:xfrm>
            <a:prstGeom prst="ellipse">
              <a:avLst/>
            </a:prstGeom>
            <a:solidFill>
              <a:srgbClr val="FF0000"/>
            </a:solidFill>
            <a:ln w="9525">
              <a:solidFill>
                <a:schemeClr val="tx1"/>
              </a:solidFill>
              <a:round/>
              <a:headEnd/>
              <a:tailEnd/>
            </a:ln>
          </p:spPr>
          <p:txBody>
            <a:bodyPr wrap="none" anchor="ctr"/>
            <a:lstStyle/>
            <a:p>
              <a:endParaRPr lang="en-US"/>
            </a:p>
          </p:txBody>
        </p:sp>
        <p:sp>
          <p:nvSpPr>
            <p:cNvPr id="24" name="Text Box 23"/>
            <p:cNvSpPr txBox="1">
              <a:spLocks noChangeArrowheads="1"/>
            </p:cNvSpPr>
            <p:nvPr/>
          </p:nvSpPr>
          <p:spPr bwMode="auto">
            <a:xfrm>
              <a:off x="2262188" y="3382963"/>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A</a:t>
              </a:r>
            </a:p>
          </p:txBody>
        </p:sp>
        <p:sp>
          <p:nvSpPr>
            <p:cNvPr id="25" name="Text Box 24"/>
            <p:cNvSpPr txBox="1">
              <a:spLocks noChangeArrowheads="1"/>
            </p:cNvSpPr>
            <p:nvPr/>
          </p:nvSpPr>
          <p:spPr bwMode="auto">
            <a:xfrm>
              <a:off x="2706688" y="2527300"/>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B</a:t>
              </a:r>
            </a:p>
          </p:txBody>
        </p:sp>
        <p:sp>
          <p:nvSpPr>
            <p:cNvPr id="26" name="Text Box 25"/>
            <p:cNvSpPr txBox="1">
              <a:spLocks noChangeArrowheads="1"/>
            </p:cNvSpPr>
            <p:nvPr/>
          </p:nvSpPr>
          <p:spPr bwMode="auto">
            <a:xfrm>
              <a:off x="3603625" y="1333500"/>
              <a:ext cx="414338"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C</a:t>
              </a:r>
            </a:p>
          </p:txBody>
        </p:sp>
        <p:sp>
          <p:nvSpPr>
            <p:cNvPr id="27" name="Text Box 26"/>
            <p:cNvSpPr txBox="1">
              <a:spLocks noChangeArrowheads="1"/>
            </p:cNvSpPr>
            <p:nvPr/>
          </p:nvSpPr>
          <p:spPr bwMode="auto">
            <a:xfrm>
              <a:off x="4230688" y="1822450"/>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D</a:t>
              </a:r>
            </a:p>
          </p:txBody>
        </p:sp>
        <p:sp>
          <p:nvSpPr>
            <p:cNvPr id="28" name="Text Box 27"/>
            <p:cNvSpPr txBox="1">
              <a:spLocks noChangeArrowheads="1"/>
            </p:cNvSpPr>
            <p:nvPr/>
          </p:nvSpPr>
          <p:spPr bwMode="auto">
            <a:xfrm>
              <a:off x="4856163" y="2424113"/>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פתרון תרגיל 4</a:t>
            </a:r>
            <a:endParaRPr lang="he-IL" dirty="0"/>
          </a:p>
        </p:txBody>
      </p:sp>
      <p:sp>
        <p:nvSpPr>
          <p:cNvPr id="3" name="מציין מיקום תוכן 2"/>
          <p:cNvSpPr>
            <a:spLocks noGrp="1"/>
          </p:cNvSpPr>
          <p:nvPr>
            <p:ph idx="1"/>
          </p:nvPr>
        </p:nvSpPr>
        <p:spPr>
          <a:xfrm>
            <a:off x="539552" y="709067"/>
            <a:ext cx="8236530" cy="5806033"/>
          </a:xfrm>
        </p:spPr>
        <p:txBody>
          <a:bodyPr/>
          <a:lstStyle/>
          <a:p>
            <a:pPr>
              <a:buNone/>
            </a:pPr>
            <a:r>
              <a:rPr lang="he-IL" dirty="0" smtClean="0"/>
              <a:t>לפניכם גרף המתאר את כמות המטען שעברה במוליך כתלות בזמן </a:t>
            </a:r>
            <a:r>
              <a:rPr lang="en-US" dirty="0" smtClean="0">
                <a:latin typeface="Times New Roman" pitchFamily="18" charset="0"/>
                <a:cs typeface="Times New Roman" pitchFamily="18" charset="0"/>
              </a:rPr>
              <a:t>q(t)</a:t>
            </a:r>
            <a:r>
              <a:rPr lang="he-IL" dirty="0" smtClean="0">
                <a:latin typeface="Times New Roman" pitchFamily="18" charset="0"/>
                <a:cs typeface="Times New Roman" pitchFamily="18" charset="0"/>
              </a:rPr>
              <a:t>.</a:t>
            </a: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endParaRPr lang="he-IL" dirty="0" smtClean="0"/>
          </a:p>
          <a:p>
            <a:pPr>
              <a:buNone/>
            </a:pPr>
            <a:r>
              <a:rPr lang="he-IL" dirty="0" smtClean="0"/>
              <a:t>עבור כל אחת מהנקודות ציינו האם הזרם חיובי, שלילי או אפס. </a:t>
            </a:r>
          </a:p>
          <a:p>
            <a:pPr>
              <a:buNone/>
            </a:pPr>
            <a:r>
              <a:rPr lang="he-IL" dirty="0" smtClean="0"/>
              <a:t>האם הזרם ב- </a:t>
            </a:r>
            <a:r>
              <a:rPr lang="en-US" dirty="0" smtClean="0"/>
              <a:t> A</a:t>
            </a:r>
            <a:r>
              <a:rPr lang="he-IL" dirty="0" smtClean="0"/>
              <a:t>גדול מהזרם ב-</a:t>
            </a:r>
            <a:r>
              <a:rPr lang="en-US" dirty="0" smtClean="0"/>
              <a:t>B </a:t>
            </a:r>
            <a:r>
              <a:rPr lang="he-IL" dirty="0" smtClean="0"/>
              <a:t>? האם הזרם ב-</a:t>
            </a:r>
            <a:r>
              <a:rPr lang="en-US" dirty="0" smtClean="0"/>
              <a:t> C </a:t>
            </a:r>
            <a:r>
              <a:rPr lang="he-IL" dirty="0" smtClean="0"/>
              <a:t>גדול מהזרם ב-</a:t>
            </a:r>
            <a:r>
              <a:rPr lang="en-US" dirty="0" smtClean="0"/>
              <a:t>D </a:t>
            </a:r>
            <a:r>
              <a:rPr lang="he-IL" dirty="0" smtClean="0"/>
              <a:t>? נמקו.</a:t>
            </a:r>
          </a:p>
        </p:txBody>
      </p:sp>
      <p:graphicFrame>
        <p:nvGraphicFramePr>
          <p:cNvPr id="4" name="Group 94"/>
          <p:cNvGraphicFramePr>
            <a:graphicFrameLocks/>
          </p:cNvGraphicFramePr>
          <p:nvPr>
            <p:extLst>
              <p:ext uri="{D42A27DB-BD31-4B8C-83A1-F6EECF244321}">
                <p14:modId xmlns:p14="http://schemas.microsoft.com/office/powerpoint/2010/main" val="4174641620"/>
              </p:ext>
            </p:extLst>
          </p:nvPr>
        </p:nvGraphicFramePr>
        <p:xfrm>
          <a:off x="1200151" y="5096255"/>
          <a:ext cx="7296148" cy="1498012"/>
        </p:xfrm>
        <a:graphic>
          <a:graphicData uri="http://schemas.openxmlformats.org/drawingml/2006/table">
            <a:tbl>
              <a:tblPr rtl="1"/>
              <a:tblGrid>
                <a:gridCol w="862626">
                  <a:extLst>
                    <a:ext uri="{9D8B030D-6E8A-4147-A177-3AD203B41FA5}">
                      <a16:colId xmlns:a16="http://schemas.microsoft.com/office/drawing/2014/main" xmlns="" val="20000"/>
                    </a:ext>
                  </a:extLst>
                </a:gridCol>
                <a:gridCol w="1286704">
                  <a:extLst>
                    <a:ext uri="{9D8B030D-6E8A-4147-A177-3AD203B41FA5}">
                      <a16:colId xmlns:a16="http://schemas.microsoft.com/office/drawing/2014/main" xmlns="" val="20001"/>
                    </a:ext>
                  </a:extLst>
                </a:gridCol>
                <a:gridCol w="1286705">
                  <a:extLst>
                    <a:ext uri="{9D8B030D-6E8A-4147-A177-3AD203B41FA5}">
                      <a16:colId xmlns:a16="http://schemas.microsoft.com/office/drawing/2014/main" xmlns="" val="20002"/>
                    </a:ext>
                  </a:extLst>
                </a:gridCol>
                <a:gridCol w="1286704">
                  <a:extLst>
                    <a:ext uri="{9D8B030D-6E8A-4147-A177-3AD203B41FA5}">
                      <a16:colId xmlns:a16="http://schemas.microsoft.com/office/drawing/2014/main" xmlns="" val="20003"/>
                    </a:ext>
                  </a:extLst>
                </a:gridCol>
                <a:gridCol w="1286705">
                  <a:extLst>
                    <a:ext uri="{9D8B030D-6E8A-4147-A177-3AD203B41FA5}">
                      <a16:colId xmlns:a16="http://schemas.microsoft.com/office/drawing/2014/main" xmlns="" val="20004"/>
                    </a:ext>
                  </a:extLst>
                </a:gridCol>
                <a:gridCol w="1286704">
                  <a:extLst>
                    <a:ext uri="{9D8B030D-6E8A-4147-A177-3AD203B41FA5}">
                      <a16:colId xmlns:a16="http://schemas.microsoft.com/office/drawing/2014/main" xmlns="" val="20005"/>
                    </a:ext>
                  </a:extLst>
                </a:gridCol>
              </a:tblGrid>
              <a:tr h="358034">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400" b="0" i="0" u="none" strike="noStrike" cap="none" normalizeH="0" baseline="0" dirty="0" smtClean="0">
                          <a:ln>
                            <a:noFill/>
                          </a:ln>
                          <a:solidFill>
                            <a:schemeClr val="tx1"/>
                          </a:solidFill>
                          <a:effectLst/>
                          <a:latin typeface="Arial" charset="0"/>
                          <a:cs typeface="Arial" charset="0"/>
                        </a:rPr>
                        <a:t>הנקודה</a:t>
                      </a:r>
                      <a:endParaRPr kumimoji="0" lang="en-US" sz="1400" b="0" i="0" u="none" strike="noStrike" cap="none" normalizeH="0" baseline="0" dirty="0" smtClean="0">
                        <a:ln>
                          <a:noFill/>
                        </a:ln>
                        <a:solidFill>
                          <a:schemeClr val="tx1"/>
                        </a:solidFill>
                        <a:effectLst/>
                        <a:latin typeface="Arial" charset="0"/>
                        <a:cs typeface="Arial"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7556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400" b="0" i="0" u="none" strike="noStrike" cap="none" normalizeH="0" baseline="0" dirty="0" smtClean="0">
                          <a:ln>
                            <a:noFill/>
                          </a:ln>
                          <a:solidFill>
                            <a:schemeClr val="tx1"/>
                          </a:solidFill>
                          <a:effectLst/>
                          <a:latin typeface="Arial" pitchFamily="34" charset="0"/>
                          <a:cs typeface="Arial" pitchFamily="34" charset="0"/>
                        </a:rPr>
                        <a:t>הזרם</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marT="45733" marB="4573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חיובי</a:t>
                      </a: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1" eaLnBrk="1" fontAlgn="base" latinLnBrk="0" hangingPunct="1">
                        <a:lnSpc>
                          <a:spcPct val="100000"/>
                        </a:lnSpc>
                        <a:spcBef>
                          <a:spcPct val="20000"/>
                        </a:spcBef>
                        <a:spcAft>
                          <a:spcPct val="0"/>
                        </a:spcAft>
                        <a:buClrTx/>
                        <a:buSzTx/>
                        <a:buFontTx/>
                        <a:buNone/>
                        <a:tabLst/>
                      </a:pPr>
                      <a:endParaRPr kumimoji="0" lang="he-IL"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a:t>
                      </a:r>
                      <a:r>
                        <a:rPr kumimoji="0" lang="en-US" sz="1600" b="0" i="0" u="none" strike="noStrike" cap="none" normalizeH="0" baseline="-25000" dirty="0" smtClean="0">
                          <a:ln>
                            <a:noFill/>
                          </a:ln>
                          <a:solidFill>
                            <a:schemeClr val="tx1"/>
                          </a:solidFill>
                          <a:effectLst/>
                          <a:latin typeface="Arial" panose="020B0604020202020204" pitchFamily="34" charset="0"/>
                          <a:cs typeface="Arial" panose="020B0604020202020204" pitchFamily="34" charset="0"/>
                        </a:rPr>
                        <a:t>A</a:t>
                      </a: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&lt;</a:t>
                      </a:r>
                      <a:r>
                        <a:rPr kumimoji="0" lang="en-US" sz="1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i</a:t>
                      </a:r>
                      <a:r>
                        <a:rPr kumimoji="0" lang="en-US" sz="1600" b="0" i="0" u="none" strike="noStrike" cap="none" normalizeH="0" baseline="-25000" dirty="0" err="1" smtClean="0">
                          <a:ln>
                            <a:noFill/>
                          </a:ln>
                          <a:solidFill>
                            <a:schemeClr val="tx1"/>
                          </a:solidFill>
                          <a:effectLst/>
                          <a:latin typeface="Arial" panose="020B0604020202020204" pitchFamily="34" charset="0"/>
                          <a:cs typeface="Arial" panose="020B0604020202020204" pitchFamily="34" charset="0"/>
                        </a:rPr>
                        <a:t>B</a:t>
                      </a:r>
                      <a:endParaRPr kumimoji="0" lang="en-US" sz="1600" b="0" i="0" u="none" strike="noStrike" cap="none" normalizeH="0" baseline="-25000" dirty="0" smtClean="0">
                        <a:ln>
                          <a:noFill/>
                        </a:ln>
                        <a:solidFill>
                          <a:schemeClr val="tx1"/>
                        </a:solidFill>
                        <a:effectLst/>
                        <a:latin typeface="Arial" panose="020B0604020202020204" pitchFamily="34" charset="0"/>
                        <a:cs typeface="Arial" panose="020B0604020202020204" pitchFamily="34"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חיובי</a:t>
                      </a:r>
                      <a:endParaRPr kumimoji="0" lang="en-US" sz="16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אפס</a:t>
                      </a: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he-IL" sz="1600" b="0" i="0" u="none" strike="noStrike" cap="none" normalizeH="0" baseline="0" dirty="0" smtClean="0">
                          <a:ln>
                            <a:noFill/>
                          </a:ln>
                          <a:solidFill>
                            <a:schemeClr val="tx1"/>
                          </a:solidFill>
                          <a:effectLst/>
                          <a:latin typeface="Arial" charset="0"/>
                          <a:cs typeface="Arial" charset="0"/>
                        </a:rPr>
                        <a:t>שלילי</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i</a:t>
                      </a:r>
                      <a:r>
                        <a:rPr kumimoji="0" lang="en-US" sz="1600" b="0" i="0" u="none" strike="noStrike" cap="none" normalizeH="0" baseline="-25000" dirty="0" err="1" smtClean="0">
                          <a:ln>
                            <a:noFill/>
                          </a:ln>
                          <a:solidFill>
                            <a:schemeClr val="tx1"/>
                          </a:solidFill>
                          <a:effectLst/>
                          <a:latin typeface="Arial" panose="020B0604020202020204" pitchFamily="34" charset="0"/>
                          <a:cs typeface="Arial" panose="020B0604020202020204" pitchFamily="34" charset="0"/>
                        </a:rPr>
                        <a:t>C</a:t>
                      </a: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&lt;</a:t>
                      </a: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sym typeface="Symbol"/>
                        </a:rPr>
                        <a:t></a:t>
                      </a:r>
                      <a:r>
                        <a:rPr kumimoji="0" lang="en-US" sz="1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i</a:t>
                      </a:r>
                      <a:r>
                        <a:rPr kumimoji="0" lang="en-US" sz="1600" b="0" i="0" u="none" strike="noStrike" cap="none" normalizeH="0" baseline="-25000" dirty="0" err="1" smtClean="0">
                          <a:ln>
                            <a:noFill/>
                          </a:ln>
                          <a:solidFill>
                            <a:schemeClr val="tx1"/>
                          </a:solidFill>
                          <a:effectLst/>
                          <a:latin typeface="Arial" panose="020B0604020202020204" pitchFamily="34" charset="0"/>
                          <a:cs typeface="Arial" panose="020B0604020202020204" pitchFamily="34" charset="0"/>
                        </a:rPr>
                        <a:t>D</a:t>
                      </a:r>
                      <a:r>
                        <a:rPr kumimoji="0" lang="he-IL"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sym typeface="Symbol"/>
                        </a:rPr>
                        <a:t></a:t>
                      </a: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smtClean="0">
                          <a:ln>
                            <a:noFill/>
                          </a:ln>
                          <a:solidFill>
                            <a:schemeClr val="tx1"/>
                          </a:solidFill>
                          <a:effectLst/>
                          <a:latin typeface="Arial" charset="0"/>
                          <a:cs typeface="Arial" charset="0"/>
                        </a:rPr>
                        <a:t>שלילי</a:t>
                      </a:r>
                      <a:endParaRPr kumimoji="0" lang="en-US" sz="16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29" name="קבוצה 28"/>
          <p:cNvGrpSpPr/>
          <p:nvPr/>
        </p:nvGrpSpPr>
        <p:grpSpPr>
          <a:xfrm>
            <a:off x="1947863" y="1143000"/>
            <a:ext cx="5081588" cy="3273425"/>
            <a:chOff x="1881188" y="771525"/>
            <a:chExt cx="5081588" cy="3273425"/>
          </a:xfrm>
        </p:grpSpPr>
        <p:sp>
          <p:nvSpPr>
            <p:cNvPr id="8" name="Line 32"/>
            <p:cNvSpPr>
              <a:spLocks noChangeShapeType="1"/>
            </p:cNvSpPr>
            <p:nvPr/>
          </p:nvSpPr>
          <p:spPr bwMode="auto">
            <a:xfrm flipV="1">
              <a:off x="2952750" y="2647949"/>
              <a:ext cx="180975" cy="428624"/>
            </a:xfrm>
            <a:prstGeom prst="line">
              <a:avLst/>
            </a:prstGeom>
            <a:noFill/>
            <a:ln w="28575">
              <a:solidFill>
                <a:schemeClr val="tx1">
                  <a:lumMod val="85000"/>
                  <a:lumOff val="15000"/>
                </a:schemeClr>
              </a:solidFill>
              <a:round/>
              <a:headEnd/>
              <a:tailEnd/>
            </a:ln>
          </p:spPr>
          <p:txBody>
            <a:bodyPr/>
            <a:lstStyle/>
            <a:p>
              <a:endParaRPr lang="he-IL"/>
            </a:p>
          </p:txBody>
        </p:sp>
        <p:sp>
          <p:nvSpPr>
            <p:cNvPr id="9" name="Line 28"/>
            <p:cNvSpPr>
              <a:spLocks noChangeShapeType="1"/>
            </p:cNvSpPr>
            <p:nvPr/>
          </p:nvSpPr>
          <p:spPr bwMode="auto">
            <a:xfrm flipV="1">
              <a:off x="2285999" y="3581400"/>
              <a:ext cx="476251" cy="238124"/>
            </a:xfrm>
            <a:prstGeom prst="line">
              <a:avLst/>
            </a:prstGeom>
            <a:noFill/>
            <a:ln w="28575">
              <a:solidFill>
                <a:schemeClr val="tx1">
                  <a:lumMod val="85000"/>
                  <a:lumOff val="15000"/>
                </a:schemeClr>
              </a:solidFill>
              <a:round/>
              <a:headEnd/>
              <a:tailEnd/>
            </a:ln>
          </p:spPr>
          <p:txBody>
            <a:bodyPr/>
            <a:lstStyle/>
            <a:p>
              <a:endParaRPr lang="he-IL"/>
            </a:p>
          </p:txBody>
        </p:sp>
        <p:sp>
          <p:nvSpPr>
            <p:cNvPr id="10" name="Line 29"/>
            <p:cNvSpPr>
              <a:spLocks noChangeShapeType="1"/>
            </p:cNvSpPr>
            <p:nvPr/>
          </p:nvSpPr>
          <p:spPr bwMode="auto">
            <a:xfrm flipV="1">
              <a:off x="3524249" y="1666874"/>
              <a:ext cx="514351" cy="9525"/>
            </a:xfrm>
            <a:prstGeom prst="line">
              <a:avLst/>
            </a:prstGeom>
            <a:noFill/>
            <a:ln w="28575">
              <a:solidFill>
                <a:schemeClr val="tx1">
                  <a:lumMod val="85000"/>
                  <a:lumOff val="15000"/>
                </a:schemeClr>
              </a:solidFill>
              <a:round/>
              <a:headEnd/>
              <a:tailEnd/>
            </a:ln>
          </p:spPr>
          <p:txBody>
            <a:bodyPr/>
            <a:lstStyle/>
            <a:p>
              <a:endParaRPr lang="he-IL"/>
            </a:p>
          </p:txBody>
        </p:sp>
        <p:sp>
          <p:nvSpPr>
            <p:cNvPr id="11" name="Line 30"/>
            <p:cNvSpPr>
              <a:spLocks noChangeShapeType="1"/>
            </p:cNvSpPr>
            <p:nvPr/>
          </p:nvSpPr>
          <p:spPr bwMode="auto">
            <a:xfrm>
              <a:off x="4171950" y="1962150"/>
              <a:ext cx="276225" cy="390525"/>
            </a:xfrm>
            <a:prstGeom prst="line">
              <a:avLst/>
            </a:prstGeom>
            <a:noFill/>
            <a:ln w="28575">
              <a:solidFill>
                <a:schemeClr val="tx1">
                  <a:lumMod val="85000"/>
                  <a:lumOff val="15000"/>
                </a:schemeClr>
              </a:solidFill>
              <a:round/>
              <a:headEnd/>
              <a:tailEnd/>
            </a:ln>
          </p:spPr>
          <p:txBody>
            <a:bodyPr/>
            <a:lstStyle/>
            <a:p>
              <a:endParaRPr lang="he-IL"/>
            </a:p>
          </p:txBody>
        </p:sp>
        <p:sp>
          <p:nvSpPr>
            <p:cNvPr id="12" name="Line 31"/>
            <p:cNvSpPr>
              <a:spLocks noChangeShapeType="1"/>
            </p:cNvSpPr>
            <p:nvPr/>
          </p:nvSpPr>
          <p:spPr bwMode="auto">
            <a:xfrm>
              <a:off x="4705350" y="2705100"/>
              <a:ext cx="476250" cy="209550"/>
            </a:xfrm>
            <a:prstGeom prst="line">
              <a:avLst/>
            </a:prstGeom>
            <a:noFill/>
            <a:ln w="28575">
              <a:solidFill>
                <a:schemeClr val="tx1">
                  <a:lumMod val="85000"/>
                  <a:lumOff val="15000"/>
                </a:schemeClr>
              </a:solidFill>
              <a:round/>
              <a:headEnd/>
              <a:tailEnd/>
            </a:ln>
          </p:spPr>
          <p:txBody>
            <a:bodyPr/>
            <a:lstStyle/>
            <a:p>
              <a:endParaRPr lang="he-IL"/>
            </a:p>
          </p:txBody>
        </p:sp>
        <p:grpSp>
          <p:nvGrpSpPr>
            <p:cNvPr id="5" name="Group 96"/>
            <p:cNvGrpSpPr>
              <a:grpSpLocks/>
            </p:cNvGrpSpPr>
            <p:nvPr/>
          </p:nvGrpSpPr>
          <p:grpSpPr bwMode="auto">
            <a:xfrm>
              <a:off x="1881188" y="771525"/>
              <a:ext cx="5081588" cy="3273425"/>
              <a:chOff x="1473" y="642"/>
              <a:chExt cx="3201" cy="2062"/>
            </a:xfrm>
          </p:grpSpPr>
          <p:sp>
            <p:nvSpPr>
              <p:cNvPr id="14" name="Line 10"/>
              <p:cNvSpPr>
                <a:spLocks noChangeShapeType="1"/>
              </p:cNvSpPr>
              <p:nvPr/>
            </p:nvSpPr>
            <p:spPr bwMode="auto">
              <a:xfrm>
                <a:off x="1633" y="2082"/>
                <a:ext cx="2880" cy="0"/>
              </a:xfrm>
              <a:prstGeom prst="line">
                <a:avLst/>
              </a:prstGeom>
              <a:noFill/>
              <a:ln w="25400">
                <a:solidFill>
                  <a:srgbClr val="FF0000"/>
                </a:solidFill>
                <a:round/>
                <a:headEnd/>
                <a:tailEnd type="triangle" w="med" len="med"/>
              </a:ln>
            </p:spPr>
            <p:txBody>
              <a:bodyPr/>
              <a:lstStyle/>
              <a:p>
                <a:endParaRPr lang="he-IL"/>
              </a:p>
            </p:txBody>
          </p:sp>
          <p:sp>
            <p:nvSpPr>
              <p:cNvPr id="15" name="Line 11"/>
              <p:cNvSpPr>
                <a:spLocks noChangeShapeType="1"/>
              </p:cNvSpPr>
              <p:nvPr/>
            </p:nvSpPr>
            <p:spPr bwMode="auto">
              <a:xfrm flipV="1">
                <a:off x="1712" y="799"/>
                <a:ext cx="0" cy="1905"/>
              </a:xfrm>
              <a:prstGeom prst="line">
                <a:avLst/>
              </a:prstGeom>
              <a:noFill/>
              <a:ln w="25400">
                <a:solidFill>
                  <a:srgbClr val="FF0000"/>
                </a:solidFill>
                <a:round/>
                <a:headEnd/>
                <a:tailEnd type="triangle" w="med" len="med"/>
              </a:ln>
            </p:spPr>
            <p:txBody>
              <a:bodyPr/>
              <a:lstStyle/>
              <a:p>
                <a:endParaRPr lang="he-IL"/>
              </a:p>
            </p:txBody>
          </p:sp>
          <p:sp>
            <p:nvSpPr>
              <p:cNvPr id="16" name="Freeform 12"/>
              <p:cNvSpPr>
                <a:spLocks/>
              </p:cNvSpPr>
              <p:nvPr/>
            </p:nvSpPr>
            <p:spPr bwMode="auto">
              <a:xfrm>
                <a:off x="1712" y="1194"/>
                <a:ext cx="2490" cy="1354"/>
              </a:xfrm>
              <a:custGeom>
                <a:avLst/>
                <a:gdLst>
                  <a:gd name="T0" fmla="*/ 0 w 2592"/>
                  <a:gd name="T1" fmla="*/ 1248 h 1410"/>
                  <a:gd name="T2" fmla="*/ 287 w 2592"/>
                  <a:gd name="T3" fmla="*/ 1069 h 1410"/>
                  <a:gd name="T4" fmla="*/ 525 w 2592"/>
                  <a:gd name="T5" fmla="*/ 527 h 1410"/>
                  <a:gd name="T6" fmla="*/ 682 w 2592"/>
                  <a:gd name="T7" fmla="*/ 173 h 1410"/>
                  <a:gd name="T8" fmla="*/ 867 w 2592"/>
                  <a:gd name="T9" fmla="*/ 18 h 1410"/>
                  <a:gd name="T10" fmla="*/ 1009 w 2592"/>
                  <a:gd name="T11" fmla="*/ 62 h 1410"/>
                  <a:gd name="T12" fmla="*/ 1144 w 2592"/>
                  <a:gd name="T13" fmla="*/ 235 h 1410"/>
                  <a:gd name="T14" fmla="*/ 1328 w 2592"/>
                  <a:gd name="T15" fmla="*/ 496 h 1410"/>
                  <a:gd name="T16" fmla="*/ 1579 w 2592"/>
                  <a:gd name="T17" fmla="*/ 675 h 1410"/>
                  <a:gd name="T18" fmla="*/ 1974 w 2592"/>
                  <a:gd name="T19" fmla="*/ 782 h 1410"/>
                  <a:gd name="T20" fmla="*/ 2298 w 2592"/>
                  <a:gd name="T21" fmla="*/ 817 h 14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2"/>
                  <a:gd name="T34" fmla="*/ 0 h 1410"/>
                  <a:gd name="T35" fmla="*/ 2592 w 2592"/>
                  <a:gd name="T36" fmla="*/ 1410 h 14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2" h="1410">
                    <a:moveTo>
                      <a:pt x="0" y="1410"/>
                    </a:moveTo>
                    <a:cubicBezTo>
                      <a:pt x="118" y="1359"/>
                      <a:pt x="226" y="1343"/>
                      <a:pt x="324" y="1207"/>
                    </a:cubicBezTo>
                    <a:cubicBezTo>
                      <a:pt x="422" y="1072"/>
                      <a:pt x="517" y="765"/>
                      <a:pt x="591" y="596"/>
                    </a:cubicBezTo>
                    <a:cubicBezTo>
                      <a:pt x="665" y="427"/>
                      <a:pt x="704" y="290"/>
                      <a:pt x="769" y="195"/>
                    </a:cubicBezTo>
                    <a:cubicBezTo>
                      <a:pt x="833" y="99"/>
                      <a:pt x="915" y="42"/>
                      <a:pt x="977" y="21"/>
                    </a:cubicBezTo>
                    <a:cubicBezTo>
                      <a:pt x="1039" y="0"/>
                      <a:pt x="1086" y="30"/>
                      <a:pt x="1138" y="71"/>
                    </a:cubicBezTo>
                    <a:cubicBezTo>
                      <a:pt x="1190" y="112"/>
                      <a:pt x="1231" y="185"/>
                      <a:pt x="1291" y="266"/>
                    </a:cubicBezTo>
                    <a:cubicBezTo>
                      <a:pt x="1351" y="347"/>
                      <a:pt x="1416" y="476"/>
                      <a:pt x="1498" y="559"/>
                    </a:cubicBezTo>
                    <a:cubicBezTo>
                      <a:pt x="1580" y="642"/>
                      <a:pt x="1660" y="708"/>
                      <a:pt x="1781" y="762"/>
                    </a:cubicBezTo>
                    <a:cubicBezTo>
                      <a:pt x="1903" y="815"/>
                      <a:pt x="2092" y="856"/>
                      <a:pt x="2227" y="883"/>
                    </a:cubicBezTo>
                    <a:cubicBezTo>
                      <a:pt x="2362" y="910"/>
                      <a:pt x="2477" y="916"/>
                      <a:pt x="2592" y="923"/>
                    </a:cubicBezTo>
                  </a:path>
                </a:pathLst>
              </a:custGeom>
              <a:noFill/>
              <a:ln w="19050">
                <a:solidFill>
                  <a:schemeClr val="tx2"/>
                </a:solidFill>
                <a:round/>
                <a:headEnd/>
                <a:tailEnd/>
              </a:ln>
            </p:spPr>
            <p:txBody>
              <a:bodyPr/>
              <a:lstStyle/>
              <a:p>
                <a:endParaRPr lang="he-IL"/>
              </a:p>
            </p:txBody>
          </p:sp>
          <p:sp>
            <p:nvSpPr>
              <p:cNvPr id="17" name="Text Box 13"/>
              <p:cNvSpPr txBox="1">
                <a:spLocks noChangeArrowheads="1"/>
              </p:cNvSpPr>
              <p:nvPr/>
            </p:nvSpPr>
            <p:spPr bwMode="auto">
              <a:xfrm>
                <a:off x="1473" y="642"/>
                <a:ext cx="405" cy="192"/>
              </a:xfrm>
              <a:prstGeom prst="rect">
                <a:avLst/>
              </a:prstGeom>
              <a:noFill/>
              <a:ln w="9525">
                <a:noFill/>
                <a:miter lim="800000"/>
                <a:headEnd/>
                <a:tailEnd/>
              </a:ln>
            </p:spPr>
            <p:txBody>
              <a:bodyPr wrap="square">
                <a:spAutoFit/>
              </a:bodyPr>
              <a:lstStyle/>
              <a:p>
                <a:pPr>
                  <a:spcBef>
                    <a:spcPct val="50000"/>
                  </a:spcBef>
                </a:pPr>
                <a:r>
                  <a:rPr lang="en-US" sz="1400" dirty="0" smtClean="0">
                    <a:solidFill>
                      <a:schemeClr val="tx2"/>
                    </a:solidFill>
                    <a:latin typeface="Times New Roman" pitchFamily="18" charset="0"/>
                    <a:cs typeface="Times New Roman" pitchFamily="18" charset="0"/>
                  </a:rPr>
                  <a:t>q (C)</a:t>
                </a:r>
                <a:endParaRPr lang="en-US" sz="1400" dirty="0">
                  <a:solidFill>
                    <a:schemeClr val="tx2"/>
                  </a:solidFill>
                  <a:latin typeface="Times New Roman" pitchFamily="18" charset="0"/>
                  <a:cs typeface="Times New Roman" pitchFamily="18" charset="0"/>
                </a:endParaRPr>
              </a:p>
            </p:txBody>
          </p:sp>
          <p:sp>
            <p:nvSpPr>
              <p:cNvPr id="18" name="Text Box 14"/>
              <p:cNvSpPr txBox="1">
                <a:spLocks noChangeArrowheads="1"/>
              </p:cNvSpPr>
              <p:nvPr/>
            </p:nvSpPr>
            <p:spPr bwMode="auto">
              <a:xfrm>
                <a:off x="4093" y="2145"/>
                <a:ext cx="581" cy="192"/>
              </a:xfrm>
              <a:prstGeom prst="rect">
                <a:avLst/>
              </a:prstGeom>
              <a:noFill/>
              <a:ln w="9525">
                <a:noFill/>
                <a:miter lim="800000"/>
                <a:headEnd/>
                <a:tailEnd/>
              </a:ln>
            </p:spPr>
            <p:txBody>
              <a:bodyPr wrap="square">
                <a:spAutoFit/>
              </a:bodyPr>
              <a:lstStyle/>
              <a:p>
                <a:pPr>
                  <a:spcBef>
                    <a:spcPct val="50000"/>
                  </a:spcBef>
                </a:pPr>
                <a:r>
                  <a:rPr lang="en-US" sz="1400" dirty="0">
                    <a:solidFill>
                      <a:schemeClr val="tx2"/>
                    </a:solidFill>
                    <a:latin typeface="Times New Roman" pitchFamily="18" charset="0"/>
                    <a:cs typeface="Times New Roman" pitchFamily="18" charset="0"/>
                  </a:rPr>
                  <a:t>t (</a:t>
                </a:r>
                <a:r>
                  <a:rPr lang="en-US" sz="1400" dirty="0" smtClean="0">
                    <a:solidFill>
                      <a:schemeClr val="tx2"/>
                    </a:solidFill>
                    <a:latin typeface="Times New Roman" pitchFamily="18" charset="0"/>
                    <a:cs typeface="Times New Roman" pitchFamily="18" charset="0"/>
                  </a:rPr>
                  <a:t>s)</a:t>
                </a:r>
                <a:endParaRPr lang="en-US" sz="1400" dirty="0">
                  <a:solidFill>
                    <a:schemeClr val="tx2"/>
                  </a:solidFill>
                  <a:latin typeface="Times New Roman" pitchFamily="18" charset="0"/>
                  <a:cs typeface="Times New Roman" pitchFamily="18" charset="0"/>
                </a:endParaRPr>
              </a:p>
            </p:txBody>
          </p:sp>
        </p:grpSp>
        <p:sp>
          <p:nvSpPr>
            <p:cNvPr id="19" name="Oval 17"/>
            <p:cNvSpPr>
              <a:spLocks noChangeArrowheads="1"/>
            </p:cNvSpPr>
            <p:nvPr/>
          </p:nvSpPr>
          <p:spPr bwMode="auto">
            <a:xfrm>
              <a:off x="2446338" y="3649663"/>
              <a:ext cx="68262"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0" name="Oval 18"/>
            <p:cNvSpPr>
              <a:spLocks noChangeArrowheads="1"/>
            </p:cNvSpPr>
            <p:nvPr/>
          </p:nvSpPr>
          <p:spPr bwMode="auto">
            <a:xfrm>
              <a:off x="3008313" y="2830513"/>
              <a:ext cx="68262" cy="68262"/>
            </a:xfrm>
            <a:prstGeom prst="ellipse">
              <a:avLst/>
            </a:prstGeom>
            <a:solidFill>
              <a:srgbClr val="FF0000"/>
            </a:solidFill>
            <a:ln w="9525">
              <a:solidFill>
                <a:schemeClr val="tx1"/>
              </a:solidFill>
              <a:round/>
              <a:headEnd/>
              <a:tailEnd/>
            </a:ln>
          </p:spPr>
          <p:txBody>
            <a:bodyPr wrap="none" anchor="ctr"/>
            <a:lstStyle/>
            <a:p>
              <a:endParaRPr lang="en-US"/>
            </a:p>
          </p:txBody>
        </p:sp>
        <p:sp>
          <p:nvSpPr>
            <p:cNvPr id="21" name="Oval 19"/>
            <p:cNvSpPr>
              <a:spLocks noChangeArrowheads="1"/>
            </p:cNvSpPr>
            <p:nvPr/>
          </p:nvSpPr>
          <p:spPr bwMode="auto">
            <a:xfrm>
              <a:off x="3749675" y="1644650"/>
              <a:ext cx="68263"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2" name="Oval 20"/>
            <p:cNvSpPr>
              <a:spLocks noChangeArrowheads="1"/>
            </p:cNvSpPr>
            <p:nvPr/>
          </p:nvSpPr>
          <p:spPr bwMode="auto">
            <a:xfrm>
              <a:off x="4268788" y="2117725"/>
              <a:ext cx="68262" cy="69850"/>
            </a:xfrm>
            <a:prstGeom prst="ellipse">
              <a:avLst/>
            </a:prstGeom>
            <a:solidFill>
              <a:srgbClr val="FF0000"/>
            </a:solidFill>
            <a:ln w="9525">
              <a:solidFill>
                <a:schemeClr val="tx1"/>
              </a:solidFill>
              <a:round/>
              <a:headEnd/>
              <a:tailEnd/>
            </a:ln>
          </p:spPr>
          <p:txBody>
            <a:bodyPr wrap="none" anchor="ctr"/>
            <a:lstStyle/>
            <a:p>
              <a:endParaRPr lang="en-US"/>
            </a:p>
          </p:txBody>
        </p:sp>
        <p:sp>
          <p:nvSpPr>
            <p:cNvPr id="23" name="Oval 21"/>
            <p:cNvSpPr>
              <a:spLocks noChangeArrowheads="1"/>
            </p:cNvSpPr>
            <p:nvPr/>
          </p:nvSpPr>
          <p:spPr bwMode="auto">
            <a:xfrm>
              <a:off x="4924425" y="2776538"/>
              <a:ext cx="68263" cy="68262"/>
            </a:xfrm>
            <a:prstGeom prst="ellipse">
              <a:avLst/>
            </a:prstGeom>
            <a:solidFill>
              <a:srgbClr val="FF0000"/>
            </a:solidFill>
            <a:ln w="9525">
              <a:solidFill>
                <a:schemeClr val="tx1"/>
              </a:solidFill>
              <a:round/>
              <a:headEnd/>
              <a:tailEnd/>
            </a:ln>
          </p:spPr>
          <p:txBody>
            <a:bodyPr wrap="none" anchor="ctr"/>
            <a:lstStyle/>
            <a:p>
              <a:endParaRPr lang="en-US"/>
            </a:p>
          </p:txBody>
        </p:sp>
        <p:sp>
          <p:nvSpPr>
            <p:cNvPr id="24" name="Text Box 23"/>
            <p:cNvSpPr txBox="1">
              <a:spLocks noChangeArrowheads="1"/>
            </p:cNvSpPr>
            <p:nvPr/>
          </p:nvSpPr>
          <p:spPr bwMode="auto">
            <a:xfrm>
              <a:off x="2262188" y="3382963"/>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A</a:t>
              </a:r>
            </a:p>
          </p:txBody>
        </p:sp>
        <p:sp>
          <p:nvSpPr>
            <p:cNvPr id="25" name="Text Box 24"/>
            <p:cNvSpPr txBox="1">
              <a:spLocks noChangeArrowheads="1"/>
            </p:cNvSpPr>
            <p:nvPr/>
          </p:nvSpPr>
          <p:spPr bwMode="auto">
            <a:xfrm>
              <a:off x="2706688" y="2527300"/>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B</a:t>
              </a:r>
            </a:p>
          </p:txBody>
        </p:sp>
        <p:sp>
          <p:nvSpPr>
            <p:cNvPr id="26" name="Text Box 25"/>
            <p:cNvSpPr txBox="1">
              <a:spLocks noChangeArrowheads="1"/>
            </p:cNvSpPr>
            <p:nvPr/>
          </p:nvSpPr>
          <p:spPr bwMode="auto">
            <a:xfrm>
              <a:off x="3603625" y="1333500"/>
              <a:ext cx="414338"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C</a:t>
              </a:r>
            </a:p>
          </p:txBody>
        </p:sp>
        <p:sp>
          <p:nvSpPr>
            <p:cNvPr id="27" name="Text Box 26"/>
            <p:cNvSpPr txBox="1">
              <a:spLocks noChangeArrowheads="1"/>
            </p:cNvSpPr>
            <p:nvPr/>
          </p:nvSpPr>
          <p:spPr bwMode="auto">
            <a:xfrm>
              <a:off x="4230688" y="1822450"/>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D</a:t>
              </a:r>
            </a:p>
          </p:txBody>
        </p:sp>
        <p:sp>
          <p:nvSpPr>
            <p:cNvPr id="28" name="Text Box 27"/>
            <p:cNvSpPr txBox="1">
              <a:spLocks noChangeArrowheads="1"/>
            </p:cNvSpPr>
            <p:nvPr/>
          </p:nvSpPr>
          <p:spPr bwMode="auto">
            <a:xfrm>
              <a:off x="4856163" y="2424113"/>
              <a:ext cx="414337" cy="338554"/>
            </a:xfrm>
            <a:prstGeom prst="rect">
              <a:avLst/>
            </a:prstGeom>
            <a:noFill/>
            <a:ln w="9525">
              <a:noFill/>
              <a:miter lim="800000"/>
              <a:headEnd/>
              <a:tailEnd/>
            </a:ln>
          </p:spPr>
          <p:txBody>
            <a:bodyPr>
              <a:spAutoFit/>
            </a:bodyPr>
            <a:lstStyle/>
            <a:p>
              <a:pPr algn="ctr">
                <a:spcBef>
                  <a:spcPct val="50000"/>
                </a:spcBef>
              </a:pPr>
              <a:r>
                <a:rPr lang="en-US" sz="1600" dirty="0">
                  <a:solidFill>
                    <a:schemeClr val="tx2"/>
                  </a:solidFill>
                  <a:latin typeface="Times New Roman" pitchFamily="18" charset="0"/>
                  <a:cs typeface="Times New Roman" pitchFamily="18" charset="0"/>
                </a:rPr>
                <a:t>E</a:t>
              </a:r>
            </a:p>
          </p:txBody>
        </p:sp>
      </p:grpSp>
    </p:spTree>
    <p:extLst>
      <p:ext uri="{BB962C8B-B14F-4D97-AF65-F5344CB8AC3E}">
        <p14:creationId xmlns:p14="http://schemas.microsoft.com/office/powerpoint/2010/main" val="2690450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מהירות הסחיפה</a:t>
            </a:r>
            <a:endParaRPr lang="he-IL" dirty="0"/>
          </a:p>
        </p:txBody>
      </p:sp>
      <p:sp>
        <p:nvSpPr>
          <p:cNvPr id="3" name="מציין מיקום תוכן 2"/>
          <p:cNvSpPr>
            <a:spLocks noGrp="1"/>
          </p:cNvSpPr>
          <p:nvPr>
            <p:ph idx="1"/>
          </p:nvPr>
        </p:nvSpPr>
        <p:spPr>
          <a:xfrm>
            <a:off x="219075" y="709067"/>
            <a:ext cx="8557007" cy="5830278"/>
          </a:xfrm>
        </p:spPr>
        <p:txBody>
          <a:bodyPr/>
          <a:lstStyle/>
          <a:p>
            <a:pPr marL="0">
              <a:lnSpc>
                <a:spcPct val="150000"/>
              </a:lnSpc>
              <a:spcBef>
                <a:spcPts val="0"/>
              </a:spcBef>
              <a:buNone/>
            </a:pPr>
            <a:r>
              <a:rPr lang="he-IL" dirty="0" smtClean="0"/>
              <a:t>השדה החשמלי במוליך מאיץ את האלקטרונים. יחד עם זאת, אנחנו יודעים שהזרם אינו הולך וגדל אלא מגיע לערך מסוים ונשאר קבוע, בגלל ההתנגדות.</a:t>
            </a:r>
          </a:p>
          <a:p>
            <a:pPr marL="0">
              <a:lnSpc>
                <a:spcPct val="150000"/>
              </a:lnSpc>
              <a:spcBef>
                <a:spcPts val="0"/>
              </a:spcBef>
              <a:buNone/>
            </a:pPr>
            <a:r>
              <a:rPr lang="he-IL" dirty="0" smtClean="0"/>
              <a:t>במצב זה, המהירות הממוצעת של האלקטרונים בכיוון הזרם נשארת קבועה ונקראת </a:t>
            </a:r>
            <a:r>
              <a:rPr lang="he-IL" b="1" dirty="0"/>
              <a:t>מהירות הסחיפה </a:t>
            </a:r>
            <a:r>
              <a:rPr lang="he-IL" dirty="0" smtClean="0"/>
              <a:t>(</a:t>
            </a:r>
            <a:r>
              <a:rPr lang="en-US" dirty="0" err="1">
                <a:latin typeface="Times New Roman" pitchFamily="18" charset="0"/>
                <a:cs typeface="Times New Roman" pitchFamily="18" charset="0"/>
              </a:rPr>
              <a:t>V</a:t>
            </a:r>
            <a:r>
              <a:rPr lang="en-US" baseline="-25000" dirty="0" err="1">
                <a:latin typeface="Times New Roman" pitchFamily="18" charset="0"/>
                <a:cs typeface="Times New Roman" pitchFamily="18" charset="0"/>
              </a:rPr>
              <a:t>d</a:t>
            </a:r>
            <a:r>
              <a:rPr lang="en-US" baseline="-25000" dirty="0">
                <a:latin typeface="Times New Roman" pitchFamily="18" charset="0"/>
                <a:cs typeface="Times New Roman" pitchFamily="18" charset="0"/>
              </a:rPr>
              <a:t> </a:t>
            </a:r>
            <a:r>
              <a:rPr lang="he-IL" dirty="0" smtClean="0">
                <a:latin typeface="Times New Roman" pitchFamily="18" charset="0"/>
                <a:cs typeface="Times New Roman" pitchFamily="18" charset="0"/>
              </a:rPr>
              <a:t>)</a:t>
            </a:r>
            <a:r>
              <a:rPr lang="he-IL" baseline="-25000" dirty="0" smtClean="0">
                <a:latin typeface="Times New Roman" pitchFamily="18" charset="0"/>
                <a:cs typeface="Times New Roman" pitchFamily="18" charset="0"/>
              </a:rPr>
              <a:t> </a:t>
            </a:r>
            <a:endParaRPr lang="he-IL" strike="sngStrike" dirty="0" smtClean="0"/>
          </a:p>
        </p:txBody>
      </p:sp>
      <p:grpSp>
        <p:nvGrpSpPr>
          <p:cNvPr id="4" name="קבוצה 3"/>
          <p:cNvGrpSpPr/>
          <p:nvPr/>
        </p:nvGrpSpPr>
        <p:grpSpPr>
          <a:xfrm>
            <a:off x="1640641" y="3049860"/>
            <a:ext cx="5895975" cy="2124077"/>
            <a:chOff x="1866901" y="2409825"/>
            <a:chExt cx="5895975" cy="2124077"/>
          </a:xfrm>
        </p:grpSpPr>
        <p:sp>
          <p:nvSpPr>
            <p:cNvPr id="5" name="Rectangle 3"/>
            <p:cNvSpPr>
              <a:spLocks noChangeArrowheads="1"/>
            </p:cNvSpPr>
            <p:nvPr/>
          </p:nvSpPr>
          <p:spPr bwMode="auto">
            <a:xfrm>
              <a:off x="2219325" y="2828925"/>
              <a:ext cx="4638675" cy="131445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6" name="קבוצה 83"/>
            <p:cNvGrpSpPr/>
            <p:nvPr/>
          </p:nvGrpSpPr>
          <p:grpSpPr>
            <a:xfrm>
              <a:off x="2749550" y="3683455"/>
              <a:ext cx="374288" cy="370658"/>
              <a:chOff x="2825750" y="4531180"/>
              <a:chExt cx="374288" cy="370658"/>
            </a:xfrm>
          </p:grpSpPr>
          <p:sp>
            <p:nvSpPr>
              <p:cNvPr id="84"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5"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7" name="קבוצה 87"/>
            <p:cNvGrpSpPr/>
            <p:nvPr/>
          </p:nvGrpSpPr>
          <p:grpSpPr>
            <a:xfrm>
              <a:off x="3454400" y="3664405"/>
              <a:ext cx="374288" cy="380183"/>
              <a:chOff x="2825750" y="4521655"/>
              <a:chExt cx="374288" cy="380183"/>
            </a:xfrm>
          </p:grpSpPr>
          <p:sp>
            <p:nvSpPr>
              <p:cNvPr id="82"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3" name="Text Box 9"/>
              <p:cNvSpPr txBox="1">
                <a:spLocks noChangeArrowheads="1"/>
              </p:cNvSpPr>
              <p:nvPr/>
            </p:nvSpPr>
            <p:spPr bwMode="auto">
              <a:xfrm>
                <a:off x="2825750" y="452165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8" name="קבוצה 90"/>
            <p:cNvGrpSpPr/>
            <p:nvPr/>
          </p:nvGrpSpPr>
          <p:grpSpPr>
            <a:xfrm>
              <a:off x="4321175" y="3692980"/>
              <a:ext cx="374288" cy="366713"/>
              <a:chOff x="2825750" y="4540705"/>
              <a:chExt cx="374288" cy="366713"/>
            </a:xfrm>
          </p:grpSpPr>
          <p:sp>
            <p:nvSpPr>
              <p:cNvPr id="80"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1" name="Text Box 9"/>
              <p:cNvSpPr txBox="1">
                <a:spLocks noChangeArrowheads="1"/>
              </p:cNvSpPr>
              <p:nvPr/>
            </p:nvSpPr>
            <p:spPr bwMode="auto">
              <a:xfrm>
                <a:off x="2825750"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9" name="קבוצה 93"/>
            <p:cNvGrpSpPr/>
            <p:nvPr/>
          </p:nvGrpSpPr>
          <p:grpSpPr>
            <a:xfrm>
              <a:off x="5130800" y="3702505"/>
              <a:ext cx="383813" cy="366713"/>
              <a:chOff x="2816225" y="4540705"/>
              <a:chExt cx="383813" cy="366713"/>
            </a:xfrm>
          </p:grpSpPr>
          <p:sp>
            <p:nvSpPr>
              <p:cNvPr id="78"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79" name="Text Box 9"/>
              <p:cNvSpPr txBox="1">
                <a:spLocks noChangeArrowheads="1"/>
              </p:cNvSpPr>
              <p:nvPr/>
            </p:nvSpPr>
            <p:spPr bwMode="auto">
              <a:xfrm>
                <a:off x="2816225"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0" name="קבוצה 96"/>
            <p:cNvGrpSpPr/>
            <p:nvPr/>
          </p:nvGrpSpPr>
          <p:grpSpPr>
            <a:xfrm>
              <a:off x="5911850" y="3731080"/>
              <a:ext cx="383813" cy="370658"/>
              <a:chOff x="2530475" y="4283530"/>
              <a:chExt cx="383813" cy="370658"/>
            </a:xfrm>
          </p:grpSpPr>
          <p:sp>
            <p:nvSpPr>
              <p:cNvPr id="76" name="Oval 8"/>
              <p:cNvSpPr>
                <a:spLocks noChangeArrowheads="1"/>
              </p:cNvSpPr>
              <p:nvPr/>
            </p:nvSpPr>
            <p:spPr bwMode="auto">
              <a:xfrm>
                <a:off x="2554288" y="429418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77" name="Text Box 9"/>
              <p:cNvSpPr txBox="1">
                <a:spLocks noChangeArrowheads="1"/>
              </p:cNvSpPr>
              <p:nvPr/>
            </p:nvSpPr>
            <p:spPr bwMode="auto">
              <a:xfrm>
                <a:off x="2530475" y="428353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1" name="קבוצה 103"/>
            <p:cNvGrpSpPr/>
            <p:nvPr/>
          </p:nvGrpSpPr>
          <p:grpSpPr>
            <a:xfrm>
              <a:off x="2244725" y="3635830"/>
              <a:ext cx="360363" cy="366713"/>
              <a:chOff x="2740025" y="4426405"/>
              <a:chExt cx="360363" cy="366713"/>
            </a:xfrm>
          </p:grpSpPr>
          <p:sp>
            <p:nvSpPr>
              <p:cNvPr id="7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2" name="קבוצה 106"/>
            <p:cNvGrpSpPr/>
            <p:nvPr/>
          </p:nvGrpSpPr>
          <p:grpSpPr>
            <a:xfrm>
              <a:off x="3121025" y="3426280"/>
              <a:ext cx="360363" cy="366713"/>
              <a:chOff x="2740025" y="4426405"/>
              <a:chExt cx="360363" cy="366713"/>
            </a:xfrm>
          </p:grpSpPr>
          <p:sp>
            <p:nvSpPr>
              <p:cNvPr id="7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3" name="קבוצה 109"/>
            <p:cNvGrpSpPr/>
            <p:nvPr/>
          </p:nvGrpSpPr>
          <p:grpSpPr>
            <a:xfrm>
              <a:off x="3921125" y="3702505"/>
              <a:ext cx="360363" cy="366713"/>
              <a:chOff x="2740025" y="4426405"/>
              <a:chExt cx="360363" cy="366713"/>
            </a:xfrm>
          </p:grpSpPr>
          <p:sp>
            <p:nvSpPr>
              <p:cNvPr id="70"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1"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 name="קבוצה 112"/>
            <p:cNvGrpSpPr/>
            <p:nvPr/>
          </p:nvGrpSpPr>
          <p:grpSpPr>
            <a:xfrm>
              <a:off x="4778375" y="3483430"/>
              <a:ext cx="360363" cy="366713"/>
              <a:chOff x="2740025" y="4426405"/>
              <a:chExt cx="360363" cy="366713"/>
            </a:xfrm>
          </p:grpSpPr>
          <p:sp>
            <p:nvSpPr>
              <p:cNvPr id="6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5" name="קבוצה 115"/>
            <p:cNvGrpSpPr/>
            <p:nvPr/>
          </p:nvGrpSpPr>
          <p:grpSpPr>
            <a:xfrm>
              <a:off x="5616575" y="3521530"/>
              <a:ext cx="360363" cy="366713"/>
              <a:chOff x="2740025" y="4426405"/>
              <a:chExt cx="360363" cy="366713"/>
            </a:xfrm>
          </p:grpSpPr>
          <p:sp>
            <p:nvSpPr>
              <p:cNvPr id="66"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7"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cxnSp>
          <p:nvCxnSpPr>
            <p:cNvPr id="16" name="מחבר חץ ישר 15"/>
            <p:cNvCxnSpPr>
              <a:stCxn id="83" idx="0"/>
            </p:cNvCxnSpPr>
            <p:nvPr/>
          </p:nvCxnSpPr>
          <p:spPr>
            <a:xfrm flipH="1" flipV="1">
              <a:off x="3581400" y="3476625"/>
              <a:ext cx="53182" cy="18778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flipH="1">
              <a:off x="5953125" y="3486150"/>
              <a:ext cx="171450" cy="95251"/>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a:stCxn id="85" idx="0"/>
            </p:cNvCxnSpPr>
            <p:nvPr/>
          </p:nvCxnSpPr>
          <p:spPr>
            <a:xfrm flipH="1" flipV="1">
              <a:off x="2752726" y="3552825"/>
              <a:ext cx="177006" cy="13063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H="1">
              <a:off x="2514600" y="3571875"/>
              <a:ext cx="66676" cy="14287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0" name="קבוצה 125"/>
            <p:cNvGrpSpPr/>
            <p:nvPr/>
          </p:nvGrpSpPr>
          <p:grpSpPr>
            <a:xfrm>
              <a:off x="2435225" y="3083380"/>
              <a:ext cx="374288" cy="370658"/>
              <a:chOff x="2825750" y="4531180"/>
              <a:chExt cx="374288" cy="370658"/>
            </a:xfrm>
          </p:grpSpPr>
          <p:sp>
            <p:nvSpPr>
              <p:cNvPr id="64"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5"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1" name="קבוצה 128"/>
            <p:cNvGrpSpPr/>
            <p:nvPr/>
          </p:nvGrpSpPr>
          <p:grpSpPr>
            <a:xfrm>
              <a:off x="3530600" y="3111955"/>
              <a:ext cx="374288" cy="370658"/>
              <a:chOff x="2825750" y="4531180"/>
              <a:chExt cx="374288" cy="370658"/>
            </a:xfrm>
          </p:grpSpPr>
          <p:sp>
            <p:nvSpPr>
              <p:cNvPr id="62"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3"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2" name="קבוצה 131"/>
            <p:cNvGrpSpPr/>
            <p:nvPr/>
          </p:nvGrpSpPr>
          <p:grpSpPr>
            <a:xfrm>
              <a:off x="4635500" y="3064330"/>
              <a:ext cx="374288" cy="370658"/>
              <a:chOff x="2825750" y="4531180"/>
              <a:chExt cx="374288" cy="370658"/>
            </a:xfrm>
          </p:grpSpPr>
          <p:sp>
            <p:nvSpPr>
              <p:cNvPr id="60"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61"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3" name="קבוצה 134"/>
            <p:cNvGrpSpPr/>
            <p:nvPr/>
          </p:nvGrpSpPr>
          <p:grpSpPr>
            <a:xfrm>
              <a:off x="6121400" y="3016705"/>
              <a:ext cx="374288" cy="370658"/>
              <a:chOff x="2825750" y="4531180"/>
              <a:chExt cx="374288" cy="370658"/>
            </a:xfrm>
          </p:grpSpPr>
          <p:sp>
            <p:nvSpPr>
              <p:cNvPr id="58"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59"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24" name="קבוצה 137"/>
            <p:cNvGrpSpPr/>
            <p:nvPr/>
          </p:nvGrpSpPr>
          <p:grpSpPr>
            <a:xfrm>
              <a:off x="2987675" y="2940505"/>
              <a:ext cx="360363" cy="366713"/>
              <a:chOff x="2740025" y="4426405"/>
              <a:chExt cx="360363" cy="366713"/>
            </a:xfrm>
          </p:grpSpPr>
          <p:sp>
            <p:nvSpPr>
              <p:cNvPr id="56"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7"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5" name="קבוצה 140"/>
            <p:cNvGrpSpPr/>
            <p:nvPr/>
          </p:nvGrpSpPr>
          <p:grpSpPr>
            <a:xfrm>
              <a:off x="4006850" y="3121480"/>
              <a:ext cx="360363" cy="366713"/>
              <a:chOff x="2740025" y="4426405"/>
              <a:chExt cx="360363" cy="366713"/>
            </a:xfrm>
          </p:grpSpPr>
          <p:sp>
            <p:nvSpPr>
              <p:cNvPr id="5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6" name="קבוצה 143"/>
            <p:cNvGrpSpPr/>
            <p:nvPr/>
          </p:nvGrpSpPr>
          <p:grpSpPr>
            <a:xfrm>
              <a:off x="5197475" y="3159580"/>
              <a:ext cx="360363" cy="366713"/>
              <a:chOff x="2740025" y="4426405"/>
              <a:chExt cx="360363" cy="366713"/>
            </a:xfrm>
          </p:grpSpPr>
          <p:sp>
            <p:nvSpPr>
              <p:cNvPr id="5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7" name="קבוצה 146"/>
            <p:cNvGrpSpPr/>
            <p:nvPr/>
          </p:nvGrpSpPr>
          <p:grpSpPr>
            <a:xfrm>
              <a:off x="6407150" y="3445330"/>
              <a:ext cx="360363" cy="366713"/>
              <a:chOff x="2740025" y="4426405"/>
              <a:chExt cx="360363" cy="366713"/>
            </a:xfrm>
          </p:grpSpPr>
          <p:sp>
            <p:nvSpPr>
              <p:cNvPr id="50"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1"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sp>
          <p:nvSpPr>
            <p:cNvPr id="28" name="Text Box 9"/>
            <p:cNvSpPr txBox="1">
              <a:spLocks noChangeArrowheads="1"/>
            </p:cNvSpPr>
            <p:nvPr/>
          </p:nvSpPr>
          <p:spPr bwMode="auto">
            <a:xfrm>
              <a:off x="6781801" y="3140530"/>
              <a:ext cx="452438" cy="584775"/>
            </a:xfrm>
            <a:prstGeom prst="rect">
              <a:avLst/>
            </a:prstGeom>
            <a:noFill/>
            <a:ln w="9525">
              <a:noFill/>
              <a:miter lim="800000"/>
              <a:headEnd/>
              <a:tailEnd/>
            </a:ln>
          </p:spPr>
          <p:txBody>
            <a:bodyPr wrap="square">
              <a:spAutoFit/>
            </a:bodyPr>
            <a:lstStyle/>
            <a:p>
              <a:pPr>
                <a:spcBef>
                  <a:spcPct val="50000"/>
                </a:spcBef>
              </a:pPr>
              <a:r>
                <a:rPr lang="he-IL" sz="3200" b="1" dirty="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29" name="Text Box 9"/>
            <p:cNvSpPr txBox="1">
              <a:spLocks noChangeArrowheads="1"/>
            </p:cNvSpPr>
            <p:nvPr/>
          </p:nvSpPr>
          <p:spPr bwMode="auto">
            <a:xfrm>
              <a:off x="1866901" y="3131005"/>
              <a:ext cx="433388" cy="584775"/>
            </a:xfrm>
            <a:prstGeom prst="rect">
              <a:avLst/>
            </a:prstGeom>
            <a:noFill/>
            <a:ln w="9525">
              <a:noFill/>
              <a:miter lim="800000"/>
              <a:headEnd/>
              <a:tailEnd/>
            </a:ln>
          </p:spPr>
          <p:txBody>
            <a:bodyPr wrap="square">
              <a:spAutoFit/>
            </a:bodyPr>
            <a:lstStyle/>
            <a:p>
              <a:pPr algn="ctr">
                <a:spcBef>
                  <a:spcPct val="50000"/>
                </a:spcBef>
              </a:pPr>
              <a:r>
                <a:rPr lang="he-IL"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30" name="TextBox 29"/>
            <p:cNvSpPr txBox="1"/>
            <p:nvPr/>
          </p:nvSpPr>
          <p:spPr>
            <a:xfrm>
              <a:off x="4181475" y="2409825"/>
              <a:ext cx="504825" cy="338554"/>
            </a:xfrm>
            <a:prstGeom prst="rect">
              <a:avLst/>
            </a:prstGeom>
            <a:noFill/>
          </p:spPr>
          <p:txBody>
            <a:bodyPr wrap="square" rtlCol="1">
              <a:spAutoFit/>
            </a:bodyPr>
            <a:lstStyle/>
            <a:p>
              <a:pPr algn="ctr"/>
              <a:r>
                <a:rPr lang="en-US" sz="1600" b="1" dirty="0" smtClean="0">
                  <a:solidFill>
                    <a:srgbClr val="7030A0"/>
                  </a:solidFill>
                  <a:latin typeface="Times New Roman" pitchFamily="18" charset="0"/>
                  <a:cs typeface="Times New Roman" pitchFamily="18" charset="0"/>
                </a:rPr>
                <a:t>E</a:t>
              </a:r>
              <a:endParaRPr lang="he-IL" sz="1600" b="1" dirty="0">
                <a:solidFill>
                  <a:srgbClr val="7030A0"/>
                </a:solidFill>
                <a:latin typeface="Times New Roman" pitchFamily="18" charset="0"/>
                <a:cs typeface="Times New Roman" pitchFamily="18" charset="0"/>
              </a:endParaRPr>
            </a:p>
          </p:txBody>
        </p:sp>
        <p:cxnSp>
          <p:nvCxnSpPr>
            <p:cNvPr id="31" name="מחבר חץ ישר 30"/>
            <p:cNvCxnSpPr/>
            <p:nvPr/>
          </p:nvCxnSpPr>
          <p:spPr>
            <a:xfrm>
              <a:off x="3914775" y="2714625"/>
              <a:ext cx="1038225" cy="2"/>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flipV="1">
              <a:off x="2476500" y="3450093"/>
              <a:ext cx="148432" cy="3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מחבר ישר 32"/>
            <p:cNvCxnSpPr>
              <a:stCxn id="85" idx="0"/>
            </p:cNvCxnSpPr>
            <p:nvPr/>
          </p:nvCxnSpPr>
          <p:spPr>
            <a:xfrm flipH="1" flipV="1">
              <a:off x="2615407" y="3450093"/>
              <a:ext cx="314325" cy="233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מחבר ישר 33"/>
            <p:cNvCxnSpPr>
              <a:stCxn id="63" idx="1"/>
            </p:cNvCxnSpPr>
            <p:nvPr/>
          </p:nvCxnSpPr>
          <p:spPr>
            <a:xfrm flipH="1" flipV="1">
              <a:off x="3253583" y="3154818"/>
              <a:ext cx="277017" cy="140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p:cNvCxnSpPr>
              <a:stCxn id="83" idx="0"/>
              <a:endCxn id="63" idx="1"/>
            </p:cNvCxnSpPr>
            <p:nvPr/>
          </p:nvCxnSpPr>
          <p:spPr>
            <a:xfrm flipH="1" flipV="1">
              <a:off x="3530600" y="3295312"/>
              <a:ext cx="103982" cy="369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מחבר ישר 35"/>
            <p:cNvCxnSpPr>
              <a:stCxn id="59" idx="2"/>
            </p:cNvCxnSpPr>
            <p:nvPr/>
          </p:nvCxnSpPr>
          <p:spPr>
            <a:xfrm flipH="1">
              <a:off x="5825334" y="3383418"/>
              <a:ext cx="476248" cy="25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flipH="1" flipV="1">
              <a:off x="6253958" y="3373893"/>
              <a:ext cx="537367" cy="7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חץ ישר 37"/>
            <p:cNvCxnSpPr/>
            <p:nvPr/>
          </p:nvCxnSpPr>
          <p:spPr>
            <a:xfrm flipH="1" flipV="1">
              <a:off x="3381375" y="3209926"/>
              <a:ext cx="104775" cy="66674"/>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מחבר ישר 38"/>
            <p:cNvCxnSpPr>
              <a:endCxn id="81" idx="0"/>
            </p:cNvCxnSpPr>
            <p:nvPr/>
          </p:nvCxnSpPr>
          <p:spPr>
            <a:xfrm>
              <a:off x="4244182" y="3392943"/>
              <a:ext cx="257175" cy="300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מחבר ישר 39"/>
            <p:cNvCxnSpPr>
              <a:stCxn id="60" idx="3"/>
            </p:cNvCxnSpPr>
            <p:nvPr/>
          </p:nvCxnSpPr>
          <p:spPr>
            <a:xfrm flipH="1">
              <a:off x="4139409" y="3382267"/>
              <a:ext cx="563100" cy="44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מחבר ישר 40"/>
            <p:cNvCxnSpPr>
              <a:stCxn id="79" idx="0"/>
            </p:cNvCxnSpPr>
            <p:nvPr/>
          </p:nvCxnSpPr>
          <p:spPr>
            <a:xfrm flipH="1" flipV="1">
              <a:off x="5034759" y="3688218"/>
              <a:ext cx="276223" cy="1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מחבר ישר 41"/>
            <p:cNvCxnSpPr>
              <a:stCxn id="58" idx="2"/>
            </p:cNvCxnSpPr>
            <p:nvPr/>
          </p:nvCxnSpPr>
          <p:spPr>
            <a:xfrm flipH="1">
              <a:off x="5425284" y="3207363"/>
              <a:ext cx="710404" cy="1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מחבר חץ ישר 42"/>
            <p:cNvCxnSpPr/>
            <p:nvPr/>
          </p:nvCxnSpPr>
          <p:spPr>
            <a:xfrm flipH="1">
              <a:off x="5715000" y="3238500"/>
              <a:ext cx="266700" cy="66676"/>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מחבר חץ ישר 43"/>
            <p:cNvCxnSpPr/>
            <p:nvPr/>
          </p:nvCxnSpPr>
          <p:spPr>
            <a:xfrm flipH="1" flipV="1">
              <a:off x="6429376" y="3409952"/>
              <a:ext cx="161924" cy="9523"/>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מחבר חץ ישר 44"/>
            <p:cNvCxnSpPr/>
            <p:nvPr/>
          </p:nvCxnSpPr>
          <p:spPr>
            <a:xfrm flipH="1">
              <a:off x="5057775" y="3683455"/>
              <a:ext cx="205582" cy="1224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מחבר חץ ישר 45"/>
            <p:cNvCxnSpPr/>
            <p:nvPr/>
          </p:nvCxnSpPr>
          <p:spPr>
            <a:xfrm flipH="1">
              <a:off x="6705601" y="3657600"/>
              <a:ext cx="638174" cy="2"/>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96126" y="3448050"/>
              <a:ext cx="666750" cy="461665"/>
            </a:xfrm>
            <a:prstGeom prst="rect">
              <a:avLst/>
            </a:prstGeom>
            <a:noFill/>
          </p:spPr>
          <p:txBody>
            <a:bodyPr wrap="square" rtlCol="1">
              <a:spAutoFit/>
            </a:bodyPr>
            <a:lstStyle/>
            <a:p>
              <a:pPr algn="ctr"/>
              <a:r>
                <a:rPr lang="en-US" sz="2400" dirty="0" smtClean="0">
                  <a:solidFill>
                    <a:srgbClr val="C00000"/>
                  </a:solidFill>
                  <a:latin typeface="Times New Roman" pitchFamily="18" charset="0"/>
                  <a:cs typeface="Times New Roman" pitchFamily="18" charset="0"/>
                  <a:sym typeface="Symbol"/>
                </a:rPr>
                <a:t></a:t>
              </a:r>
              <a:r>
                <a:rPr lang="en-US" sz="2400" dirty="0" err="1" smtClean="0">
                  <a:solidFill>
                    <a:srgbClr val="C00000"/>
                  </a:solidFill>
                  <a:latin typeface="Times New Roman" pitchFamily="18" charset="0"/>
                  <a:cs typeface="Times New Roman" pitchFamily="18" charset="0"/>
                  <a:sym typeface="Symbol"/>
                </a:rPr>
                <a:t>v</a:t>
              </a:r>
              <a:r>
                <a:rPr lang="en-US" sz="2400" baseline="-25000" dirty="0" err="1" smtClean="0">
                  <a:solidFill>
                    <a:srgbClr val="C00000"/>
                  </a:solidFill>
                  <a:latin typeface="Times New Roman" pitchFamily="18" charset="0"/>
                  <a:cs typeface="Times New Roman" pitchFamily="18" charset="0"/>
                </a:rPr>
                <a:t>d</a:t>
              </a:r>
              <a:endParaRPr lang="he-IL" sz="2400" baseline="-25000" dirty="0">
                <a:solidFill>
                  <a:srgbClr val="C00000"/>
                </a:solidFill>
                <a:latin typeface="Times New Roman" pitchFamily="18" charset="0"/>
                <a:cs typeface="Times New Roman" pitchFamily="18" charset="0"/>
              </a:endParaRPr>
            </a:p>
          </p:txBody>
        </p:sp>
        <p:sp>
          <p:nvSpPr>
            <p:cNvPr id="48" name="TextBox 47"/>
            <p:cNvSpPr txBox="1"/>
            <p:nvPr/>
          </p:nvSpPr>
          <p:spPr>
            <a:xfrm>
              <a:off x="4229100" y="4191000"/>
              <a:ext cx="504825" cy="338554"/>
            </a:xfrm>
            <a:prstGeom prst="rect">
              <a:avLst/>
            </a:prstGeom>
            <a:noFill/>
          </p:spPr>
          <p:txBody>
            <a:bodyPr wrap="square" rtlCol="1">
              <a:spAutoFit/>
            </a:bodyPr>
            <a:lstStyle/>
            <a:p>
              <a:pPr algn="ctr"/>
              <a:r>
                <a:rPr lang="en-US" sz="1600" b="1" dirty="0" smtClean="0">
                  <a:solidFill>
                    <a:schemeClr val="tx2"/>
                  </a:solidFill>
                  <a:latin typeface="Times New Roman" pitchFamily="18" charset="0"/>
                  <a:cs typeface="Times New Roman" pitchFamily="18" charset="0"/>
                </a:rPr>
                <a:t>I</a:t>
              </a:r>
              <a:endParaRPr lang="he-IL" sz="1600" b="1" dirty="0">
                <a:solidFill>
                  <a:schemeClr val="tx2"/>
                </a:solidFill>
                <a:latin typeface="Times New Roman" pitchFamily="18" charset="0"/>
                <a:cs typeface="Times New Roman" pitchFamily="18" charset="0"/>
              </a:endParaRPr>
            </a:p>
          </p:txBody>
        </p:sp>
        <p:cxnSp>
          <p:nvCxnSpPr>
            <p:cNvPr id="49" name="מחבר חץ ישר 48"/>
            <p:cNvCxnSpPr/>
            <p:nvPr/>
          </p:nvCxnSpPr>
          <p:spPr>
            <a:xfrm>
              <a:off x="4000500" y="4533900"/>
              <a:ext cx="1038225" cy="2"/>
            </a:xfrm>
            <a:prstGeom prst="straightConnector1">
              <a:avLst/>
            </a:prstGeom>
            <a:ln w="381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מהירות גבולית</a:t>
            </a:r>
            <a:endParaRPr lang="he-IL" dirty="0"/>
          </a:p>
        </p:txBody>
      </p:sp>
      <p:sp>
        <p:nvSpPr>
          <p:cNvPr id="3" name="מציין מיקום תוכן 2"/>
          <p:cNvSpPr>
            <a:spLocks noGrp="1"/>
          </p:cNvSpPr>
          <p:nvPr>
            <p:ph idx="1"/>
          </p:nvPr>
        </p:nvSpPr>
        <p:spPr>
          <a:xfrm>
            <a:off x="123825" y="709067"/>
            <a:ext cx="8810625" cy="5913406"/>
          </a:xfrm>
        </p:spPr>
        <p:txBody>
          <a:bodyPr/>
          <a:lstStyle/>
          <a:p>
            <a:pPr marL="0">
              <a:lnSpc>
                <a:spcPct val="150000"/>
              </a:lnSpc>
              <a:spcBef>
                <a:spcPts val="0"/>
              </a:spcBef>
              <a:buNone/>
            </a:pPr>
            <a:r>
              <a:rPr lang="he-IL" dirty="0" smtClean="0"/>
              <a:t>בלימודי המכניקה נתקלנו בתופעות דומות בהן מתקבלת מהירות גבולית:</a:t>
            </a:r>
          </a:p>
          <a:p>
            <a:pPr marL="0">
              <a:lnSpc>
                <a:spcPct val="150000"/>
              </a:lnSpc>
              <a:spcBef>
                <a:spcPts val="0"/>
              </a:spcBef>
              <a:buNone/>
            </a:pPr>
            <a:r>
              <a:rPr lang="he-IL" dirty="0" smtClean="0"/>
              <a:t>תנועת כדור מתכת  הנופל בתוך נוזל צמיג (גליצרין) או תנועת </a:t>
            </a:r>
            <a:r>
              <a:rPr lang="he-IL" dirty="0"/>
              <a:t>גופים הנופלים </a:t>
            </a:r>
            <a:r>
              <a:rPr lang="he-IL" dirty="0" smtClean="0"/>
              <a:t>מגובה רב באוויר (קיימת התנגדות לתנועה). גופים אלה מגיעים </a:t>
            </a:r>
            <a:r>
              <a:rPr lang="he-IL" dirty="0"/>
              <a:t>בסופו של דבר למהירות נפילה </a:t>
            </a:r>
            <a:r>
              <a:rPr lang="he-IL" dirty="0" smtClean="0"/>
              <a:t>קבועה, </a:t>
            </a:r>
            <a:r>
              <a:rPr lang="he-IL" dirty="0"/>
              <a:t>הנקראת </a:t>
            </a:r>
            <a:r>
              <a:rPr lang="he-IL" b="1" dirty="0"/>
              <a:t>מהירות גבולית</a:t>
            </a:r>
            <a:r>
              <a:rPr lang="he-IL" dirty="0" smtClean="0"/>
              <a:t>.</a:t>
            </a:r>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r>
              <a:rPr lang="en-US" dirty="0" smtClean="0">
                <a:hlinkClick r:id="rId2"/>
              </a:rPr>
              <a:t>https://www.youtube.com/watch?feature=player_detailpage&amp;v=4qeCcvq2_io</a:t>
            </a:r>
            <a:endParaRPr lang="he-IL" dirty="0" smtClean="0"/>
          </a:p>
          <a:p>
            <a:pPr marL="0">
              <a:lnSpc>
                <a:spcPct val="150000"/>
              </a:lnSpc>
              <a:spcBef>
                <a:spcPts val="0"/>
              </a:spcBef>
              <a:buNone/>
            </a:pPr>
            <a:endParaRPr lang="he-IL" dirty="0" smtClean="0"/>
          </a:p>
          <a:p>
            <a:pPr marL="0">
              <a:lnSpc>
                <a:spcPct val="150000"/>
              </a:lnSpc>
              <a:spcBef>
                <a:spcPts val="0"/>
              </a:spcBef>
              <a:buNone/>
            </a:pPr>
            <a:r>
              <a:rPr lang="en-US" dirty="0" smtClean="0">
                <a:hlinkClick r:id="rId3"/>
              </a:rPr>
              <a:t>http://www.waowen.screaming.net/revision/force&amp;motion/skydiver.htm</a:t>
            </a:r>
            <a:endParaRPr lang="he-IL" dirty="0"/>
          </a:p>
        </p:txBody>
      </p:sp>
      <p:grpSp>
        <p:nvGrpSpPr>
          <p:cNvPr id="110594" name="Group 2"/>
          <p:cNvGrpSpPr>
            <a:grpSpLocks/>
          </p:cNvGrpSpPr>
          <p:nvPr/>
        </p:nvGrpSpPr>
        <p:grpSpPr bwMode="auto">
          <a:xfrm>
            <a:off x="2258776" y="2328935"/>
            <a:ext cx="288925" cy="2160588"/>
            <a:chOff x="1134" y="1134"/>
            <a:chExt cx="454" cy="3402"/>
          </a:xfrm>
        </p:grpSpPr>
        <p:sp>
          <p:nvSpPr>
            <p:cNvPr id="110595" name="AutoShape 3"/>
            <p:cNvSpPr>
              <a:spLocks noChangeArrowheads="1"/>
            </p:cNvSpPr>
            <p:nvPr/>
          </p:nvSpPr>
          <p:spPr bwMode="auto">
            <a:xfrm>
              <a:off x="1134" y="2268"/>
              <a:ext cx="454" cy="2268"/>
            </a:xfrm>
            <a:prstGeom prst="can">
              <a:avLst>
                <a:gd name="adj" fmla="val 58374"/>
              </a:avLst>
            </a:pr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10596" name="AutoShape 4"/>
            <p:cNvSpPr>
              <a:spLocks noChangeArrowheads="1"/>
            </p:cNvSpPr>
            <p:nvPr/>
          </p:nvSpPr>
          <p:spPr bwMode="auto">
            <a:xfrm>
              <a:off x="1134" y="1701"/>
              <a:ext cx="454" cy="2835"/>
            </a:xfrm>
            <a:prstGeom prst="can">
              <a:avLst>
                <a:gd name="adj" fmla="val 62300"/>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10597" name="Oval 5"/>
            <p:cNvSpPr>
              <a:spLocks noChangeAspect="1" noChangeArrowheads="1"/>
            </p:cNvSpPr>
            <p:nvPr/>
          </p:nvSpPr>
          <p:spPr bwMode="auto">
            <a:xfrm>
              <a:off x="1191" y="1134"/>
              <a:ext cx="340" cy="340"/>
            </a:xfrm>
            <a:prstGeom prst="ellipse">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10598" name="Oval 6"/>
            <p:cNvSpPr>
              <a:spLocks noChangeAspect="1" noChangeArrowheads="1"/>
            </p:cNvSpPr>
            <p:nvPr/>
          </p:nvSpPr>
          <p:spPr bwMode="auto">
            <a:xfrm>
              <a:off x="1191" y="2880"/>
              <a:ext cx="340" cy="340"/>
            </a:xfrm>
            <a:prstGeom prst="ellipse">
              <a:avLst/>
            </a:prstGeom>
            <a:gradFill rotWithShape="0">
              <a:gsLst>
                <a:gs pos="0">
                  <a:srgbClr val="FFCC00"/>
                </a:gs>
                <a:gs pos="100000">
                  <a:srgbClr val="FFCC00">
                    <a:gamma/>
                    <a:shade val="86275"/>
                    <a:invGamma/>
                  </a:srgbClr>
                </a:gs>
              </a:gsLst>
              <a:path path="shape">
                <a:fillToRect l="50000" t="50000" r="50000" b="50000"/>
              </a:path>
            </a:gra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he-IL"/>
            </a:p>
          </p:txBody>
        </p:sp>
      </p:grpSp>
      <p:pic>
        <p:nvPicPr>
          <p:cNvPr id="110599" name="Picture 7"/>
          <p:cNvPicPr>
            <a:picLocks noChangeAspect="1" noChangeArrowheads="1"/>
          </p:cNvPicPr>
          <p:nvPr/>
        </p:nvPicPr>
        <p:blipFill>
          <a:blip r:embed="rId4" cstate="print"/>
          <a:srcRect/>
          <a:stretch>
            <a:fillRect/>
          </a:stretch>
        </p:blipFill>
        <p:spPr bwMode="auto">
          <a:xfrm>
            <a:off x="5508047" y="2265451"/>
            <a:ext cx="1388901" cy="2163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הקשר בין הזרם למהירות הסחיפה</a:t>
            </a:r>
            <a:endParaRPr lang="he-IL" dirty="0"/>
          </a:p>
        </p:txBody>
      </p:sp>
      <p:sp>
        <p:nvSpPr>
          <p:cNvPr id="3" name="מציין מיקום תוכן 2"/>
          <p:cNvSpPr>
            <a:spLocks noGrp="1"/>
          </p:cNvSpPr>
          <p:nvPr>
            <p:ph idx="1"/>
          </p:nvPr>
        </p:nvSpPr>
        <p:spPr>
          <a:xfrm>
            <a:off x="200025" y="709067"/>
            <a:ext cx="8576057" cy="5853658"/>
          </a:xfrm>
        </p:spPr>
        <p:txBody>
          <a:bodyPr/>
          <a:lstStyle/>
          <a:p>
            <a:pPr marL="0">
              <a:lnSpc>
                <a:spcPct val="150000"/>
              </a:lnSpc>
              <a:spcBef>
                <a:spcPts val="0"/>
              </a:spcBef>
              <a:buNone/>
            </a:pPr>
            <a:r>
              <a:rPr lang="he-IL" dirty="0" smtClean="0"/>
              <a:t>ניתן לקשר בין הזרם החשמלי לבין מהירות הסחיפה של המטענים.</a:t>
            </a:r>
          </a:p>
          <a:p>
            <a:pPr marL="0">
              <a:lnSpc>
                <a:spcPct val="150000"/>
              </a:lnSpc>
              <a:spcBef>
                <a:spcPts val="0"/>
              </a:spcBef>
              <a:buNone/>
            </a:pPr>
            <a:r>
              <a:rPr lang="he-IL" dirty="0" smtClean="0"/>
              <a:t>נתבונן בחלק המוליך שאורכו </a:t>
            </a:r>
            <a:r>
              <a:rPr lang="en-US" dirty="0" smtClean="0"/>
              <a:t>L</a:t>
            </a:r>
            <a:r>
              <a:rPr lang="he-IL" dirty="0" smtClean="0"/>
              <a:t>:</a:t>
            </a:r>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r>
              <a:rPr lang="he-IL" dirty="0" smtClean="0"/>
              <a:t>לכל מוליך, כמות אלקטרונים חופשיים שונה. נסמן ב- </a:t>
            </a:r>
            <a:r>
              <a:rPr lang="en-US" dirty="0" smtClean="0"/>
              <a:t>n</a:t>
            </a:r>
            <a:r>
              <a:rPr lang="en-US" baseline="-25000" dirty="0" smtClean="0"/>
              <a:t>e</a:t>
            </a:r>
            <a:r>
              <a:rPr lang="he-IL" dirty="0" smtClean="0"/>
              <a:t> את כמות האלקטרונים החופשיים הנמצאת ביחידת נפח של המוליך. </a:t>
            </a:r>
          </a:p>
          <a:p>
            <a:pPr marL="0">
              <a:lnSpc>
                <a:spcPct val="150000"/>
              </a:lnSpc>
              <a:spcBef>
                <a:spcPts val="0"/>
              </a:spcBef>
              <a:buNone/>
            </a:pPr>
            <a:r>
              <a:rPr lang="he-IL" dirty="0" smtClean="0"/>
              <a:t>אם נכפיל את</a:t>
            </a:r>
            <a:r>
              <a:rPr lang="en-US" dirty="0" smtClean="0"/>
              <a:t> </a:t>
            </a:r>
            <a:r>
              <a:rPr lang="he-IL" dirty="0" smtClean="0"/>
              <a:t> </a:t>
            </a:r>
            <a:r>
              <a:rPr lang="en-US" dirty="0" smtClean="0"/>
              <a:t>n</a:t>
            </a:r>
            <a:r>
              <a:rPr lang="en-US" baseline="-25000" dirty="0" smtClean="0"/>
              <a:t>e</a:t>
            </a:r>
            <a:r>
              <a:rPr lang="he-IL" dirty="0" smtClean="0"/>
              <a:t> במטען האלקטרון, נקבל את כמות המטען החופשי ליחידת נפח</a:t>
            </a:r>
            <a:r>
              <a:rPr lang="he-IL" dirty="0"/>
              <a:t>:</a:t>
            </a:r>
            <a:endParaRPr lang="he-IL" dirty="0" smtClean="0">
              <a:solidFill>
                <a:srgbClr val="FF0000"/>
              </a:solidFill>
            </a:endParaRPr>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r>
              <a:rPr lang="he-IL" dirty="0" smtClean="0"/>
              <a:t>הנפח, דרכו עברה כמות המטען</a:t>
            </a:r>
            <a:r>
              <a:rPr lang="en-US" dirty="0" smtClean="0"/>
              <a:t>'</a:t>
            </a:r>
            <a:r>
              <a:rPr lang="he-IL" dirty="0" smtClean="0"/>
              <a:t> שווה למכפלת האורך </a:t>
            </a:r>
            <a:r>
              <a:rPr lang="en-US" dirty="0" smtClean="0">
                <a:latin typeface="Times New Roman" pitchFamily="18" charset="0"/>
                <a:cs typeface="Times New Roman" pitchFamily="18" charset="0"/>
              </a:rPr>
              <a:t>L</a:t>
            </a:r>
            <a:r>
              <a:rPr lang="he-IL" dirty="0" smtClean="0"/>
              <a:t> בשטח החתך </a:t>
            </a:r>
            <a:r>
              <a:rPr lang="en-US" dirty="0" smtClean="0">
                <a:latin typeface="Times New Roman" pitchFamily="18" charset="0"/>
                <a:cs typeface="Times New Roman" pitchFamily="18" charset="0"/>
              </a:rPr>
              <a:t>A</a:t>
            </a:r>
            <a:r>
              <a:rPr lang="he-IL" dirty="0" smtClean="0"/>
              <a:t>:</a:t>
            </a:r>
            <a:endParaRPr lang="en-US" dirty="0" smtClean="0"/>
          </a:p>
          <a:p>
            <a:pPr marL="0">
              <a:lnSpc>
                <a:spcPct val="150000"/>
              </a:lnSpc>
              <a:spcBef>
                <a:spcPts val="0"/>
              </a:spcBef>
              <a:buNone/>
            </a:pPr>
            <a:endParaRPr lang="en-US" dirty="0" smtClean="0"/>
          </a:p>
          <a:p>
            <a:pPr marL="0">
              <a:lnSpc>
                <a:spcPct val="150000"/>
              </a:lnSpc>
              <a:spcBef>
                <a:spcPts val="0"/>
              </a:spcBef>
              <a:buNone/>
            </a:pPr>
            <a:r>
              <a:rPr lang="he-IL" dirty="0" smtClean="0"/>
              <a:t>מטען חופשי זה נע בתוך המוליך במהירות</a:t>
            </a:r>
            <a:r>
              <a:rPr lang="en-US" dirty="0" smtClean="0"/>
              <a:t> </a:t>
            </a:r>
            <a:r>
              <a:rPr lang="he-IL" dirty="0" smtClean="0"/>
              <a:t>סחיפה </a:t>
            </a:r>
            <a:r>
              <a:rPr lang="en-US" dirty="0" smtClean="0">
                <a:sym typeface="Symbol"/>
              </a:rPr>
              <a:t></a:t>
            </a:r>
            <a:r>
              <a:rPr lang="en-US" dirty="0" err="1" smtClean="0">
                <a:sym typeface="Symbol"/>
              </a:rPr>
              <a:t>v</a:t>
            </a:r>
            <a:r>
              <a:rPr lang="en-US" baseline="-25000" dirty="0" err="1" smtClean="0"/>
              <a:t>d</a:t>
            </a:r>
            <a:r>
              <a:rPr lang="he-IL" dirty="0" smtClean="0"/>
              <a:t>. בפרק זמן </a:t>
            </a:r>
            <a:r>
              <a:rPr lang="en-US" dirty="0" smtClean="0"/>
              <a:t>∆t</a:t>
            </a:r>
            <a:r>
              <a:rPr lang="he-IL" dirty="0" smtClean="0"/>
              <a:t> הוא עובר מרחק </a:t>
            </a:r>
            <a:r>
              <a:rPr lang="en-US" dirty="0" smtClean="0"/>
              <a:t>L</a:t>
            </a:r>
            <a:r>
              <a:rPr lang="he-IL" dirty="0" smtClean="0"/>
              <a:t>, מכאן:</a:t>
            </a:r>
            <a:endParaRPr lang="en-US" dirty="0" smtClean="0"/>
          </a:p>
        </p:txBody>
      </p:sp>
      <p:graphicFrame>
        <p:nvGraphicFramePr>
          <p:cNvPr id="84995" name="Object 3"/>
          <p:cNvGraphicFramePr>
            <a:graphicFrameLocks noGrp="1" noChangeAspect="1"/>
          </p:cNvGraphicFramePr>
          <p:nvPr>
            <p:extLst>
              <p:ext uri="{D42A27DB-BD31-4B8C-83A1-F6EECF244321}">
                <p14:modId xmlns:p14="http://schemas.microsoft.com/office/powerpoint/2010/main" val="4007983918"/>
              </p:ext>
            </p:extLst>
          </p:nvPr>
        </p:nvGraphicFramePr>
        <p:xfrm>
          <a:off x="1323488" y="4083050"/>
          <a:ext cx="1055687" cy="614363"/>
        </p:xfrm>
        <a:graphic>
          <a:graphicData uri="http://schemas.openxmlformats.org/presentationml/2006/ole">
            <mc:AlternateContent xmlns:mc="http://schemas.openxmlformats.org/markup-compatibility/2006">
              <mc:Choice xmlns:v="urn:schemas-microsoft-com:vml" Requires="v">
                <p:oleObj spid="_x0000_s85308" name="משוואה" r:id="rId3" imgW="672808" imgH="393529" progId="Equation.3">
                  <p:embed/>
                </p:oleObj>
              </mc:Choice>
              <mc:Fallback>
                <p:oleObj name="משוואה" r:id="rId3" imgW="672808" imgH="393529" progId="Equation.3">
                  <p:embed/>
                  <p:pic>
                    <p:nvPicPr>
                      <p:cNvPr id="0" name="Picture 2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488" y="4083050"/>
                        <a:ext cx="1055687" cy="614363"/>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84997" name="Object 5"/>
          <p:cNvGraphicFramePr>
            <a:graphicFrameLocks noGrp="1" noChangeAspect="1"/>
          </p:cNvGraphicFramePr>
          <p:nvPr>
            <p:extLst>
              <p:ext uri="{D42A27DB-BD31-4B8C-83A1-F6EECF244321}">
                <p14:modId xmlns:p14="http://schemas.microsoft.com/office/powerpoint/2010/main" val="2418403545"/>
              </p:ext>
            </p:extLst>
          </p:nvPr>
        </p:nvGraphicFramePr>
        <p:xfrm>
          <a:off x="1293629" y="5029200"/>
          <a:ext cx="895350" cy="277813"/>
        </p:xfrm>
        <a:graphic>
          <a:graphicData uri="http://schemas.openxmlformats.org/presentationml/2006/ole">
            <mc:AlternateContent xmlns:mc="http://schemas.openxmlformats.org/markup-compatibility/2006">
              <mc:Choice xmlns:v="urn:schemas-microsoft-com:vml" Requires="v">
                <p:oleObj spid="_x0000_s85309" name="משוואה" r:id="rId5" imgW="571004" imgH="177646" progId="Equation.3">
                  <p:embed/>
                </p:oleObj>
              </mc:Choice>
              <mc:Fallback>
                <p:oleObj name="משוואה" r:id="rId5" imgW="571004" imgH="177646" progId="Equation.3">
                  <p:embed/>
                  <p:pic>
                    <p:nvPicPr>
                      <p:cNvPr id="0" name="Picture 2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629" y="5029200"/>
                        <a:ext cx="895350" cy="277813"/>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84998" name="Object 6"/>
          <p:cNvGraphicFramePr>
            <a:graphicFrameLocks noGrp="1" noChangeAspect="1"/>
          </p:cNvGraphicFramePr>
          <p:nvPr>
            <p:extLst>
              <p:ext uri="{D42A27DB-BD31-4B8C-83A1-F6EECF244321}">
                <p14:modId xmlns:p14="http://schemas.microsoft.com/office/powerpoint/2010/main" val="784570785"/>
              </p:ext>
            </p:extLst>
          </p:nvPr>
        </p:nvGraphicFramePr>
        <p:xfrm>
          <a:off x="1337773" y="5948363"/>
          <a:ext cx="1970088" cy="357187"/>
        </p:xfrm>
        <a:graphic>
          <a:graphicData uri="http://schemas.openxmlformats.org/presentationml/2006/ole">
            <mc:AlternateContent xmlns:mc="http://schemas.openxmlformats.org/markup-compatibility/2006">
              <mc:Choice xmlns:v="urn:schemas-microsoft-com:vml" Requires="v">
                <p:oleObj spid="_x0000_s85310" name="משוואה" r:id="rId7" imgW="1257300" imgH="228600" progId="Equation.3">
                  <p:embed/>
                </p:oleObj>
              </mc:Choice>
              <mc:Fallback>
                <p:oleObj name="משוואה" r:id="rId7" imgW="1257300" imgH="228600" progId="Equation.3">
                  <p:embed/>
                  <p:pic>
                    <p:nvPicPr>
                      <p:cNvPr id="0" name="Picture 21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7773" y="5948363"/>
                        <a:ext cx="1970088" cy="357187"/>
                      </a:xfrm>
                      <a:prstGeom prst="rect">
                        <a:avLst/>
                      </a:prstGeom>
                      <a:solidFill>
                        <a:srgbClr val="FFFF99"/>
                      </a:solidFill>
                      <a:ln w="9525">
                        <a:solidFill>
                          <a:schemeClr val="tx2"/>
                        </a:solidFill>
                        <a:miter lim="800000"/>
                        <a:headEnd/>
                        <a:tailEnd/>
                      </a:ln>
                    </p:spPr>
                  </p:pic>
                </p:oleObj>
              </mc:Fallback>
            </mc:AlternateContent>
          </a:graphicData>
        </a:graphic>
      </p:graphicFrame>
      <p:grpSp>
        <p:nvGrpSpPr>
          <p:cNvPr id="76" name="קבוצה 75"/>
          <p:cNvGrpSpPr/>
          <p:nvPr/>
        </p:nvGrpSpPr>
        <p:grpSpPr>
          <a:xfrm>
            <a:off x="1250462" y="1312863"/>
            <a:ext cx="6167438" cy="1581150"/>
            <a:chOff x="1133476" y="1590675"/>
            <a:chExt cx="6167438" cy="1581150"/>
          </a:xfrm>
        </p:grpSpPr>
        <p:grpSp>
          <p:nvGrpSpPr>
            <p:cNvPr id="9" name="קבוצה 8"/>
            <p:cNvGrpSpPr/>
            <p:nvPr/>
          </p:nvGrpSpPr>
          <p:grpSpPr>
            <a:xfrm>
              <a:off x="2286000" y="2047875"/>
              <a:ext cx="4638675" cy="802143"/>
              <a:chOff x="2314575" y="1323975"/>
              <a:chExt cx="4638675" cy="802143"/>
            </a:xfrm>
          </p:grpSpPr>
          <p:sp>
            <p:nvSpPr>
              <p:cNvPr id="10" name="Rectangle 3"/>
              <p:cNvSpPr>
                <a:spLocks noChangeArrowheads="1"/>
              </p:cNvSpPr>
              <p:nvPr/>
            </p:nvSpPr>
            <p:spPr bwMode="auto">
              <a:xfrm>
                <a:off x="2314575" y="1323976"/>
                <a:ext cx="4638675" cy="80010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11" name="קבוצה 35"/>
              <p:cNvGrpSpPr/>
              <p:nvPr/>
            </p:nvGrpSpPr>
            <p:grpSpPr>
              <a:xfrm>
                <a:off x="2701925" y="1759405"/>
                <a:ext cx="360363" cy="366713"/>
                <a:chOff x="2787650" y="4635955"/>
                <a:chExt cx="360363" cy="366713"/>
              </a:xfrm>
            </p:grpSpPr>
            <p:sp>
              <p:nvSpPr>
                <p:cNvPr id="30" name="Oval 8"/>
                <p:cNvSpPr>
                  <a:spLocks noChangeArrowheads="1"/>
                </p:cNvSpPr>
                <p:nvPr/>
              </p:nvSpPr>
              <p:spPr bwMode="auto">
                <a:xfrm>
                  <a:off x="2868613" y="475138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31" name="Text Box 9"/>
                <p:cNvSpPr txBox="1">
                  <a:spLocks noChangeArrowheads="1"/>
                </p:cNvSpPr>
                <p:nvPr/>
              </p:nvSpPr>
              <p:spPr bwMode="auto">
                <a:xfrm>
                  <a:off x="2787650" y="463595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2" name="קבוצה 39"/>
              <p:cNvGrpSpPr/>
              <p:nvPr/>
            </p:nvGrpSpPr>
            <p:grpSpPr>
              <a:xfrm>
                <a:off x="3740150" y="1559380"/>
                <a:ext cx="360363" cy="366713"/>
                <a:chOff x="2740025" y="4426405"/>
                <a:chExt cx="360363" cy="366713"/>
              </a:xfrm>
            </p:grpSpPr>
            <p:sp>
              <p:nvSpPr>
                <p:cNvPr id="2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3" name="קבוצה 42"/>
              <p:cNvGrpSpPr/>
              <p:nvPr/>
            </p:nvGrpSpPr>
            <p:grpSpPr>
              <a:xfrm>
                <a:off x="4540250" y="1702255"/>
                <a:ext cx="360363" cy="366713"/>
                <a:chOff x="2663825" y="4588330"/>
                <a:chExt cx="360363" cy="366713"/>
              </a:xfrm>
            </p:grpSpPr>
            <p:sp>
              <p:nvSpPr>
                <p:cNvPr id="26" name="Oval 8"/>
                <p:cNvSpPr>
                  <a:spLocks noChangeArrowheads="1"/>
                </p:cNvSpPr>
                <p:nvPr/>
              </p:nvSpPr>
              <p:spPr bwMode="auto">
                <a:xfrm>
                  <a:off x="2763838" y="468471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7" name="Text Box 9"/>
                <p:cNvSpPr txBox="1">
                  <a:spLocks noChangeArrowheads="1"/>
                </p:cNvSpPr>
                <p:nvPr/>
              </p:nvSpPr>
              <p:spPr bwMode="auto">
                <a:xfrm>
                  <a:off x="2663825" y="458833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 name="קבוצה 45"/>
              <p:cNvGrpSpPr/>
              <p:nvPr/>
            </p:nvGrpSpPr>
            <p:grpSpPr>
              <a:xfrm>
                <a:off x="5483225" y="1568905"/>
                <a:ext cx="360363" cy="366713"/>
                <a:chOff x="2740025" y="4426405"/>
                <a:chExt cx="360363" cy="366713"/>
              </a:xfrm>
            </p:grpSpPr>
            <p:sp>
              <p:nvSpPr>
                <p:cNvPr id="2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5" name="קבוצה 48"/>
              <p:cNvGrpSpPr/>
              <p:nvPr/>
            </p:nvGrpSpPr>
            <p:grpSpPr>
              <a:xfrm>
                <a:off x="5035550" y="1359355"/>
                <a:ext cx="360363" cy="366713"/>
                <a:chOff x="1511300" y="4226380"/>
                <a:chExt cx="360363" cy="366713"/>
              </a:xfrm>
            </p:grpSpPr>
            <p:sp>
              <p:nvSpPr>
                <p:cNvPr id="22" name="Oval 8"/>
                <p:cNvSpPr>
                  <a:spLocks noChangeArrowheads="1"/>
                </p:cNvSpPr>
                <p:nvPr/>
              </p:nvSpPr>
              <p:spPr bwMode="auto">
                <a:xfrm>
                  <a:off x="1601788" y="432276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3" name="Text Box 9"/>
                <p:cNvSpPr txBox="1">
                  <a:spLocks noChangeArrowheads="1"/>
                </p:cNvSpPr>
                <p:nvPr/>
              </p:nvSpPr>
              <p:spPr bwMode="auto">
                <a:xfrm>
                  <a:off x="1511300" y="42263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cxnSp>
            <p:nvCxnSpPr>
              <p:cNvPr id="16" name="מחבר חץ ישר 15"/>
              <p:cNvCxnSpPr/>
              <p:nvPr/>
            </p:nvCxnSpPr>
            <p:spPr>
              <a:xfrm flipV="1">
                <a:off x="4886938" y="155257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flipV="1">
                <a:off x="5325088" y="17907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flipV="1">
                <a:off x="4382113" y="191452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V="1">
                <a:off x="3591538" y="17716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flipV="1">
                <a:off x="2543788" y="197167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אליפסה 20"/>
              <p:cNvSpPr/>
              <p:nvPr/>
            </p:nvSpPr>
            <p:spPr>
              <a:xfrm>
                <a:off x="3219450" y="1323975"/>
                <a:ext cx="228599"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32" name="אליפסה 31"/>
            <p:cNvSpPr/>
            <p:nvPr/>
          </p:nvSpPr>
          <p:spPr>
            <a:xfrm>
              <a:off x="5810250" y="2057400"/>
              <a:ext cx="228599"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Oval 8"/>
            <p:cNvSpPr>
              <a:spLocks noChangeArrowheads="1"/>
            </p:cNvSpPr>
            <p:nvPr/>
          </p:nvSpPr>
          <p:spPr bwMode="auto">
            <a:xfrm>
              <a:off x="4230688" y="222726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38" name="Text Box 9"/>
            <p:cNvSpPr txBox="1">
              <a:spLocks noChangeArrowheads="1"/>
            </p:cNvSpPr>
            <p:nvPr/>
          </p:nvSpPr>
          <p:spPr bwMode="auto">
            <a:xfrm>
              <a:off x="4149725" y="211183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39" name="מחבר חץ ישר 38"/>
            <p:cNvCxnSpPr/>
            <p:nvPr/>
          </p:nvCxnSpPr>
          <p:spPr>
            <a:xfrm flipV="1">
              <a:off x="4001113" y="23241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Text Box 9"/>
            <p:cNvSpPr txBox="1">
              <a:spLocks noChangeArrowheads="1"/>
            </p:cNvSpPr>
            <p:nvPr/>
          </p:nvSpPr>
          <p:spPr bwMode="auto">
            <a:xfrm>
              <a:off x="1809751" y="2121355"/>
              <a:ext cx="452438" cy="584775"/>
            </a:xfrm>
            <a:prstGeom prst="rect">
              <a:avLst/>
            </a:prstGeom>
            <a:noFill/>
            <a:ln w="9525">
              <a:noFill/>
              <a:miter lim="800000"/>
              <a:headEnd/>
              <a:tailEnd/>
            </a:ln>
          </p:spPr>
          <p:txBody>
            <a:bodyPr wrap="square">
              <a:spAutoFit/>
            </a:bodyPr>
            <a:lstStyle/>
            <a:p>
              <a:pPr>
                <a:spcBef>
                  <a:spcPct val="50000"/>
                </a:spcBef>
              </a:pPr>
              <a:r>
                <a:rPr lang="he-IL" sz="3200" b="1" dirty="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41" name="Text Box 9"/>
            <p:cNvSpPr txBox="1">
              <a:spLocks noChangeArrowheads="1"/>
            </p:cNvSpPr>
            <p:nvPr/>
          </p:nvSpPr>
          <p:spPr bwMode="auto">
            <a:xfrm>
              <a:off x="6867526" y="2140405"/>
              <a:ext cx="433388" cy="584775"/>
            </a:xfrm>
            <a:prstGeom prst="rect">
              <a:avLst/>
            </a:prstGeom>
            <a:noFill/>
            <a:ln w="9525">
              <a:noFill/>
              <a:miter lim="800000"/>
              <a:headEnd/>
              <a:tailEnd/>
            </a:ln>
          </p:spPr>
          <p:txBody>
            <a:bodyPr wrap="square">
              <a:spAutoFit/>
            </a:bodyPr>
            <a:lstStyle/>
            <a:p>
              <a:pPr algn="ctr">
                <a:spcBef>
                  <a:spcPct val="50000"/>
                </a:spcBef>
              </a:pPr>
              <a:r>
                <a:rPr lang="he-IL"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42" name="TextBox 41"/>
            <p:cNvSpPr txBox="1"/>
            <p:nvPr/>
          </p:nvSpPr>
          <p:spPr>
            <a:xfrm>
              <a:off x="3676650" y="1619250"/>
              <a:ext cx="504825" cy="338554"/>
            </a:xfrm>
            <a:prstGeom prst="rect">
              <a:avLst/>
            </a:prstGeom>
            <a:noFill/>
          </p:spPr>
          <p:txBody>
            <a:bodyPr wrap="square" rtlCol="1">
              <a:spAutoFit/>
            </a:bodyPr>
            <a:lstStyle/>
            <a:p>
              <a:pPr algn="ctr"/>
              <a:r>
                <a:rPr lang="en-US" sz="1600" b="1" dirty="0" smtClean="0">
                  <a:solidFill>
                    <a:srgbClr val="7030A0"/>
                  </a:solidFill>
                  <a:latin typeface="Times New Roman" pitchFamily="18" charset="0"/>
                  <a:cs typeface="Times New Roman" pitchFamily="18" charset="0"/>
                </a:rPr>
                <a:t>E</a:t>
              </a:r>
              <a:endParaRPr lang="he-IL" sz="1600" b="1" dirty="0">
                <a:solidFill>
                  <a:srgbClr val="7030A0"/>
                </a:solidFill>
                <a:latin typeface="Times New Roman" pitchFamily="18" charset="0"/>
                <a:cs typeface="Times New Roman" pitchFamily="18" charset="0"/>
              </a:endParaRPr>
            </a:p>
          </p:txBody>
        </p:sp>
        <p:cxnSp>
          <p:nvCxnSpPr>
            <p:cNvPr id="43" name="מחבר חץ ישר 42"/>
            <p:cNvCxnSpPr/>
            <p:nvPr/>
          </p:nvCxnSpPr>
          <p:spPr>
            <a:xfrm>
              <a:off x="3524250" y="1952625"/>
              <a:ext cx="1038225" cy="2"/>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Oval 8"/>
            <p:cNvSpPr>
              <a:spLocks noChangeArrowheads="1"/>
            </p:cNvSpPr>
            <p:nvPr/>
          </p:nvSpPr>
          <p:spPr bwMode="auto">
            <a:xfrm>
              <a:off x="6335713" y="223678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45" name="Text Box 9"/>
            <p:cNvSpPr txBox="1">
              <a:spLocks noChangeArrowheads="1"/>
            </p:cNvSpPr>
            <p:nvPr/>
          </p:nvSpPr>
          <p:spPr bwMode="auto">
            <a:xfrm>
              <a:off x="6235700" y="212135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46" name="מחבר חץ ישר 45"/>
            <p:cNvCxnSpPr/>
            <p:nvPr/>
          </p:nvCxnSpPr>
          <p:spPr>
            <a:xfrm flipV="1">
              <a:off x="6087088" y="233362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Oval 8"/>
            <p:cNvSpPr>
              <a:spLocks noChangeArrowheads="1"/>
            </p:cNvSpPr>
            <p:nvPr/>
          </p:nvSpPr>
          <p:spPr bwMode="auto">
            <a:xfrm>
              <a:off x="6430963" y="258921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48" name="Text Box 9"/>
            <p:cNvSpPr txBox="1">
              <a:spLocks noChangeArrowheads="1"/>
            </p:cNvSpPr>
            <p:nvPr/>
          </p:nvSpPr>
          <p:spPr bwMode="auto">
            <a:xfrm>
              <a:off x="6330950" y="24737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49" name="מחבר חץ ישר 48"/>
            <p:cNvCxnSpPr/>
            <p:nvPr/>
          </p:nvCxnSpPr>
          <p:spPr>
            <a:xfrm flipV="1">
              <a:off x="6182338" y="26860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038475" y="2257425"/>
              <a:ext cx="504825" cy="338554"/>
            </a:xfrm>
            <a:prstGeom prst="rect">
              <a:avLst/>
            </a:prstGeom>
            <a:noFill/>
          </p:spPr>
          <p:txBody>
            <a:bodyPr wrap="square" rtlCol="1">
              <a:spAutoFit/>
            </a:bodyPr>
            <a:lstStyle/>
            <a:p>
              <a:pPr algn="ctr"/>
              <a:r>
                <a:rPr lang="en-US" sz="1600" b="1" dirty="0" smtClean="0">
                  <a:solidFill>
                    <a:srgbClr val="FFC000"/>
                  </a:solidFill>
                  <a:latin typeface="Times New Roman" pitchFamily="18" charset="0"/>
                  <a:cs typeface="Times New Roman" pitchFamily="18" charset="0"/>
                </a:rPr>
                <a:t>A</a:t>
              </a:r>
              <a:endParaRPr lang="he-IL" sz="1600" b="1" dirty="0">
                <a:solidFill>
                  <a:srgbClr val="FFC000"/>
                </a:solidFill>
                <a:latin typeface="Times New Roman" pitchFamily="18" charset="0"/>
                <a:cs typeface="Times New Roman" pitchFamily="18" charset="0"/>
              </a:endParaRPr>
            </a:p>
          </p:txBody>
        </p:sp>
        <p:sp>
          <p:nvSpPr>
            <p:cNvPr id="51" name="TextBox 50"/>
            <p:cNvSpPr txBox="1"/>
            <p:nvPr/>
          </p:nvSpPr>
          <p:spPr>
            <a:xfrm>
              <a:off x="5648325" y="2266950"/>
              <a:ext cx="504825" cy="338554"/>
            </a:xfrm>
            <a:prstGeom prst="rect">
              <a:avLst/>
            </a:prstGeom>
            <a:noFill/>
          </p:spPr>
          <p:txBody>
            <a:bodyPr wrap="square" rtlCol="1">
              <a:spAutoFit/>
            </a:bodyPr>
            <a:lstStyle/>
            <a:p>
              <a:pPr algn="ctr"/>
              <a:r>
                <a:rPr lang="en-US" sz="1600" b="1" dirty="0" smtClean="0">
                  <a:solidFill>
                    <a:srgbClr val="FFC000"/>
                  </a:solidFill>
                  <a:latin typeface="Times New Roman" pitchFamily="18" charset="0"/>
                  <a:cs typeface="Times New Roman" pitchFamily="18" charset="0"/>
                </a:rPr>
                <a:t>A</a:t>
              </a:r>
              <a:endParaRPr lang="he-IL" sz="1600" b="1" dirty="0">
                <a:solidFill>
                  <a:srgbClr val="FFC000"/>
                </a:solidFill>
                <a:latin typeface="Times New Roman" pitchFamily="18" charset="0"/>
                <a:cs typeface="Times New Roman" pitchFamily="18" charset="0"/>
              </a:endParaRPr>
            </a:p>
          </p:txBody>
        </p:sp>
        <p:sp>
          <p:nvSpPr>
            <p:cNvPr id="52" name="TextBox 51"/>
            <p:cNvSpPr txBox="1"/>
            <p:nvPr/>
          </p:nvSpPr>
          <p:spPr>
            <a:xfrm>
              <a:off x="4933950" y="1590675"/>
              <a:ext cx="504825" cy="338554"/>
            </a:xfrm>
            <a:prstGeom prst="rect">
              <a:avLst/>
            </a:prstGeom>
            <a:noFill/>
          </p:spPr>
          <p:txBody>
            <a:bodyPr wrap="square" rtlCol="1">
              <a:spAutoFit/>
            </a:bodyPr>
            <a:lstStyle/>
            <a:p>
              <a:pPr algn="ctr"/>
              <a:r>
                <a:rPr lang="en-US" sz="1600" b="1" dirty="0" smtClean="0">
                  <a:solidFill>
                    <a:schemeClr val="tx2"/>
                  </a:solidFill>
                  <a:latin typeface="Times New Roman" pitchFamily="18" charset="0"/>
                  <a:cs typeface="Times New Roman" pitchFamily="18" charset="0"/>
                </a:rPr>
                <a:t>I</a:t>
              </a:r>
              <a:endParaRPr lang="he-IL" sz="1600" b="1" dirty="0">
                <a:solidFill>
                  <a:schemeClr val="tx2"/>
                </a:solidFill>
                <a:latin typeface="Times New Roman" pitchFamily="18" charset="0"/>
                <a:cs typeface="Times New Roman" pitchFamily="18" charset="0"/>
              </a:endParaRPr>
            </a:p>
          </p:txBody>
        </p:sp>
        <p:cxnSp>
          <p:nvCxnSpPr>
            <p:cNvPr id="53" name="מחבר חץ ישר 52"/>
            <p:cNvCxnSpPr/>
            <p:nvPr/>
          </p:nvCxnSpPr>
          <p:spPr>
            <a:xfrm>
              <a:off x="1514475" y="2581275"/>
              <a:ext cx="1038225" cy="2"/>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133476" y="2095500"/>
              <a:ext cx="666750" cy="461665"/>
            </a:xfrm>
            <a:prstGeom prst="rect">
              <a:avLst/>
            </a:prstGeom>
            <a:noFill/>
          </p:spPr>
          <p:txBody>
            <a:bodyPr wrap="square" rtlCol="1">
              <a:spAutoFit/>
            </a:bodyPr>
            <a:lstStyle/>
            <a:p>
              <a:pPr algn="ctr"/>
              <a:r>
                <a:rPr lang="en-US" sz="2400" dirty="0" smtClean="0">
                  <a:solidFill>
                    <a:srgbClr val="C00000"/>
                  </a:solidFill>
                  <a:latin typeface="Times New Roman" pitchFamily="18" charset="0"/>
                  <a:cs typeface="Times New Roman" pitchFamily="18" charset="0"/>
                  <a:sym typeface="Symbol"/>
                </a:rPr>
                <a:t></a:t>
              </a:r>
              <a:r>
                <a:rPr lang="en-US" sz="2400" dirty="0" err="1" smtClean="0">
                  <a:solidFill>
                    <a:srgbClr val="C00000"/>
                  </a:solidFill>
                  <a:latin typeface="Times New Roman" pitchFamily="18" charset="0"/>
                  <a:cs typeface="Times New Roman" pitchFamily="18" charset="0"/>
                  <a:sym typeface="Symbol"/>
                </a:rPr>
                <a:t>v</a:t>
              </a:r>
              <a:r>
                <a:rPr lang="en-US" sz="2400" baseline="-25000" dirty="0" err="1" smtClean="0">
                  <a:solidFill>
                    <a:srgbClr val="C00000"/>
                  </a:solidFill>
                  <a:latin typeface="Times New Roman" pitchFamily="18" charset="0"/>
                  <a:cs typeface="Times New Roman" pitchFamily="18" charset="0"/>
                </a:rPr>
                <a:t>d</a:t>
              </a:r>
              <a:endParaRPr lang="he-IL" sz="2400" baseline="-25000" dirty="0">
                <a:solidFill>
                  <a:srgbClr val="C00000"/>
                </a:solidFill>
                <a:latin typeface="Times New Roman" pitchFamily="18" charset="0"/>
                <a:cs typeface="Times New Roman" pitchFamily="18" charset="0"/>
              </a:endParaRPr>
            </a:p>
          </p:txBody>
        </p:sp>
        <p:cxnSp>
          <p:nvCxnSpPr>
            <p:cNvPr id="55" name="מחבר חץ ישר 54"/>
            <p:cNvCxnSpPr/>
            <p:nvPr/>
          </p:nvCxnSpPr>
          <p:spPr>
            <a:xfrm>
              <a:off x="4714875" y="1952625"/>
              <a:ext cx="1038225" cy="2"/>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Oval 8"/>
            <p:cNvSpPr>
              <a:spLocks noChangeArrowheads="1"/>
            </p:cNvSpPr>
            <p:nvPr/>
          </p:nvSpPr>
          <p:spPr bwMode="auto">
            <a:xfrm>
              <a:off x="2935288" y="22177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57" name="Text Box 9"/>
            <p:cNvSpPr txBox="1">
              <a:spLocks noChangeArrowheads="1"/>
            </p:cNvSpPr>
            <p:nvPr/>
          </p:nvSpPr>
          <p:spPr bwMode="auto">
            <a:xfrm>
              <a:off x="2844800" y="20927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58" name="מחבר חץ ישר 57"/>
            <p:cNvCxnSpPr/>
            <p:nvPr/>
          </p:nvCxnSpPr>
          <p:spPr>
            <a:xfrm flipV="1">
              <a:off x="2686663" y="23050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מחבר חץ ישר 59"/>
            <p:cNvCxnSpPr/>
            <p:nvPr/>
          </p:nvCxnSpPr>
          <p:spPr>
            <a:xfrm flipV="1">
              <a:off x="3276600" y="3105150"/>
              <a:ext cx="2638425" cy="3"/>
            </a:xfrm>
            <a:prstGeom prst="straightConnector1">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95775" y="2809875"/>
              <a:ext cx="504825" cy="338554"/>
            </a:xfrm>
            <a:prstGeom prst="rect">
              <a:avLst/>
            </a:prstGeom>
            <a:noFill/>
          </p:spPr>
          <p:txBody>
            <a:bodyPr wrap="square" rtlCol="1">
              <a:spAutoFit/>
            </a:bodyPr>
            <a:lstStyle/>
            <a:p>
              <a:pPr algn="ctr"/>
              <a:r>
                <a:rPr lang="en-US" sz="1600" b="1" dirty="0" smtClean="0">
                  <a:solidFill>
                    <a:schemeClr val="bg2">
                      <a:lumMod val="50000"/>
                    </a:schemeClr>
                  </a:solidFill>
                  <a:latin typeface="Times New Roman" pitchFamily="18" charset="0"/>
                  <a:cs typeface="Times New Roman" pitchFamily="18" charset="0"/>
                </a:rPr>
                <a:t>L</a:t>
              </a:r>
              <a:endParaRPr lang="he-IL" sz="1600" b="1" dirty="0">
                <a:solidFill>
                  <a:schemeClr val="bg2">
                    <a:lumMod val="50000"/>
                  </a:schemeClr>
                </a:solidFill>
                <a:latin typeface="Times New Roman" pitchFamily="18" charset="0"/>
                <a:cs typeface="Times New Roman" pitchFamily="18" charset="0"/>
              </a:endParaRPr>
            </a:p>
          </p:txBody>
        </p:sp>
        <p:cxnSp>
          <p:nvCxnSpPr>
            <p:cNvPr id="71" name="מחבר ישר 70"/>
            <p:cNvCxnSpPr/>
            <p:nvPr/>
          </p:nvCxnSpPr>
          <p:spPr>
            <a:xfrm flipH="1">
              <a:off x="5915025" y="2867025"/>
              <a:ext cx="9525" cy="30480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מחבר ישר 74"/>
            <p:cNvCxnSpPr/>
            <p:nvPr/>
          </p:nvCxnSpPr>
          <p:spPr>
            <a:xfrm flipH="1">
              <a:off x="3286125" y="2838450"/>
              <a:ext cx="9525" cy="30480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הנוסחה המקשרת בין הזרם למהירות הסחיפה</a:t>
            </a:r>
            <a:endParaRPr lang="he-IL" dirty="0"/>
          </a:p>
        </p:txBody>
      </p:sp>
      <p:sp>
        <p:nvSpPr>
          <p:cNvPr id="3" name="מציין מיקום תוכן 2"/>
          <p:cNvSpPr>
            <a:spLocks noGrp="1"/>
          </p:cNvSpPr>
          <p:nvPr>
            <p:ph idx="1"/>
          </p:nvPr>
        </p:nvSpPr>
        <p:spPr>
          <a:xfrm>
            <a:off x="263951" y="709067"/>
            <a:ext cx="8512131" cy="5920333"/>
          </a:xfrm>
        </p:spPr>
        <p:txBody>
          <a:bodyPr/>
          <a:lstStyle/>
          <a:p>
            <a:pPr>
              <a:buNone/>
            </a:pPr>
            <a:r>
              <a:rPr lang="he-IL" dirty="0" smtClean="0"/>
              <a:t>נציב בביטוי לצפיפות המטען:</a:t>
            </a:r>
          </a:p>
          <a:p>
            <a:pPr>
              <a:buNone/>
            </a:pPr>
            <a:endParaRPr lang="he-IL" dirty="0" smtClean="0"/>
          </a:p>
          <a:p>
            <a:pPr>
              <a:buNone/>
            </a:pPr>
            <a:endParaRPr lang="he-IL" dirty="0" smtClean="0"/>
          </a:p>
          <a:p>
            <a:pPr>
              <a:buNone/>
            </a:pPr>
            <a:r>
              <a:rPr lang="he-IL" dirty="0" smtClean="0"/>
              <a:t>הזרם החשמלי מוגדר כ:</a:t>
            </a:r>
          </a:p>
          <a:p>
            <a:pPr>
              <a:buNone/>
            </a:pPr>
            <a:endParaRPr lang="he-IL" dirty="0" smtClean="0"/>
          </a:p>
          <a:p>
            <a:pPr>
              <a:buNone/>
            </a:pPr>
            <a:endParaRPr lang="he-IL" dirty="0" smtClean="0"/>
          </a:p>
          <a:p>
            <a:pPr>
              <a:buNone/>
            </a:pPr>
            <a:r>
              <a:rPr lang="he-IL" dirty="0" smtClean="0"/>
              <a:t>מכאן שהקשר בין הזרם החשמלי למהירות הסחיפה נתון בביטוי:</a:t>
            </a:r>
          </a:p>
          <a:p>
            <a:pPr>
              <a:buNone/>
            </a:pPr>
            <a:endParaRPr lang="he-IL" dirty="0" smtClean="0"/>
          </a:p>
          <a:p>
            <a:pPr>
              <a:buNone/>
            </a:pPr>
            <a:endParaRPr lang="en-US" dirty="0" smtClean="0"/>
          </a:p>
          <a:p>
            <a:pPr>
              <a:buNone/>
            </a:pPr>
            <a:endParaRPr lang="en-US" dirty="0" smtClean="0"/>
          </a:p>
          <a:p>
            <a:pPr>
              <a:buNone/>
            </a:pPr>
            <a:endParaRPr lang="he-IL" dirty="0" smtClean="0"/>
          </a:p>
          <a:p>
            <a:pPr marL="0">
              <a:lnSpc>
                <a:spcPct val="150000"/>
              </a:lnSpc>
              <a:spcBef>
                <a:spcPts val="0"/>
              </a:spcBef>
              <a:buFont typeface="Wingdings" pitchFamily="2" charset="2"/>
              <a:buChar char="v"/>
            </a:pPr>
            <a:r>
              <a:rPr lang="he-IL" dirty="0" smtClean="0"/>
              <a:t>עוצמת הזרם לכל אורכו של המוליך חייבת להיות קבועה, כי במוליך אין הצטברות של מטען: כמות </a:t>
            </a:r>
            <a:r>
              <a:rPr lang="en-US" dirty="0" smtClean="0"/>
              <a:t>         </a:t>
            </a:r>
            <a:r>
              <a:rPr lang="he-IL" dirty="0" smtClean="0"/>
              <a:t>המטען הנכנסת לקטע בפרק זמן נתון שווה לכמות המטען היוצאת מאותו קטע באותו פרק זמן. </a:t>
            </a:r>
          </a:p>
          <a:p>
            <a:pPr marL="0">
              <a:lnSpc>
                <a:spcPct val="150000"/>
              </a:lnSpc>
              <a:spcBef>
                <a:spcPts val="0"/>
              </a:spcBef>
              <a:buFont typeface="Wingdings" pitchFamily="2" charset="2"/>
              <a:buChar char="v"/>
            </a:pPr>
            <a:r>
              <a:rPr lang="he-IL" dirty="0" smtClean="0"/>
              <a:t>מערך, שבו יש מקור מתח, תילים מוליכים וצרכנים (נורה, מכשיר חשמלי אחר) נקרא "</a:t>
            </a:r>
            <a:r>
              <a:rPr lang="he-IL" b="1" dirty="0" smtClean="0"/>
              <a:t>מעגל חשמלי</a:t>
            </a:r>
            <a:r>
              <a:rPr lang="he-IL" dirty="0" smtClean="0"/>
              <a:t>".</a:t>
            </a:r>
          </a:p>
          <a:p>
            <a:pPr marL="0">
              <a:lnSpc>
                <a:spcPct val="150000"/>
              </a:lnSpc>
              <a:spcBef>
                <a:spcPts val="0"/>
              </a:spcBef>
              <a:buFont typeface="Wingdings" pitchFamily="2" charset="2"/>
              <a:buChar char="v"/>
            </a:pPr>
            <a:r>
              <a:rPr lang="he-IL" dirty="0" smtClean="0"/>
              <a:t>במעגל חשמלי נתון, הזרם הוא קבוע. במה תלוי זרם זה? על כך בשיעור הבא.</a:t>
            </a:r>
          </a:p>
        </p:txBody>
      </p:sp>
      <p:graphicFrame>
        <p:nvGraphicFramePr>
          <p:cNvPr id="86018" name="Object 2"/>
          <p:cNvGraphicFramePr>
            <a:graphicFrameLocks noGrp="1" noChangeAspect="1"/>
          </p:cNvGraphicFramePr>
          <p:nvPr/>
        </p:nvGraphicFramePr>
        <p:xfrm>
          <a:off x="938213" y="796925"/>
          <a:ext cx="2170112" cy="673100"/>
        </p:xfrm>
        <a:graphic>
          <a:graphicData uri="http://schemas.openxmlformats.org/presentationml/2006/ole">
            <mc:AlternateContent xmlns:mc="http://schemas.openxmlformats.org/markup-compatibility/2006">
              <mc:Choice xmlns:v="urn:schemas-microsoft-com:vml" Requires="v">
                <p:oleObj spid="_x0000_s86334" name="משוואה" r:id="rId3" imgW="1384300" imgH="431800" progId="Equation.3">
                  <p:embed/>
                </p:oleObj>
              </mc:Choice>
              <mc:Fallback>
                <p:oleObj name="משוואה" r:id="rId3" imgW="1384300" imgH="431800" progId="Equation.3">
                  <p:embed/>
                  <p:pic>
                    <p:nvPicPr>
                      <p:cNvPr id="0" name="Picture 2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796925"/>
                        <a:ext cx="2170112" cy="673100"/>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86019" name="Object 3"/>
          <p:cNvGraphicFramePr>
            <a:graphicFrameLocks noGrp="1" noChangeAspect="1"/>
          </p:cNvGraphicFramePr>
          <p:nvPr/>
        </p:nvGraphicFramePr>
        <p:xfrm>
          <a:off x="965200" y="1736725"/>
          <a:ext cx="736600" cy="614363"/>
        </p:xfrm>
        <a:graphic>
          <a:graphicData uri="http://schemas.openxmlformats.org/presentationml/2006/ole">
            <mc:AlternateContent xmlns:mc="http://schemas.openxmlformats.org/markup-compatibility/2006">
              <mc:Choice xmlns:v="urn:schemas-microsoft-com:vml" Requires="v">
                <p:oleObj spid="_x0000_s86335" name="משוואה" r:id="rId5" imgW="469696" imgH="393529" progId="Equation.3">
                  <p:embed/>
                </p:oleObj>
              </mc:Choice>
              <mc:Fallback>
                <p:oleObj name="משוואה" r:id="rId5" imgW="469696" imgH="393529" progId="Equation.3">
                  <p:embed/>
                  <p:pic>
                    <p:nvPicPr>
                      <p:cNvPr id="0" name="Picture 21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 y="1736725"/>
                        <a:ext cx="736600" cy="614363"/>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86020" name="Object 4"/>
          <p:cNvGraphicFramePr>
            <a:graphicFrameLocks noGrp="1" noChangeAspect="1"/>
          </p:cNvGraphicFramePr>
          <p:nvPr/>
        </p:nvGraphicFramePr>
        <p:xfrm>
          <a:off x="977900" y="3086099"/>
          <a:ext cx="1775732" cy="428625"/>
        </p:xfrm>
        <a:graphic>
          <a:graphicData uri="http://schemas.openxmlformats.org/presentationml/2006/ole">
            <mc:AlternateContent xmlns:mc="http://schemas.openxmlformats.org/markup-compatibility/2006">
              <mc:Choice xmlns:v="urn:schemas-microsoft-com:vml" Requires="v">
                <p:oleObj spid="_x0000_s86336" name="משוואה" r:id="rId7" imgW="939800" imgH="228600" progId="Equation.3">
                  <p:embed/>
                </p:oleObj>
              </mc:Choice>
              <mc:Fallback>
                <p:oleObj name="משוואה" r:id="rId7" imgW="939800" imgH="228600" progId="Equation.3">
                  <p:embed/>
                  <p:pic>
                    <p:nvPicPr>
                      <p:cNvPr id="0" name="Picture 2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900" y="3086099"/>
                        <a:ext cx="1775732" cy="428625"/>
                      </a:xfrm>
                      <a:prstGeom prst="rect">
                        <a:avLst/>
                      </a:prstGeom>
                      <a:solidFill>
                        <a:srgbClr val="FFFF99"/>
                      </a:solidFill>
                      <a:ln w="9525">
                        <a:solidFill>
                          <a:schemeClr val="tx2"/>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סיכום השיעור</a:t>
            </a:r>
            <a:endParaRPr lang="he-IL" dirty="0"/>
          </a:p>
        </p:txBody>
      </p:sp>
      <p:sp>
        <p:nvSpPr>
          <p:cNvPr id="3" name="מציין מיקום תוכן 2"/>
          <p:cNvSpPr>
            <a:spLocks noGrp="1"/>
          </p:cNvSpPr>
          <p:nvPr>
            <p:ph idx="1"/>
          </p:nvPr>
        </p:nvSpPr>
        <p:spPr>
          <a:xfrm>
            <a:off x="94268" y="709067"/>
            <a:ext cx="8681814" cy="5901283"/>
          </a:xfrm>
        </p:spPr>
        <p:txBody>
          <a:bodyPr/>
          <a:lstStyle/>
          <a:p>
            <a:pPr marL="0">
              <a:lnSpc>
                <a:spcPct val="150000"/>
              </a:lnSpc>
              <a:spcBef>
                <a:spcPts val="0"/>
              </a:spcBef>
            </a:pPr>
            <a:r>
              <a:rPr lang="he-IL" dirty="0"/>
              <a:t>זרם חשמלי הוא תנועה מכוונת של </a:t>
            </a:r>
            <a:r>
              <a:rPr lang="he-IL" dirty="0" smtClean="0"/>
              <a:t>מטענים. </a:t>
            </a:r>
          </a:p>
          <a:p>
            <a:pPr marL="0">
              <a:lnSpc>
                <a:spcPct val="150000"/>
              </a:lnSpc>
              <a:spcBef>
                <a:spcPts val="0"/>
              </a:spcBef>
            </a:pPr>
            <a:r>
              <a:rPr lang="he-IL" dirty="0" smtClean="0"/>
              <a:t>עוצמת </a:t>
            </a:r>
            <a:r>
              <a:rPr lang="he-IL" dirty="0"/>
              <a:t>הזרם החשמלי מוגדרת עפ"י כמות </a:t>
            </a:r>
            <a:r>
              <a:rPr lang="he-IL" dirty="0" smtClean="0"/>
              <a:t>המטען שעובר דרך </a:t>
            </a:r>
            <a:r>
              <a:rPr lang="he-IL" dirty="0"/>
              <a:t>שטח חתך ליחידת זמן</a:t>
            </a:r>
            <a:r>
              <a:rPr lang="he-IL" dirty="0" smtClean="0"/>
              <a:t>.</a:t>
            </a:r>
          </a:p>
          <a:p>
            <a:pPr marL="0">
              <a:lnSpc>
                <a:spcPct val="150000"/>
              </a:lnSpc>
              <a:spcBef>
                <a:spcPts val="0"/>
              </a:spcBef>
            </a:pPr>
            <a:endParaRPr lang="he-IL" dirty="0" smtClean="0"/>
          </a:p>
          <a:p>
            <a:pPr marL="0">
              <a:lnSpc>
                <a:spcPct val="150000"/>
              </a:lnSpc>
              <a:spcBef>
                <a:spcPts val="0"/>
              </a:spcBef>
            </a:pPr>
            <a:endParaRPr lang="he-IL" dirty="0" smtClean="0"/>
          </a:p>
          <a:p>
            <a:pPr marL="0">
              <a:lnSpc>
                <a:spcPct val="150000"/>
              </a:lnSpc>
              <a:spcBef>
                <a:spcPts val="0"/>
              </a:spcBef>
            </a:pPr>
            <a:r>
              <a:rPr lang="he-IL" dirty="0" smtClean="0"/>
              <a:t>מקור </a:t>
            </a:r>
            <a:r>
              <a:rPr lang="he-IL" dirty="0"/>
              <a:t>מתח הוא מתקן, שמאפשר קיום מתח חשמלי לאורך זמן, לדוגמא – </a:t>
            </a:r>
            <a:r>
              <a:rPr lang="he-IL" b="1" dirty="0"/>
              <a:t>תא </a:t>
            </a:r>
            <a:r>
              <a:rPr lang="he-IL" b="1" dirty="0" smtClean="0"/>
              <a:t>חשמלי.</a:t>
            </a:r>
            <a:endParaRPr lang="he-IL" dirty="0" smtClean="0"/>
          </a:p>
          <a:p>
            <a:pPr marL="0">
              <a:lnSpc>
                <a:spcPct val="150000"/>
              </a:lnSpc>
              <a:spcBef>
                <a:spcPts val="0"/>
              </a:spcBef>
            </a:pPr>
            <a:r>
              <a:rPr lang="he-IL" dirty="0" smtClean="0"/>
              <a:t>במוליך </a:t>
            </a:r>
            <a:r>
              <a:rPr lang="he-IL" dirty="0"/>
              <a:t>יש איבוד של אנרגיה חשמלית כאשר הזרם נע מהפוטנציאל הגבוה לנמוך. לעומת זאת, בתוך </a:t>
            </a:r>
            <a:r>
              <a:rPr lang="en-US" dirty="0" smtClean="0"/>
              <a:t>      </a:t>
            </a:r>
            <a:r>
              <a:rPr lang="he-IL" dirty="0" smtClean="0"/>
              <a:t>התא </a:t>
            </a:r>
            <a:r>
              <a:rPr lang="he-IL" dirty="0"/>
              <a:t>יש המרה של אנרגיה כימית לחשמלית, המפצה על אובדן זה ומאפשרת לזרם להמשיך </a:t>
            </a:r>
            <a:r>
              <a:rPr lang="en-US" dirty="0" smtClean="0"/>
              <a:t>                 </a:t>
            </a:r>
            <a:r>
              <a:rPr lang="he-IL" dirty="0" smtClean="0"/>
              <a:t>ולהתקיים</a:t>
            </a:r>
            <a:r>
              <a:rPr lang="he-IL" dirty="0"/>
              <a:t>. </a:t>
            </a:r>
          </a:p>
          <a:p>
            <a:pPr marL="19050" indent="-285750">
              <a:lnSpc>
                <a:spcPct val="150000"/>
              </a:lnSpc>
              <a:spcBef>
                <a:spcPts val="0"/>
              </a:spcBef>
            </a:pPr>
            <a:r>
              <a:rPr lang="he-IL" dirty="0" smtClean="0"/>
              <a:t>במצב בו הזרם לערך </a:t>
            </a:r>
            <a:r>
              <a:rPr lang="he-IL" dirty="0"/>
              <a:t>מסוים ונשאר קבוע, בגלל </a:t>
            </a:r>
            <a:r>
              <a:rPr lang="he-IL" dirty="0" smtClean="0"/>
              <a:t>ההתנגדות, המהירות </a:t>
            </a:r>
            <a:r>
              <a:rPr lang="he-IL" dirty="0"/>
              <a:t>הממוצעת של האלקטרונים </a:t>
            </a:r>
            <a:r>
              <a:rPr lang="en-US" dirty="0" smtClean="0"/>
              <a:t>          </a:t>
            </a:r>
            <a:r>
              <a:rPr lang="he-IL" dirty="0" smtClean="0"/>
              <a:t>בכיוון </a:t>
            </a:r>
            <a:r>
              <a:rPr lang="he-IL" dirty="0"/>
              <a:t>הזרם נשארת קבועה ונקראת מהירות הסחיפה (</a:t>
            </a:r>
            <a:r>
              <a:rPr lang="en-US" dirty="0" err="1">
                <a:latin typeface="Times New Roman" pitchFamily="18" charset="0"/>
                <a:cs typeface="Times New Roman" pitchFamily="18" charset="0"/>
              </a:rPr>
              <a:t>V</a:t>
            </a:r>
            <a:r>
              <a:rPr lang="en-US" baseline="-25000" dirty="0" err="1">
                <a:latin typeface="Times New Roman" pitchFamily="18" charset="0"/>
                <a:cs typeface="Times New Roman" pitchFamily="18" charset="0"/>
              </a:rPr>
              <a:t>d</a:t>
            </a:r>
            <a:r>
              <a:rPr lang="en-US" baseline="-25000" dirty="0">
                <a:latin typeface="Times New Roman" pitchFamily="18" charset="0"/>
                <a:cs typeface="Times New Roman" pitchFamily="18" charset="0"/>
              </a:rPr>
              <a:t> </a:t>
            </a:r>
            <a:r>
              <a:rPr lang="he-IL" dirty="0">
                <a:latin typeface="Times New Roman" pitchFamily="18" charset="0"/>
                <a:cs typeface="Times New Roman" pitchFamily="18" charset="0"/>
              </a:rPr>
              <a:t>)</a:t>
            </a:r>
            <a:r>
              <a:rPr lang="he-IL" baseline="-25000" dirty="0">
                <a:latin typeface="Times New Roman" pitchFamily="18" charset="0"/>
                <a:cs typeface="Times New Roman" pitchFamily="18" charset="0"/>
              </a:rPr>
              <a:t> </a:t>
            </a:r>
            <a:r>
              <a:rPr lang="he-IL" baseline="-25000" dirty="0" smtClean="0">
                <a:latin typeface="Times New Roman" pitchFamily="18" charset="0"/>
                <a:cs typeface="Times New Roman" pitchFamily="18" charset="0"/>
              </a:rPr>
              <a:t>. </a:t>
            </a:r>
          </a:p>
          <a:p>
            <a:pPr marL="19050" indent="-285750">
              <a:lnSpc>
                <a:spcPct val="150000"/>
              </a:lnSpc>
              <a:spcBef>
                <a:spcPts val="0"/>
              </a:spcBef>
            </a:pPr>
            <a:r>
              <a:rPr lang="he-IL" dirty="0" smtClean="0"/>
              <a:t>הקשר </a:t>
            </a:r>
            <a:r>
              <a:rPr lang="he-IL" dirty="0"/>
              <a:t>בין הזרם החשמלי למהירות הסחיפה נתון בביטוי:</a:t>
            </a:r>
          </a:p>
          <a:p>
            <a:pPr marL="0">
              <a:lnSpc>
                <a:spcPct val="150000"/>
              </a:lnSpc>
              <a:spcBef>
                <a:spcPts val="0"/>
              </a:spcBef>
            </a:pPr>
            <a:endParaRPr lang="he-IL" dirty="0"/>
          </a:p>
          <a:p>
            <a:pPr marL="0">
              <a:lnSpc>
                <a:spcPct val="150000"/>
              </a:lnSpc>
              <a:spcBef>
                <a:spcPts val="0"/>
              </a:spcBef>
            </a:pPr>
            <a:endParaRPr lang="he-IL" dirty="0" smtClean="0"/>
          </a:p>
          <a:p>
            <a:pPr marL="0">
              <a:lnSpc>
                <a:spcPct val="150000"/>
              </a:lnSpc>
              <a:spcBef>
                <a:spcPts val="0"/>
              </a:spcBef>
            </a:pPr>
            <a:r>
              <a:rPr lang="he-IL" dirty="0" smtClean="0"/>
              <a:t> </a:t>
            </a:r>
            <a:r>
              <a:rPr lang="he-IL" dirty="0"/>
              <a:t>עוצמת הזרם לכל אורכו של המוליך חייבת להיות קבועה, כי במוליך אין הצטברות של </a:t>
            </a:r>
            <a:r>
              <a:rPr lang="he-IL" dirty="0" smtClean="0"/>
              <a:t>מטען.</a:t>
            </a:r>
            <a:endParaRPr lang="he-IL" dirty="0"/>
          </a:p>
          <a:p>
            <a:endParaRPr lang="he-IL" dirty="0">
              <a:solidFill>
                <a:srgbClr val="0070C0"/>
              </a:solidFill>
            </a:endParaRPr>
          </a:p>
          <a:p>
            <a:endParaRPr lang="he-IL" dirty="0"/>
          </a:p>
        </p:txBody>
      </p:sp>
      <p:graphicFrame>
        <p:nvGraphicFramePr>
          <p:cNvPr id="4" name="אובייקט 3"/>
          <p:cNvGraphicFramePr>
            <a:graphicFrameLocks noGrp="1" noChangeAspect="1"/>
          </p:cNvGraphicFramePr>
          <p:nvPr>
            <p:extLst>
              <p:ext uri="{D42A27DB-BD31-4B8C-83A1-F6EECF244321}">
                <p14:modId xmlns:p14="http://schemas.microsoft.com/office/powerpoint/2010/main" val="363542917"/>
              </p:ext>
            </p:extLst>
          </p:nvPr>
        </p:nvGraphicFramePr>
        <p:xfrm>
          <a:off x="1189038" y="1547813"/>
          <a:ext cx="592137" cy="609846"/>
        </p:xfrm>
        <a:graphic>
          <a:graphicData uri="http://schemas.openxmlformats.org/presentationml/2006/ole">
            <mc:AlternateContent xmlns:mc="http://schemas.openxmlformats.org/markup-compatibility/2006">
              <mc:Choice xmlns:v="urn:schemas-microsoft-com:vml" Requires="v">
                <p:oleObj spid="_x0000_s106559" name="משוואה" r:id="rId3" imgW="380880" imgH="393480" progId="Equation.3">
                  <p:embed/>
                </p:oleObj>
              </mc:Choice>
              <mc:Fallback>
                <p:oleObj name="משוואה" r:id="rId3" imgW="380880" imgH="393480" progId="Equation.3">
                  <p:embed/>
                  <p:pic>
                    <p:nvPicPr>
                      <p:cNvPr id="0" name="Object 3"/>
                      <p:cNvPicPr>
                        <a:picLocks noGrp="1" noChangeAspect="1" noChangeArrowheads="1"/>
                      </p:cNvPicPr>
                      <p:nvPr/>
                    </p:nvPicPr>
                    <p:blipFill>
                      <a:blip r:embed="rId4"/>
                      <a:srcRect/>
                      <a:stretch>
                        <a:fillRect/>
                      </a:stretch>
                    </p:blipFill>
                    <p:spPr bwMode="auto">
                      <a:xfrm>
                        <a:off x="1189038" y="1547813"/>
                        <a:ext cx="592137" cy="609846"/>
                      </a:xfrm>
                      <a:prstGeom prst="rect">
                        <a:avLst/>
                      </a:prstGeom>
                      <a:solidFill>
                        <a:srgbClr val="FFFF99"/>
                      </a:solidFill>
                      <a:ln w="9525">
                        <a:solidFill>
                          <a:schemeClr val="tx2"/>
                        </a:solidFill>
                        <a:miter lim="800000"/>
                        <a:headEnd/>
                        <a:tailEnd/>
                      </a:ln>
                    </p:spPr>
                  </p:pic>
                </p:oleObj>
              </mc:Fallback>
            </mc:AlternateContent>
          </a:graphicData>
        </a:graphic>
      </p:graphicFrame>
      <p:graphicFrame>
        <p:nvGraphicFramePr>
          <p:cNvPr id="5" name="אובייקט 4"/>
          <p:cNvGraphicFramePr>
            <a:graphicFrameLocks noGrp="1" noChangeAspect="1"/>
          </p:cNvGraphicFramePr>
          <p:nvPr>
            <p:extLst>
              <p:ext uri="{D42A27DB-BD31-4B8C-83A1-F6EECF244321}">
                <p14:modId xmlns:p14="http://schemas.microsoft.com/office/powerpoint/2010/main" val="564063795"/>
              </p:ext>
            </p:extLst>
          </p:nvPr>
        </p:nvGraphicFramePr>
        <p:xfrm>
          <a:off x="1358900" y="4895850"/>
          <a:ext cx="1776413" cy="428625"/>
        </p:xfrm>
        <a:graphic>
          <a:graphicData uri="http://schemas.openxmlformats.org/presentationml/2006/ole">
            <mc:AlternateContent xmlns:mc="http://schemas.openxmlformats.org/markup-compatibility/2006">
              <mc:Choice xmlns:v="urn:schemas-microsoft-com:vml" Requires="v">
                <p:oleObj spid="_x0000_s106560" name="משוואה" r:id="rId5" imgW="939800" imgH="228600" progId="Equation.3">
                  <p:embed/>
                </p:oleObj>
              </mc:Choice>
              <mc:Fallback>
                <p:oleObj name="משוואה" r:id="rId5" imgW="9398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8900" y="4895850"/>
                        <a:ext cx="1776413" cy="428625"/>
                      </a:xfrm>
                      <a:prstGeom prst="rect">
                        <a:avLst/>
                      </a:prstGeom>
                      <a:solidFill>
                        <a:srgbClr val="FFFF99"/>
                      </a:solidFill>
                      <a:ln w="9525">
                        <a:solidFill>
                          <a:schemeClr val="tx2"/>
                        </a:solidFill>
                        <a:miter lim="800000"/>
                        <a:headEnd/>
                        <a:tailEnd/>
                      </a:ln>
                    </p:spPr>
                  </p:pic>
                </p:oleObj>
              </mc:Fallback>
            </mc:AlternateContent>
          </a:graphicData>
        </a:graphic>
      </p:graphicFrame>
    </p:spTree>
    <p:extLst>
      <p:ext uri="{BB962C8B-B14F-4D97-AF65-F5344CB8AC3E}">
        <p14:creationId xmlns:p14="http://schemas.microsoft.com/office/powerpoint/2010/main" val="561135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קיום תנועת מטענים באלקטרוסטטיקה</a:t>
            </a:r>
            <a:endParaRPr lang="he-IL" dirty="0"/>
          </a:p>
        </p:txBody>
      </p:sp>
      <p:sp>
        <p:nvSpPr>
          <p:cNvPr id="3" name="מציין מיקום תוכן 2"/>
          <p:cNvSpPr>
            <a:spLocks noGrp="1"/>
          </p:cNvSpPr>
          <p:nvPr>
            <p:ph idx="1"/>
          </p:nvPr>
        </p:nvSpPr>
        <p:spPr>
          <a:xfrm>
            <a:off x="219075" y="709067"/>
            <a:ext cx="8557007" cy="5901283"/>
          </a:xfrm>
        </p:spPr>
        <p:txBody>
          <a:bodyPr/>
          <a:lstStyle/>
          <a:p>
            <a:pPr marL="0">
              <a:lnSpc>
                <a:spcPct val="150000"/>
              </a:lnSpc>
              <a:spcBef>
                <a:spcPts val="0"/>
              </a:spcBef>
              <a:buNone/>
            </a:pPr>
            <a:r>
              <a:rPr lang="he-IL" dirty="0" smtClean="0"/>
              <a:t>עד כה עסקנו ב</a:t>
            </a:r>
            <a:r>
              <a:rPr lang="he-IL" b="1" dirty="0" smtClean="0">
                <a:solidFill>
                  <a:srgbClr val="0000FF"/>
                </a:solidFill>
              </a:rPr>
              <a:t>אלקטרוסטטיקה</a:t>
            </a:r>
            <a:r>
              <a:rPr lang="he-IL" dirty="0" smtClean="0"/>
              <a:t>, שהוא תחום בו דנים במטענים חשמליים הנמצאים </a:t>
            </a:r>
            <a:r>
              <a:rPr lang="he-IL" b="1" dirty="0" smtClean="0"/>
              <a:t>במנוחה</a:t>
            </a:r>
            <a:r>
              <a:rPr lang="he-IL" dirty="0" smtClean="0"/>
              <a:t>.</a:t>
            </a:r>
          </a:p>
          <a:p>
            <a:pPr marL="0">
              <a:lnSpc>
                <a:spcPct val="150000"/>
              </a:lnSpc>
              <a:spcBef>
                <a:spcPts val="0"/>
              </a:spcBef>
              <a:buNone/>
            </a:pPr>
            <a:r>
              <a:rPr lang="he-IL" dirty="0" smtClean="0"/>
              <a:t>אבל- גם במקרים שדנו בהם, </a:t>
            </a:r>
            <a:r>
              <a:rPr lang="he-IL" b="1" dirty="0" smtClean="0"/>
              <a:t>קיימת תנועה </a:t>
            </a:r>
            <a:r>
              <a:rPr lang="he-IL" dirty="0" smtClean="0"/>
              <a:t>של אלקטרונים למשך פרקי זמן </a:t>
            </a:r>
            <a:r>
              <a:rPr lang="he-IL" b="1" dirty="0" smtClean="0"/>
              <a:t>קצרים ביותר, </a:t>
            </a:r>
            <a:r>
              <a:rPr lang="he-IL" dirty="0" smtClean="0"/>
              <a:t>בגלל קיומו של שדה חשמלי רגעי. הנה למשל: הדלקת פלואורסנט או טעינה של אלקטרוסקופ. </a:t>
            </a:r>
            <a:endParaRPr lang="he-IL" dirty="0" smtClean="0">
              <a:solidFill>
                <a:srgbClr val="FF0000"/>
              </a:solidFill>
            </a:endParaRPr>
          </a:p>
          <a:p>
            <a:pPr marL="0">
              <a:lnSpc>
                <a:spcPct val="150000"/>
              </a:lnSpc>
              <a:spcBef>
                <a:spcPts val="0"/>
              </a:spcBef>
              <a:buNone/>
            </a:pPr>
            <a:r>
              <a:rPr lang="en-US" dirty="0" smtClean="0">
                <a:hlinkClick r:id="rId2"/>
              </a:rPr>
              <a:t>https://www.youtube.com/watch?feature=player_detailpage&amp;v=Ii1UifBoTb0</a:t>
            </a:r>
            <a:endParaRPr lang="he-IL" dirty="0" smtClean="0"/>
          </a:p>
          <a:p>
            <a:pPr marL="0">
              <a:lnSpc>
                <a:spcPct val="150000"/>
              </a:lnSpc>
              <a:spcBef>
                <a:spcPts val="0"/>
              </a:spcBef>
              <a:buNone/>
            </a:pPr>
            <a:endParaRPr lang="he-IL" dirty="0"/>
          </a:p>
          <a:p>
            <a:pPr marL="0">
              <a:lnSpc>
                <a:spcPct val="150000"/>
              </a:lnSpc>
              <a:spcBef>
                <a:spcPts val="0"/>
              </a:spcBef>
              <a:buNone/>
            </a:pPr>
            <a:endParaRPr lang="he-IL" dirty="0" smtClean="0"/>
          </a:p>
          <a:p>
            <a:pPr marL="0">
              <a:lnSpc>
                <a:spcPct val="150000"/>
              </a:lnSpc>
              <a:spcBef>
                <a:spcPts val="0"/>
              </a:spcBef>
              <a:buNone/>
            </a:pPr>
            <a:endParaRPr lang="he-IL" dirty="0"/>
          </a:p>
          <a:p>
            <a:pPr marL="0">
              <a:lnSpc>
                <a:spcPct val="150000"/>
              </a:lnSpc>
              <a:spcBef>
                <a:spcPts val="0"/>
              </a:spcBef>
              <a:buNone/>
            </a:pPr>
            <a:endParaRPr lang="he-IL" dirty="0" smtClean="0"/>
          </a:p>
          <a:p>
            <a:pPr marL="0">
              <a:lnSpc>
                <a:spcPct val="150000"/>
              </a:lnSpc>
              <a:spcBef>
                <a:spcPts val="0"/>
              </a:spcBef>
              <a:buNone/>
            </a:pPr>
            <a:endParaRPr lang="he-IL" dirty="0" smtClean="0"/>
          </a:p>
          <a:p>
            <a:pPr marL="0">
              <a:lnSpc>
                <a:spcPct val="150000"/>
              </a:lnSpc>
              <a:spcBef>
                <a:spcPts val="0"/>
              </a:spcBef>
              <a:buNone/>
            </a:pPr>
            <a:endParaRPr lang="he-IL" dirty="0"/>
          </a:p>
          <a:p>
            <a:pPr marL="0">
              <a:lnSpc>
                <a:spcPct val="150000"/>
              </a:lnSpc>
              <a:spcBef>
                <a:spcPts val="0"/>
              </a:spcBef>
              <a:buNone/>
            </a:pPr>
            <a:endParaRPr lang="he-IL" dirty="0" smtClean="0"/>
          </a:p>
          <a:p>
            <a:pPr marL="0">
              <a:lnSpc>
                <a:spcPct val="150000"/>
              </a:lnSpc>
              <a:spcBef>
                <a:spcPts val="0"/>
              </a:spcBef>
              <a:buNone/>
            </a:pPr>
            <a:r>
              <a:rPr lang="he-IL" dirty="0" smtClean="0"/>
              <a:t>בכל המקרים הללו יש תנועה של מטענים (אלקטרונים), ולשם כך היה צורך במוליך (מתכת כלשהי), שבה ינועו האלקטרונים. המיוחד במוליכים מתכתיים הוא קיומם של אלקטרונים חופשיים, בניגוד למבדדים.</a:t>
            </a:r>
          </a:p>
          <a:p>
            <a:pPr marL="0">
              <a:lnSpc>
                <a:spcPct val="150000"/>
              </a:lnSpc>
              <a:spcBef>
                <a:spcPts val="0"/>
              </a:spcBef>
              <a:buNone/>
            </a:pPr>
            <a:r>
              <a:rPr lang="he-IL" dirty="0" smtClean="0"/>
              <a:t>למעשה, בכל מקרה של טעינת גופים, יש במהלך הטעינה תנועת אלקטרונים מסודרת, כלומר זרם חשמלי. אך זרם זה הוא לזמן קצר בלבד ונפסק עם סיום הטעינה.</a:t>
            </a:r>
            <a:endParaRPr lang="he-IL" dirty="0"/>
          </a:p>
        </p:txBody>
      </p:sp>
      <p:pic>
        <p:nvPicPr>
          <p:cNvPr id="4" name="Picture 1"/>
          <p:cNvPicPr>
            <a:picLocks noChangeAspect="1" noChangeArrowheads="1"/>
          </p:cNvPicPr>
          <p:nvPr/>
        </p:nvPicPr>
        <p:blipFill>
          <a:blip r:embed="rId3" cstate="print"/>
          <a:srcRect/>
          <a:stretch>
            <a:fillRect/>
          </a:stretch>
        </p:blipFill>
        <p:spPr bwMode="auto">
          <a:xfrm>
            <a:off x="1128713" y="2519363"/>
            <a:ext cx="3686175" cy="2257425"/>
          </a:xfrm>
          <a:prstGeom prst="rect">
            <a:avLst/>
          </a:prstGeom>
          <a:noFill/>
          <a:ln w="9525">
            <a:noFill/>
            <a:miter lim="800000"/>
            <a:headEnd/>
            <a:tailEnd/>
          </a:ln>
        </p:spPr>
      </p:pic>
      <p:pic>
        <p:nvPicPr>
          <p:cNvPr id="12" name="Picture 5"/>
          <p:cNvPicPr>
            <a:picLocks noChangeAspect="1" noChangeArrowheads="1"/>
          </p:cNvPicPr>
          <p:nvPr/>
        </p:nvPicPr>
        <p:blipFill>
          <a:blip r:embed="rId4" cstate="print"/>
          <a:srcRect l="36301" r="32297"/>
          <a:stretch>
            <a:fillRect/>
          </a:stretch>
        </p:blipFill>
        <p:spPr bwMode="auto">
          <a:xfrm>
            <a:off x="6457650" y="2831194"/>
            <a:ext cx="1234008" cy="1786162"/>
          </a:xfrm>
          <a:prstGeom prst="rect">
            <a:avLst/>
          </a:prstGeom>
          <a:noFill/>
          <a:ln w="9525">
            <a:noFill/>
            <a:miter lim="800000"/>
            <a:headEnd/>
            <a:tailEnd/>
          </a:ln>
        </p:spPr>
      </p:pic>
    </p:spTree>
    <p:extLst>
      <p:ext uri="{BB962C8B-B14F-4D97-AF65-F5344CB8AC3E}">
        <p14:creationId xmlns:p14="http://schemas.microsoft.com/office/powerpoint/2010/main" val="3998496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מבנה מוליכים מתכתיים (1)</a:t>
            </a:r>
            <a:endParaRPr lang="he-IL" dirty="0">
              <a:solidFill>
                <a:srgbClr val="FF0000"/>
              </a:solidFill>
            </a:endParaRPr>
          </a:p>
        </p:txBody>
      </p:sp>
      <p:sp>
        <p:nvSpPr>
          <p:cNvPr id="3" name="מציין מיקום תוכן 2"/>
          <p:cNvSpPr>
            <a:spLocks noGrp="1"/>
          </p:cNvSpPr>
          <p:nvPr>
            <p:ph idx="1"/>
          </p:nvPr>
        </p:nvSpPr>
        <p:spPr>
          <a:xfrm>
            <a:off x="539552" y="709067"/>
            <a:ext cx="8236530" cy="5913406"/>
          </a:xfrm>
        </p:spPr>
        <p:txBody>
          <a:bodyPr/>
          <a:lstStyle/>
          <a:p>
            <a:pPr marL="0" indent="0">
              <a:lnSpc>
                <a:spcPct val="150000"/>
              </a:lnSpc>
              <a:spcBef>
                <a:spcPts val="0"/>
              </a:spcBef>
              <a:buNone/>
            </a:pPr>
            <a:r>
              <a:rPr lang="he-IL" dirty="0" smtClean="0"/>
              <a:t>מה </a:t>
            </a:r>
            <a:r>
              <a:rPr lang="he-IL" dirty="0"/>
              <a:t>נדרש כדי </a:t>
            </a:r>
            <a:r>
              <a:rPr lang="he-IL" dirty="0" smtClean="0"/>
              <a:t>שתתקיים תנועת </a:t>
            </a:r>
            <a:r>
              <a:rPr lang="he-IL" dirty="0"/>
              <a:t>מטענים </a:t>
            </a:r>
            <a:r>
              <a:rPr lang="he-IL" b="1" dirty="0"/>
              <a:t>רציפה</a:t>
            </a:r>
            <a:r>
              <a:rPr lang="he-IL" dirty="0"/>
              <a:t> </a:t>
            </a:r>
            <a:r>
              <a:rPr lang="he-IL" b="1" dirty="0"/>
              <a:t>ולאורך זמן</a:t>
            </a:r>
            <a:r>
              <a:rPr lang="he-IL" dirty="0"/>
              <a:t>? שדה חשמלי </a:t>
            </a:r>
            <a:r>
              <a:rPr lang="he-IL" dirty="0" smtClean="0"/>
              <a:t>מתמשך. </a:t>
            </a:r>
          </a:p>
          <a:p>
            <a:pPr marL="0" indent="0">
              <a:lnSpc>
                <a:spcPct val="150000"/>
              </a:lnSpc>
              <a:spcBef>
                <a:spcPts val="0"/>
              </a:spcBef>
              <a:buNone/>
            </a:pPr>
            <a:r>
              <a:rPr lang="he-IL" dirty="0" smtClean="0"/>
              <a:t>השדה החשמלי דוחף ומאיץ את האלקטרונים בכיוון מנוגד לכיוון השדה. למרות שתנועת האלקטרונים בכיוון זה אינה חופשית (מכיוון שיש התנגדות של המוליך למעבר האלקטרונים דרכו, הנובעת מהמבנה האטומי של המתכות), יש בתיל יותר </a:t>
            </a:r>
            <a:r>
              <a:rPr lang="he-IL" dirty="0"/>
              <a:t>אלקטרונים שנעים בכיוון </a:t>
            </a:r>
            <a:r>
              <a:rPr lang="he-IL" dirty="0" smtClean="0"/>
              <a:t>מסוים (התיל </a:t>
            </a:r>
            <a:r>
              <a:rPr lang="he-IL" dirty="0"/>
              <a:t>כולו ממשיך להיות </a:t>
            </a:r>
            <a:r>
              <a:rPr lang="he-IL" dirty="0" smtClean="0"/>
              <a:t>ניטראלי). </a:t>
            </a:r>
            <a:endParaRPr lang="he-IL" dirty="0"/>
          </a:p>
          <a:p>
            <a:pPr marL="0" indent="0">
              <a:lnSpc>
                <a:spcPct val="150000"/>
              </a:lnSpc>
              <a:spcBef>
                <a:spcPts val="0"/>
              </a:spcBef>
              <a:buNone/>
            </a:pPr>
            <a:endParaRPr lang="he-IL" dirty="0" smtClean="0"/>
          </a:p>
          <a:p>
            <a:pPr marL="0" indent="0">
              <a:lnSpc>
                <a:spcPct val="150000"/>
              </a:lnSpc>
              <a:spcBef>
                <a:spcPts val="0"/>
              </a:spcBef>
              <a:buNone/>
            </a:pPr>
            <a:endParaRPr lang="he-IL" dirty="0"/>
          </a:p>
          <a:p>
            <a:pPr marL="0" indent="0">
              <a:lnSpc>
                <a:spcPct val="150000"/>
              </a:lnSpc>
              <a:spcBef>
                <a:spcPts val="0"/>
              </a:spcBef>
              <a:buNone/>
            </a:pPr>
            <a:endParaRPr lang="he-IL" dirty="0" smtClean="0"/>
          </a:p>
          <a:p>
            <a:pPr marL="0" indent="0">
              <a:lnSpc>
                <a:spcPct val="150000"/>
              </a:lnSpc>
              <a:spcBef>
                <a:spcPts val="0"/>
              </a:spcBef>
              <a:buNone/>
            </a:pPr>
            <a:endParaRPr lang="he-IL" dirty="0" smtClean="0"/>
          </a:p>
          <a:p>
            <a:pPr marL="0" indent="0">
              <a:lnSpc>
                <a:spcPct val="150000"/>
              </a:lnSpc>
              <a:spcBef>
                <a:spcPts val="0"/>
              </a:spcBef>
              <a:buNone/>
            </a:pPr>
            <a:endParaRPr lang="he-IL" dirty="0"/>
          </a:p>
          <a:p>
            <a:pPr marL="0" indent="0" algn="ctr">
              <a:buNone/>
            </a:pPr>
            <a:endParaRPr lang="he-IL" b="1" dirty="0" smtClean="0">
              <a:solidFill>
                <a:schemeClr val="tx2"/>
              </a:solidFill>
            </a:endParaRPr>
          </a:p>
          <a:p>
            <a:pPr marL="0" indent="0" algn="ctr">
              <a:buNone/>
            </a:pPr>
            <a:endParaRPr lang="he-IL" b="1" dirty="0" smtClean="0">
              <a:solidFill>
                <a:schemeClr val="tx2"/>
              </a:solidFill>
            </a:endParaRPr>
          </a:p>
          <a:p>
            <a:pPr marL="0" indent="0" algn="ctr">
              <a:buNone/>
            </a:pPr>
            <a:r>
              <a:rPr lang="he-IL" b="1" dirty="0" smtClean="0">
                <a:solidFill>
                  <a:schemeClr val="tx2"/>
                </a:solidFill>
              </a:rPr>
              <a:t>זרם </a:t>
            </a:r>
            <a:r>
              <a:rPr lang="he-IL" b="1" dirty="0">
                <a:solidFill>
                  <a:schemeClr val="tx2"/>
                </a:solidFill>
              </a:rPr>
              <a:t>חשמלי הוא תנועה </a:t>
            </a:r>
            <a:r>
              <a:rPr lang="he-IL" b="1" u="sng" dirty="0">
                <a:solidFill>
                  <a:schemeClr val="tx2"/>
                </a:solidFill>
              </a:rPr>
              <a:t>מכוונת</a:t>
            </a:r>
            <a:r>
              <a:rPr lang="he-IL" b="1" dirty="0">
                <a:solidFill>
                  <a:schemeClr val="tx2"/>
                </a:solidFill>
              </a:rPr>
              <a:t> של </a:t>
            </a:r>
            <a:r>
              <a:rPr lang="he-IL" b="1" dirty="0" smtClean="0">
                <a:solidFill>
                  <a:schemeClr val="tx2"/>
                </a:solidFill>
              </a:rPr>
              <a:t>מטענים</a:t>
            </a:r>
            <a:r>
              <a:rPr lang="he-IL" b="1" dirty="0"/>
              <a:t>.</a:t>
            </a:r>
            <a:endParaRPr lang="he-IL" dirty="0" smtClean="0">
              <a:solidFill>
                <a:srgbClr val="FF0000"/>
              </a:solidFill>
            </a:endParaRPr>
          </a:p>
          <a:p>
            <a:pPr marL="0">
              <a:lnSpc>
                <a:spcPct val="150000"/>
              </a:lnSpc>
              <a:spcBef>
                <a:spcPts val="0"/>
              </a:spcBef>
              <a:buNone/>
            </a:pPr>
            <a:endParaRPr lang="he-IL" dirty="0" smtClean="0"/>
          </a:p>
        </p:txBody>
      </p:sp>
      <p:grpSp>
        <p:nvGrpSpPr>
          <p:cNvPr id="5" name="קבוצה 62"/>
          <p:cNvGrpSpPr/>
          <p:nvPr/>
        </p:nvGrpSpPr>
        <p:grpSpPr>
          <a:xfrm>
            <a:off x="1865862" y="3230959"/>
            <a:ext cx="5491163" cy="1173619"/>
            <a:chOff x="1601933" y="2161308"/>
            <a:chExt cx="5491163" cy="1173619"/>
          </a:xfrm>
        </p:grpSpPr>
        <p:grpSp>
          <p:nvGrpSpPr>
            <p:cNvPr id="6" name="קבוצה 3"/>
            <p:cNvGrpSpPr/>
            <p:nvPr/>
          </p:nvGrpSpPr>
          <p:grpSpPr>
            <a:xfrm>
              <a:off x="1601933" y="2256558"/>
              <a:ext cx="5491163" cy="1078369"/>
              <a:chOff x="1809751" y="1771649"/>
              <a:chExt cx="5491163" cy="1078369"/>
            </a:xfrm>
          </p:grpSpPr>
          <p:grpSp>
            <p:nvGrpSpPr>
              <p:cNvPr id="8" name="קבוצה 8"/>
              <p:cNvGrpSpPr/>
              <p:nvPr/>
            </p:nvGrpSpPr>
            <p:grpSpPr>
              <a:xfrm>
                <a:off x="2286000" y="2047876"/>
                <a:ext cx="4638675" cy="802142"/>
                <a:chOff x="2314575" y="1323976"/>
                <a:chExt cx="4638675" cy="802142"/>
              </a:xfrm>
            </p:grpSpPr>
            <p:sp>
              <p:nvSpPr>
                <p:cNvPr id="25" name="Rectangle 3"/>
                <p:cNvSpPr>
                  <a:spLocks noChangeArrowheads="1"/>
                </p:cNvSpPr>
                <p:nvPr/>
              </p:nvSpPr>
              <p:spPr bwMode="auto">
                <a:xfrm>
                  <a:off x="2314575" y="1323976"/>
                  <a:ext cx="4638675" cy="80010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26" name="קבוצה 35"/>
                <p:cNvGrpSpPr/>
                <p:nvPr/>
              </p:nvGrpSpPr>
              <p:grpSpPr>
                <a:xfrm>
                  <a:off x="2701925" y="1759405"/>
                  <a:ext cx="360363" cy="366713"/>
                  <a:chOff x="2787650" y="4635955"/>
                  <a:chExt cx="360363" cy="366713"/>
                </a:xfrm>
              </p:grpSpPr>
              <p:sp>
                <p:nvSpPr>
                  <p:cNvPr id="44" name="Oval 8"/>
                  <p:cNvSpPr>
                    <a:spLocks noChangeArrowheads="1"/>
                  </p:cNvSpPr>
                  <p:nvPr/>
                </p:nvSpPr>
                <p:spPr bwMode="auto">
                  <a:xfrm>
                    <a:off x="2868613" y="475138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45" name="Text Box 9"/>
                  <p:cNvSpPr txBox="1">
                    <a:spLocks noChangeArrowheads="1"/>
                  </p:cNvSpPr>
                  <p:nvPr/>
                </p:nvSpPr>
                <p:spPr bwMode="auto">
                  <a:xfrm>
                    <a:off x="2787650" y="463595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7" name="קבוצה 39"/>
                <p:cNvGrpSpPr/>
                <p:nvPr/>
              </p:nvGrpSpPr>
              <p:grpSpPr>
                <a:xfrm>
                  <a:off x="3740150" y="1559380"/>
                  <a:ext cx="360363" cy="366713"/>
                  <a:chOff x="2740025" y="4426405"/>
                  <a:chExt cx="360363" cy="366713"/>
                </a:xfrm>
              </p:grpSpPr>
              <p:sp>
                <p:nvSpPr>
                  <p:cNvPr id="4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4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8" name="קבוצה 42"/>
                <p:cNvGrpSpPr/>
                <p:nvPr/>
              </p:nvGrpSpPr>
              <p:grpSpPr>
                <a:xfrm>
                  <a:off x="4540250" y="1702255"/>
                  <a:ext cx="360363" cy="366713"/>
                  <a:chOff x="2663825" y="4588330"/>
                  <a:chExt cx="360363" cy="366713"/>
                </a:xfrm>
              </p:grpSpPr>
              <p:sp>
                <p:nvSpPr>
                  <p:cNvPr id="40" name="Oval 8"/>
                  <p:cNvSpPr>
                    <a:spLocks noChangeArrowheads="1"/>
                  </p:cNvSpPr>
                  <p:nvPr/>
                </p:nvSpPr>
                <p:spPr bwMode="auto">
                  <a:xfrm>
                    <a:off x="2763838" y="468471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41" name="Text Box 9"/>
                  <p:cNvSpPr txBox="1">
                    <a:spLocks noChangeArrowheads="1"/>
                  </p:cNvSpPr>
                  <p:nvPr/>
                </p:nvSpPr>
                <p:spPr bwMode="auto">
                  <a:xfrm>
                    <a:off x="2663825" y="458833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29" name="קבוצה 45"/>
                <p:cNvGrpSpPr/>
                <p:nvPr/>
              </p:nvGrpSpPr>
              <p:grpSpPr>
                <a:xfrm>
                  <a:off x="5483225" y="1568905"/>
                  <a:ext cx="360363" cy="366713"/>
                  <a:chOff x="2740025" y="4426405"/>
                  <a:chExt cx="360363" cy="366713"/>
                </a:xfrm>
              </p:grpSpPr>
              <p:sp>
                <p:nvSpPr>
                  <p:cNvPr id="3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3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30" name="קבוצה 48"/>
                <p:cNvGrpSpPr/>
                <p:nvPr/>
              </p:nvGrpSpPr>
              <p:grpSpPr>
                <a:xfrm>
                  <a:off x="5035550" y="1359355"/>
                  <a:ext cx="360363" cy="366713"/>
                  <a:chOff x="1511300" y="4226380"/>
                  <a:chExt cx="360363" cy="366713"/>
                </a:xfrm>
              </p:grpSpPr>
              <p:sp>
                <p:nvSpPr>
                  <p:cNvPr id="36" name="Oval 8"/>
                  <p:cNvSpPr>
                    <a:spLocks noChangeArrowheads="1"/>
                  </p:cNvSpPr>
                  <p:nvPr/>
                </p:nvSpPr>
                <p:spPr bwMode="auto">
                  <a:xfrm>
                    <a:off x="1601788" y="432276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37" name="Text Box 9"/>
                  <p:cNvSpPr txBox="1">
                    <a:spLocks noChangeArrowheads="1"/>
                  </p:cNvSpPr>
                  <p:nvPr/>
                </p:nvSpPr>
                <p:spPr bwMode="auto">
                  <a:xfrm>
                    <a:off x="1511300" y="4226380"/>
                    <a:ext cx="360363" cy="366713"/>
                  </a:xfrm>
                  <a:prstGeom prst="rect">
                    <a:avLst/>
                  </a:prstGeom>
                  <a:noFill/>
                  <a:ln w="9525">
                    <a:noFill/>
                    <a:miter lim="800000"/>
                    <a:headEnd/>
                    <a:tailEnd/>
                  </a:ln>
                </p:spPr>
                <p:txBody>
                  <a:bodyPr>
                    <a:spAutoFit/>
                  </a:bodyPr>
                  <a:lstStyle/>
                  <a:p>
                    <a:pPr algn="ctr">
                      <a:spcBef>
                        <a:spcPct val="50000"/>
                      </a:spcBef>
                    </a:pPr>
                    <a:endParaRPr lang="en-US" b="1" dirty="0">
                      <a:solidFill>
                        <a:schemeClr val="bg1"/>
                      </a:solidFill>
                    </a:endParaRPr>
                  </a:p>
                </p:txBody>
              </p:sp>
            </p:grpSp>
            <p:cxnSp>
              <p:nvCxnSpPr>
                <p:cNvPr id="31" name="מחבר חץ ישר 30"/>
                <p:cNvCxnSpPr/>
                <p:nvPr/>
              </p:nvCxnSpPr>
              <p:spPr>
                <a:xfrm flipV="1">
                  <a:off x="4886938" y="155257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מחבר חץ ישר 31"/>
                <p:cNvCxnSpPr/>
                <p:nvPr/>
              </p:nvCxnSpPr>
              <p:spPr>
                <a:xfrm flipV="1">
                  <a:off x="5325088" y="17907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מחבר חץ ישר 32"/>
                <p:cNvCxnSpPr/>
                <p:nvPr/>
              </p:nvCxnSpPr>
              <p:spPr>
                <a:xfrm flipV="1">
                  <a:off x="4382113" y="191452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מחבר חץ ישר 33"/>
                <p:cNvCxnSpPr/>
                <p:nvPr/>
              </p:nvCxnSpPr>
              <p:spPr>
                <a:xfrm flipV="1">
                  <a:off x="3591538" y="17716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מחבר חץ ישר 34"/>
                <p:cNvCxnSpPr/>
                <p:nvPr/>
              </p:nvCxnSpPr>
              <p:spPr>
                <a:xfrm flipV="1">
                  <a:off x="2543788" y="197167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9" name="Oval 8"/>
              <p:cNvSpPr>
                <a:spLocks noChangeArrowheads="1"/>
              </p:cNvSpPr>
              <p:nvPr/>
            </p:nvSpPr>
            <p:spPr bwMode="auto">
              <a:xfrm>
                <a:off x="4230688" y="222726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0" name="Text Box 9"/>
              <p:cNvSpPr txBox="1">
                <a:spLocks noChangeArrowheads="1"/>
              </p:cNvSpPr>
              <p:nvPr/>
            </p:nvSpPr>
            <p:spPr bwMode="auto">
              <a:xfrm>
                <a:off x="4149725" y="211183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11" name="מחבר חץ ישר 10"/>
              <p:cNvCxnSpPr/>
              <p:nvPr/>
            </p:nvCxnSpPr>
            <p:spPr>
              <a:xfrm flipV="1">
                <a:off x="4001113" y="232410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Text Box 9"/>
              <p:cNvSpPr txBox="1">
                <a:spLocks noChangeArrowheads="1"/>
              </p:cNvSpPr>
              <p:nvPr/>
            </p:nvSpPr>
            <p:spPr bwMode="auto">
              <a:xfrm>
                <a:off x="1809751" y="2121355"/>
                <a:ext cx="452438" cy="584775"/>
              </a:xfrm>
              <a:prstGeom prst="rect">
                <a:avLst/>
              </a:prstGeom>
              <a:noFill/>
              <a:ln w="9525">
                <a:noFill/>
                <a:miter lim="800000"/>
                <a:headEnd/>
                <a:tailEnd/>
              </a:ln>
            </p:spPr>
            <p:txBody>
              <a:bodyPr wrap="square">
                <a:spAutoFit/>
              </a:bodyPr>
              <a:lstStyle/>
              <a:p>
                <a:pPr>
                  <a:spcBef>
                    <a:spcPct val="50000"/>
                  </a:spcBef>
                </a:pPr>
                <a:r>
                  <a:rPr lang="he-IL" sz="3200" b="1" dirty="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13" name="Text Box 9"/>
              <p:cNvSpPr txBox="1">
                <a:spLocks noChangeArrowheads="1"/>
              </p:cNvSpPr>
              <p:nvPr/>
            </p:nvSpPr>
            <p:spPr bwMode="auto">
              <a:xfrm>
                <a:off x="6867526" y="2140405"/>
                <a:ext cx="433388" cy="584775"/>
              </a:xfrm>
              <a:prstGeom prst="rect">
                <a:avLst/>
              </a:prstGeom>
              <a:noFill/>
              <a:ln w="9525">
                <a:noFill/>
                <a:miter lim="800000"/>
                <a:headEnd/>
                <a:tailEnd/>
              </a:ln>
            </p:spPr>
            <p:txBody>
              <a:bodyPr wrap="square">
                <a:spAutoFit/>
              </a:bodyPr>
              <a:lstStyle/>
              <a:p>
                <a:pPr algn="ctr">
                  <a:spcBef>
                    <a:spcPct val="50000"/>
                  </a:spcBef>
                </a:pPr>
                <a:r>
                  <a:rPr lang="he-IL"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14" name="TextBox 13"/>
              <p:cNvSpPr txBox="1"/>
              <p:nvPr/>
            </p:nvSpPr>
            <p:spPr>
              <a:xfrm>
                <a:off x="5436177" y="1771649"/>
                <a:ext cx="504825" cy="338554"/>
              </a:xfrm>
              <a:prstGeom prst="rect">
                <a:avLst/>
              </a:prstGeom>
              <a:noFill/>
            </p:spPr>
            <p:txBody>
              <a:bodyPr wrap="square" rtlCol="1">
                <a:spAutoFit/>
              </a:bodyPr>
              <a:lstStyle/>
              <a:p>
                <a:pPr algn="ctr"/>
                <a:r>
                  <a:rPr lang="en-US" sz="1600" b="1" dirty="0" smtClean="0">
                    <a:solidFill>
                      <a:srgbClr val="7030A0"/>
                    </a:solidFill>
                    <a:latin typeface="Times New Roman" pitchFamily="18" charset="0"/>
                    <a:cs typeface="Times New Roman" pitchFamily="18" charset="0"/>
                  </a:rPr>
                  <a:t>E</a:t>
                </a:r>
                <a:endParaRPr lang="he-IL" sz="1600" b="1" dirty="0">
                  <a:solidFill>
                    <a:srgbClr val="7030A0"/>
                  </a:solidFill>
                  <a:latin typeface="Times New Roman" pitchFamily="18" charset="0"/>
                  <a:cs typeface="Times New Roman" pitchFamily="18" charset="0"/>
                </a:endParaRPr>
              </a:p>
            </p:txBody>
          </p:sp>
          <p:cxnSp>
            <p:nvCxnSpPr>
              <p:cNvPr id="15" name="מחבר חץ ישר 14"/>
              <p:cNvCxnSpPr/>
              <p:nvPr/>
            </p:nvCxnSpPr>
            <p:spPr>
              <a:xfrm>
                <a:off x="3629889" y="1967345"/>
                <a:ext cx="1981200" cy="1"/>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8"/>
              <p:cNvSpPr>
                <a:spLocks noChangeArrowheads="1"/>
              </p:cNvSpPr>
              <p:nvPr/>
            </p:nvSpPr>
            <p:spPr bwMode="auto">
              <a:xfrm>
                <a:off x="6335713" y="223678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7" name="Text Box 9"/>
              <p:cNvSpPr txBox="1">
                <a:spLocks noChangeArrowheads="1"/>
              </p:cNvSpPr>
              <p:nvPr/>
            </p:nvSpPr>
            <p:spPr bwMode="auto">
              <a:xfrm>
                <a:off x="6235700" y="212135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18" name="מחבר חץ ישר 17"/>
              <p:cNvCxnSpPr/>
              <p:nvPr/>
            </p:nvCxnSpPr>
            <p:spPr>
              <a:xfrm flipV="1">
                <a:off x="6087088" y="2333625"/>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Oval 8"/>
              <p:cNvSpPr>
                <a:spLocks noChangeArrowheads="1"/>
              </p:cNvSpPr>
              <p:nvPr/>
            </p:nvSpPr>
            <p:spPr bwMode="auto">
              <a:xfrm>
                <a:off x="6430963" y="258921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0" name="Text Box 9"/>
              <p:cNvSpPr txBox="1">
                <a:spLocks noChangeArrowheads="1"/>
              </p:cNvSpPr>
              <p:nvPr/>
            </p:nvSpPr>
            <p:spPr bwMode="auto">
              <a:xfrm>
                <a:off x="6330950" y="24737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21" name="מחבר חץ ישר 20"/>
              <p:cNvCxnSpPr/>
              <p:nvPr/>
            </p:nvCxnSpPr>
            <p:spPr>
              <a:xfrm flipV="1">
                <a:off x="6182338" y="26860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Oval 8"/>
              <p:cNvSpPr>
                <a:spLocks noChangeArrowheads="1"/>
              </p:cNvSpPr>
              <p:nvPr/>
            </p:nvSpPr>
            <p:spPr bwMode="auto">
              <a:xfrm>
                <a:off x="2935288" y="22177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23" name="Text Box 9"/>
              <p:cNvSpPr txBox="1">
                <a:spLocks noChangeArrowheads="1"/>
              </p:cNvSpPr>
              <p:nvPr/>
            </p:nvSpPr>
            <p:spPr bwMode="auto">
              <a:xfrm>
                <a:off x="2844800" y="20927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cxnSp>
            <p:nvCxnSpPr>
              <p:cNvPr id="24" name="מחבר חץ ישר 23"/>
              <p:cNvCxnSpPr/>
              <p:nvPr/>
            </p:nvCxnSpPr>
            <p:spPr>
              <a:xfrm flipV="1">
                <a:off x="2686663" y="2305050"/>
                <a:ext cx="256562" cy="2689"/>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2881745" y="2161308"/>
              <a:ext cx="2784764" cy="338554"/>
            </a:xfrm>
            <a:prstGeom prst="rect">
              <a:avLst/>
            </a:prstGeom>
            <a:noFill/>
          </p:spPr>
          <p:txBody>
            <a:bodyPr wrap="square" rtlCol="1">
              <a:spAutoFit/>
            </a:bodyPr>
            <a:lstStyle/>
            <a:p>
              <a:pPr algn="ctr"/>
              <a:r>
                <a:rPr lang="he-IL" sz="1600" dirty="0" smtClean="0">
                  <a:solidFill>
                    <a:srgbClr val="7030A0"/>
                  </a:solidFill>
                  <a:latin typeface="Arial" pitchFamily="34" charset="0"/>
                  <a:cs typeface="Arial" pitchFamily="34" charset="0"/>
                </a:rPr>
                <a:t>כיוון השדה החשמלי</a:t>
              </a:r>
              <a:endParaRPr lang="he-IL" sz="1600" dirty="0">
                <a:solidFill>
                  <a:srgbClr val="7030A0"/>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מבנה מוליכים מתכתיים (2)</a:t>
            </a:r>
            <a:endParaRPr lang="he-IL" dirty="0">
              <a:solidFill>
                <a:srgbClr val="FF0000"/>
              </a:solidFill>
            </a:endParaRPr>
          </a:p>
        </p:txBody>
      </p:sp>
      <p:sp>
        <p:nvSpPr>
          <p:cNvPr id="3" name="מציין מיקום תוכן 2"/>
          <p:cNvSpPr>
            <a:spLocks noGrp="1"/>
          </p:cNvSpPr>
          <p:nvPr>
            <p:ph idx="1"/>
          </p:nvPr>
        </p:nvSpPr>
        <p:spPr>
          <a:xfrm>
            <a:off x="539552" y="709067"/>
            <a:ext cx="8236530" cy="5913406"/>
          </a:xfrm>
        </p:spPr>
        <p:txBody>
          <a:bodyPr/>
          <a:lstStyle/>
          <a:p>
            <a:pPr marL="0">
              <a:lnSpc>
                <a:spcPct val="150000"/>
              </a:lnSpc>
              <a:spcBef>
                <a:spcPts val="0"/>
              </a:spcBef>
              <a:buNone/>
            </a:pPr>
            <a:r>
              <a:rPr lang="he-IL" dirty="0" smtClean="0"/>
              <a:t>במוליך מתכתי, האטומים מסודרים בצורה סימטרית ויוצרים מבנה של סריג.</a:t>
            </a:r>
          </a:p>
          <a:p>
            <a:pPr marL="0">
              <a:lnSpc>
                <a:spcPct val="150000"/>
              </a:lnSpc>
              <a:spcBef>
                <a:spcPts val="0"/>
              </a:spcBef>
              <a:buNone/>
            </a:pPr>
            <a:r>
              <a:rPr lang="he-IL" dirty="0" smtClean="0"/>
              <a:t>האלקטרונים של אטומי המתכת, הנמצאים במסלולים</a:t>
            </a:r>
            <a:r>
              <a:rPr lang="he-IL" b="1" u="sng" dirty="0" smtClean="0"/>
              <a:t> רחוקים</a:t>
            </a:r>
            <a:r>
              <a:rPr lang="he-IL" b="1" dirty="0" smtClean="0"/>
              <a:t> </a:t>
            </a:r>
            <a:r>
              <a:rPr lang="he-IL" dirty="0" smtClean="0"/>
              <a:t>מן הגרעין, אינם קשורים לאטום מסוים אלא חופשיים לנוע ברחבי הסריג. </a:t>
            </a:r>
            <a:r>
              <a:rPr lang="he-IL" dirty="0"/>
              <a:t>תוך כדי </a:t>
            </a:r>
            <a:r>
              <a:rPr lang="he-IL" dirty="0" smtClean="0"/>
              <a:t>תנועה הם מתנגשים באטומי הסריג ומוסטים מכיוונם המקורי.</a:t>
            </a:r>
          </a:p>
          <a:p>
            <a:pPr marL="0">
              <a:lnSpc>
                <a:spcPct val="150000"/>
              </a:lnSpc>
              <a:spcBef>
                <a:spcPts val="0"/>
              </a:spcBef>
              <a:buNone/>
            </a:pPr>
            <a:r>
              <a:rPr lang="he-IL" dirty="0" smtClean="0"/>
              <a:t>לכן ניתן להתייחס אליהם </a:t>
            </a:r>
            <a:r>
              <a:rPr lang="he-IL" dirty="0"/>
              <a:t>כ</a:t>
            </a:r>
            <a:r>
              <a:rPr lang="he-IL" dirty="0" smtClean="0"/>
              <a:t>נעים בתנועה אקראית.</a:t>
            </a:r>
          </a:p>
          <a:p>
            <a:pPr marL="0">
              <a:lnSpc>
                <a:spcPct val="150000"/>
              </a:lnSpc>
              <a:spcBef>
                <a:spcPts val="0"/>
              </a:spcBef>
              <a:buNone/>
            </a:pPr>
            <a:r>
              <a:rPr lang="he-IL" dirty="0" smtClean="0"/>
              <a:t>כתוצאה מכך אין תנועה מכוונת של מטענים בתוך המוליך, כלומר: מספר האלקטרונים החוצים בניצב לחתך רוחב של המוליך שווה בקירוב בכל הכיוונים.</a:t>
            </a:r>
          </a:p>
          <a:p>
            <a:pPr marL="0">
              <a:lnSpc>
                <a:spcPct val="150000"/>
              </a:lnSpc>
              <a:spcBef>
                <a:spcPts val="0"/>
              </a:spcBef>
              <a:buNone/>
            </a:pPr>
            <a:r>
              <a:rPr lang="he-IL" dirty="0" smtClean="0"/>
              <a:t>בניגוד לתנועת האלקטרונים החופשיים, יוני המתכת נעים סביב מקומותיהם הקבועים בתנודות זעירות בלבד, המכוּנות "תנודות תרמיות", הגדלות עם עליית הטמפרטורה של המתכת. למעשה ניתן להתייחס אליהם כאל כמעט קבועים במקומם. </a:t>
            </a:r>
            <a:endParaRPr lang="he-IL" dirty="0" smtClean="0">
              <a:solidFill>
                <a:srgbClr val="FF0000"/>
              </a:solidFill>
            </a:endParaRPr>
          </a:p>
        </p:txBody>
      </p:sp>
      <p:pic>
        <p:nvPicPr>
          <p:cNvPr id="107522" name="Picture 2"/>
          <p:cNvPicPr>
            <a:picLocks noChangeAspect="1" noChangeArrowheads="1"/>
          </p:cNvPicPr>
          <p:nvPr/>
        </p:nvPicPr>
        <p:blipFill>
          <a:blip r:embed="rId2" cstate="print"/>
          <a:srcRect/>
          <a:stretch>
            <a:fillRect/>
          </a:stretch>
        </p:blipFill>
        <p:spPr bwMode="auto">
          <a:xfrm>
            <a:off x="1514475" y="4170850"/>
            <a:ext cx="2513303" cy="2155538"/>
          </a:xfrm>
          <a:prstGeom prst="rect">
            <a:avLst/>
          </a:prstGeom>
          <a:noFill/>
          <a:ln w="9525">
            <a:noFill/>
            <a:miter lim="800000"/>
            <a:headEnd/>
            <a:tailEnd/>
          </a:ln>
        </p:spPr>
      </p:pic>
    </p:spTree>
    <p:extLst>
      <p:ext uri="{BB962C8B-B14F-4D97-AF65-F5344CB8AC3E}">
        <p14:creationId xmlns:p14="http://schemas.microsoft.com/office/powerpoint/2010/main" val="367236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התנגדות חשמלית</a:t>
            </a:r>
            <a:endParaRPr lang="he-IL" dirty="0"/>
          </a:p>
        </p:txBody>
      </p:sp>
      <p:sp>
        <p:nvSpPr>
          <p:cNvPr id="3" name="מציין מיקום תוכן 2"/>
          <p:cNvSpPr>
            <a:spLocks noGrp="1"/>
          </p:cNvSpPr>
          <p:nvPr>
            <p:ph idx="1"/>
          </p:nvPr>
        </p:nvSpPr>
        <p:spPr>
          <a:xfrm>
            <a:off x="539552" y="709067"/>
            <a:ext cx="8236530" cy="5910808"/>
          </a:xfrm>
        </p:spPr>
        <p:txBody>
          <a:bodyPr/>
          <a:lstStyle/>
          <a:p>
            <a:pPr marL="0">
              <a:lnSpc>
                <a:spcPct val="150000"/>
              </a:lnSpc>
              <a:spcBef>
                <a:spcPts val="0"/>
              </a:spcBef>
              <a:buNone/>
            </a:pPr>
            <a:r>
              <a:rPr lang="he-IL" dirty="0" smtClean="0"/>
              <a:t>השדה החשמלי מאיץ את האלקטרונים בכיוון אחד. לכאורה, מהירותם של האלקטרונים בכיוון זה הייתה צריכה לגדול ולגדול, וכך גם הזרם החשמלי, אולם במציאות קיים במוליך זרם קבוע. כיצד?</a:t>
            </a:r>
          </a:p>
          <a:p>
            <a:pPr marL="0">
              <a:lnSpc>
                <a:spcPct val="150000"/>
              </a:lnSpc>
              <a:spcBef>
                <a:spcPts val="0"/>
              </a:spcBef>
              <a:buNone/>
            </a:pPr>
            <a:r>
              <a:rPr lang="he-IL" dirty="0" smtClean="0"/>
              <a:t>נסביר זאת באמצעות "</a:t>
            </a:r>
            <a:r>
              <a:rPr lang="he-IL" b="1" dirty="0" smtClean="0"/>
              <a:t>מודל </a:t>
            </a:r>
            <a:r>
              <a:rPr lang="he-IL" b="1" dirty="0" err="1" smtClean="0"/>
              <a:t>דר</a:t>
            </a:r>
            <a:r>
              <a:rPr lang="he-IL" b="1" dirty="0" err="1" smtClean="0">
                <a:latin typeface="Arial"/>
                <a:cs typeface="Arial"/>
              </a:rPr>
              <a:t>וּ</a:t>
            </a:r>
            <a:r>
              <a:rPr lang="he-IL" b="1" dirty="0" err="1" smtClean="0"/>
              <a:t>ד</a:t>
            </a:r>
            <a:r>
              <a:rPr lang="he-IL" b="1" dirty="0" err="1" smtClean="0">
                <a:latin typeface="Arial"/>
                <a:cs typeface="Arial"/>
              </a:rPr>
              <a:t>ֶ</a:t>
            </a:r>
            <a:r>
              <a:rPr lang="he-IL" b="1" dirty="0" err="1" smtClean="0"/>
              <a:t>ה</a:t>
            </a:r>
            <a:r>
              <a:rPr lang="he-IL" dirty="0"/>
              <a:t>" (</a:t>
            </a:r>
            <a:r>
              <a:rPr lang="en-US" b="1" dirty="0" err="1"/>
              <a:t>Drude</a:t>
            </a:r>
            <a:r>
              <a:rPr lang="he-IL" dirty="0" smtClean="0"/>
              <a:t>).</a:t>
            </a:r>
          </a:p>
          <a:p>
            <a:pPr marL="0">
              <a:lnSpc>
                <a:spcPct val="150000"/>
              </a:lnSpc>
              <a:spcBef>
                <a:spcPts val="0"/>
              </a:spcBef>
              <a:buNone/>
            </a:pPr>
            <a:r>
              <a:rPr lang="he-IL" dirty="0" smtClean="0"/>
              <a:t>זהו מודל מכני ניוטוני פשוט, לפיו: השדה החשמלי אכן גורם להגדלת רכיב המהירות של האלקטרונים בכיוון השדה, אולם ההתנגשויות עם יוני הסריג גורמות להם להאט. זהו מקורה של ההתנגדות חשמלית. התנגשויות אלה גורמות לעליה של האנרגיה התרמית של יוני הסריג, שביטויה המקרוסקופי הוא עלייה בטמפרטורה, כלומר- תוספת באנרגיה התרמית של יוני המתכת וחימומה. כך נוצר מצב בו השדה החשמלי מספק אנרגיה לאלקטרונים, והללו מעבירים אותה ליוני הסריג.</a:t>
            </a:r>
          </a:p>
        </p:txBody>
      </p:sp>
      <p:grpSp>
        <p:nvGrpSpPr>
          <p:cNvPr id="210" name="קבוצה 209"/>
          <p:cNvGrpSpPr/>
          <p:nvPr/>
        </p:nvGrpSpPr>
        <p:grpSpPr>
          <a:xfrm>
            <a:off x="1978020" y="4379541"/>
            <a:ext cx="5367338" cy="1733550"/>
            <a:chOff x="1866901" y="2409825"/>
            <a:chExt cx="5367338" cy="1733550"/>
          </a:xfrm>
        </p:grpSpPr>
        <p:sp>
          <p:nvSpPr>
            <p:cNvPr id="83" name="Rectangle 3"/>
            <p:cNvSpPr>
              <a:spLocks noChangeArrowheads="1"/>
            </p:cNvSpPr>
            <p:nvPr/>
          </p:nvSpPr>
          <p:spPr bwMode="auto">
            <a:xfrm>
              <a:off x="2219325" y="2828925"/>
              <a:ext cx="4638675" cy="1314450"/>
            </a:xfrm>
            <a:prstGeom prst="rect">
              <a:avLst/>
            </a:prstGeom>
            <a:gradFill rotWithShape="1">
              <a:gsLst>
                <a:gs pos="0">
                  <a:schemeClr val="tx2"/>
                </a:gs>
                <a:gs pos="50000">
                  <a:schemeClr val="bg1"/>
                </a:gs>
                <a:gs pos="100000">
                  <a:schemeClr val="tx2"/>
                </a:gs>
              </a:gsLst>
              <a:lin ang="5400000" scaled="1"/>
            </a:gradFill>
            <a:ln w="9525">
              <a:solidFill>
                <a:schemeClr val="tx1"/>
              </a:solidFill>
              <a:miter lim="800000"/>
              <a:headEnd/>
              <a:tailEnd/>
            </a:ln>
            <a:effectLst/>
          </p:spPr>
          <p:txBody>
            <a:bodyPr wrap="none" anchor="ctr"/>
            <a:lstStyle/>
            <a:p>
              <a:pPr>
                <a:defRPr/>
              </a:pPr>
              <a:endParaRPr lang="en-US" dirty="0">
                <a:latin typeface="Arial" charset="0"/>
                <a:cs typeface="Arial" charset="0"/>
              </a:endParaRPr>
            </a:p>
          </p:txBody>
        </p:sp>
        <p:grpSp>
          <p:nvGrpSpPr>
            <p:cNvPr id="84" name="קבוצה 83"/>
            <p:cNvGrpSpPr/>
            <p:nvPr/>
          </p:nvGrpSpPr>
          <p:grpSpPr>
            <a:xfrm>
              <a:off x="2749550" y="3683455"/>
              <a:ext cx="374288" cy="370658"/>
              <a:chOff x="2825750" y="4531180"/>
              <a:chExt cx="374288" cy="370658"/>
            </a:xfrm>
          </p:grpSpPr>
          <p:sp>
            <p:nvSpPr>
              <p:cNvPr id="85"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86"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88" name="קבוצה 87"/>
            <p:cNvGrpSpPr/>
            <p:nvPr/>
          </p:nvGrpSpPr>
          <p:grpSpPr>
            <a:xfrm>
              <a:off x="3454400" y="3664405"/>
              <a:ext cx="374288" cy="380183"/>
              <a:chOff x="2825750" y="4521655"/>
              <a:chExt cx="374288" cy="380183"/>
            </a:xfrm>
          </p:grpSpPr>
          <p:sp>
            <p:nvSpPr>
              <p:cNvPr id="89"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90" name="Text Box 9"/>
              <p:cNvSpPr txBox="1">
                <a:spLocks noChangeArrowheads="1"/>
              </p:cNvSpPr>
              <p:nvPr/>
            </p:nvSpPr>
            <p:spPr bwMode="auto">
              <a:xfrm>
                <a:off x="2825750" y="452165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91" name="קבוצה 90"/>
            <p:cNvGrpSpPr/>
            <p:nvPr/>
          </p:nvGrpSpPr>
          <p:grpSpPr>
            <a:xfrm>
              <a:off x="4321175" y="3692980"/>
              <a:ext cx="374288" cy="366713"/>
              <a:chOff x="2825750" y="4540705"/>
              <a:chExt cx="374288" cy="366713"/>
            </a:xfrm>
          </p:grpSpPr>
          <p:sp>
            <p:nvSpPr>
              <p:cNvPr id="92"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93" name="Text Box 9"/>
              <p:cNvSpPr txBox="1">
                <a:spLocks noChangeArrowheads="1"/>
              </p:cNvSpPr>
              <p:nvPr/>
            </p:nvSpPr>
            <p:spPr bwMode="auto">
              <a:xfrm>
                <a:off x="2825750"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94" name="קבוצה 93"/>
            <p:cNvGrpSpPr/>
            <p:nvPr/>
          </p:nvGrpSpPr>
          <p:grpSpPr>
            <a:xfrm>
              <a:off x="5130800" y="3702505"/>
              <a:ext cx="383813" cy="366713"/>
              <a:chOff x="2816225" y="4540705"/>
              <a:chExt cx="383813" cy="366713"/>
            </a:xfrm>
          </p:grpSpPr>
          <p:sp>
            <p:nvSpPr>
              <p:cNvPr id="95"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96" name="Text Box 9"/>
              <p:cNvSpPr txBox="1">
                <a:spLocks noChangeArrowheads="1"/>
              </p:cNvSpPr>
              <p:nvPr/>
            </p:nvSpPr>
            <p:spPr bwMode="auto">
              <a:xfrm>
                <a:off x="2816225" y="4540705"/>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97" name="קבוצה 96"/>
            <p:cNvGrpSpPr/>
            <p:nvPr/>
          </p:nvGrpSpPr>
          <p:grpSpPr>
            <a:xfrm>
              <a:off x="5911850" y="3731080"/>
              <a:ext cx="383813" cy="370658"/>
              <a:chOff x="2530475" y="4283530"/>
              <a:chExt cx="383813" cy="370658"/>
            </a:xfrm>
          </p:grpSpPr>
          <p:sp>
            <p:nvSpPr>
              <p:cNvPr id="98" name="Oval 8"/>
              <p:cNvSpPr>
                <a:spLocks noChangeArrowheads="1"/>
              </p:cNvSpPr>
              <p:nvPr/>
            </p:nvSpPr>
            <p:spPr bwMode="auto">
              <a:xfrm>
                <a:off x="2554288" y="429418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99" name="Text Box 9"/>
              <p:cNvSpPr txBox="1">
                <a:spLocks noChangeArrowheads="1"/>
              </p:cNvSpPr>
              <p:nvPr/>
            </p:nvSpPr>
            <p:spPr bwMode="auto">
              <a:xfrm>
                <a:off x="2530475" y="428353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04" name="קבוצה 103"/>
            <p:cNvGrpSpPr/>
            <p:nvPr/>
          </p:nvGrpSpPr>
          <p:grpSpPr>
            <a:xfrm>
              <a:off x="2244725" y="3635830"/>
              <a:ext cx="360363" cy="366713"/>
              <a:chOff x="2740025" y="4426405"/>
              <a:chExt cx="360363" cy="366713"/>
            </a:xfrm>
          </p:grpSpPr>
          <p:sp>
            <p:nvSpPr>
              <p:cNvPr id="105"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06"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07" name="קבוצה 106"/>
            <p:cNvGrpSpPr/>
            <p:nvPr/>
          </p:nvGrpSpPr>
          <p:grpSpPr>
            <a:xfrm>
              <a:off x="3121025" y="3426280"/>
              <a:ext cx="360363" cy="366713"/>
              <a:chOff x="2740025" y="4426405"/>
              <a:chExt cx="360363" cy="366713"/>
            </a:xfrm>
          </p:grpSpPr>
          <p:sp>
            <p:nvSpPr>
              <p:cNvPr id="10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0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10" name="קבוצה 109"/>
            <p:cNvGrpSpPr/>
            <p:nvPr/>
          </p:nvGrpSpPr>
          <p:grpSpPr>
            <a:xfrm>
              <a:off x="3921125" y="3702505"/>
              <a:ext cx="360363" cy="366713"/>
              <a:chOff x="2740025" y="4426405"/>
              <a:chExt cx="360363" cy="366713"/>
            </a:xfrm>
          </p:grpSpPr>
          <p:sp>
            <p:nvSpPr>
              <p:cNvPr id="111"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12"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13" name="קבוצה 112"/>
            <p:cNvGrpSpPr/>
            <p:nvPr/>
          </p:nvGrpSpPr>
          <p:grpSpPr>
            <a:xfrm>
              <a:off x="4778375" y="3483430"/>
              <a:ext cx="360363" cy="366713"/>
              <a:chOff x="2740025" y="4426405"/>
              <a:chExt cx="360363" cy="366713"/>
            </a:xfrm>
          </p:grpSpPr>
          <p:sp>
            <p:nvSpPr>
              <p:cNvPr id="114"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15"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16" name="קבוצה 115"/>
            <p:cNvGrpSpPr/>
            <p:nvPr/>
          </p:nvGrpSpPr>
          <p:grpSpPr>
            <a:xfrm>
              <a:off x="5616575" y="3521530"/>
              <a:ext cx="360363" cy="366713"/>
              <a:chOff x="2740025" y="4426405"/>
              <a:chExt cx="360363" cy="366713"/>
            </a:xfrm>
          </p:grpSpPr>
          <p:sp>
            <p:nvSpPr>
              <p:cNvPr id="117"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18"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cxnSp>
          <p:nvCxnSpPr>
            <p:cNvPr id="119" name="מחבר חץ ישר 118"/>
            <p:cNvCxnSpPr>
              <a:stCxn id="90" idx="0"/>
            </p:cNvCxnSpPr>
            <p:nvPr/>
          </p:nvCxnSpPr>
          <p:spPr>
            <a:xfrm flipH="1" flipV="1">
              <a:off x="3581400" y="3476625"/>
              <a:ext cx="53182" cy="18778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מחבר חץ ישר 120"/>
            <p:cNvCxnSpPr/>
            <p:nvPr/>
          </p:nvCxnSpPr>
          <p:spPr>
            <a:xfrm flipH="1">
              <a:off x="5953125" y="3486150"/>
              <a:ext cx="171450" cy="95251"/>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מחבר חץ ישר 121"/>
            <p:cNvCxnSpPr>
              <a:stCxn id="86" idx="0"/>
            </p:cNvCxnSpPr>
            <p:nvPr/>
          </p:nvCxnSpPr>
          <p:spPr>
            <a:xfrm flipH="1" flipV="1">
              <a:off x="2752726" y="3552825"/>
              <a:ext cx="177006" cy="130630"/>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מחבר חץ ישר 122"/>
            <p:cNvCxnSpPr/>
            <p:nvPr/>
          </p:nvCxnSpPr>
          <p:spPr>
            <a:xfrm flipH="1">
              <a:off x="2514600" y="3571875"/>
              <a:ext cx="66676" cy="14287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6" name="קבוצה 125"/>
            <p:cNvGrpSpPr/>
            <p:nvPr/>
          </p:nvGrpSpPr>
          <p:grpSpPr>
            <a:xfrm>
              <a:off x="2435225" y="3083380"/>
              <a:ext cx="374288" cy="370658"/>
              <a:chOff x="2825750" y="4531180"/>
              <a:chExt cx="374288" cy="370658"/>
            </a:xfrm>
          </p:grpSpPr>
          <p:sp>
            <p:nvSpPr>
              <p:cNvPr id="127"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128"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29" name="קבוצה 128"/>
            <p:cNvGrpSpPr/>
            <p:nvPr/>
          </p:nvGrpSpPr>
          <p:grpSpPr>
            <a:xfrm>
              <a:off x="3530600" y="3111955"/>
              <a:ext cx="374288" cy="370658"/>
              <a:chOff x="2825750" y="4531180"/>
              <a:chExt cx="374288" cy="370658"/>
            </a:xfrm>
          </p:grpSpPr>
          <p:sp>
            <p:nvSpPr>
              <p:cNvPr id="130"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131"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32" name="קבוצה 131"/>
            <p:cNvGrpSpPr/>
            <p:nvPr/>
          </p:nvGrpSpPr>
          <p:grpSpPr>
            <a:xfrm>
              <a:off x="4635500" y="3064330"/>
              <a:ext cx="374288" cy="370658"/>
              <a:chOff x="2825750" y="4531180"/>
              <a:chExt cx="374288" cy="370658"/>
            </a:xfrm>
          </p:grpSpPr>
          <p:sp>
            <p:nvSpPr>
              <p:cNvPr id="133"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134"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35" name="קבוצה 134"/>
            <p:cNvGrpSpPr/>
            <p:nvPr/>
          </p:nvGrpSpPr>
          <p:grpSpPr>
            <a:xfrm>
              <a:off x="6121400" y="3016705"/>
              <a:ext cx="374288" cy="370658"/>
              <a:chOff x="2825750" y="4531180"/>
              <a:chExt cx="374288" cy="370658"/>
            </a:xfrm>
          </p:grpSpPr>
          <p:sp>
            <p:nvSpPr>
              <p:cNvPr id="136" name="Oval 8"/>
              <p:cNvSpPr>
                <a:spLocks noChangeArrowheads="1"/>
              </p:cNvSpPr>
              <p:nvPr/>
            </p:nvSpPr>
            <p:spPr bwMode="auto">
              <a:xfrm>
                <a:off x="2840038" y="4541838"/>
                <a:ext cx="360000" cy="360000"/>
              </a:xfrm>
              <a:prstGeom prst="ellipse">
                <a:avLst/>
              </a:prstGeom>
              <a:solidFill>
                <a:srgbClr val="C00000"/>
              </a:solidFill>
              <a:ln w="9525" algn="ctr">
                <a:noFill/>
                <a:round/>
                <a:headEnd/>
                <a:tailEnd/>
              </a:ln>
            </p:spPr>
            <p:txBody>
              <a:bodyPr wrap="none" anchor="ctr"/>
              <a:lstStyle/>
              <a:p>
                <a:endParaRPr lang="en-US" dirty="0"/>
              </a:p>
            </p:txBody>
          </p:sp>
          <p:sp>
            <p:nvSpPr>
              <p:cNvPr id="137" name="Text Box 9"/>
              <p:cNvSpPr txBox="1">
                <a:spLocks noChangeArrowheads="1"/>
              </p:cNvSpPr>
              <p:nvPr/>
            </p:nvSpPr>
            <p:spPr bwMode="auto">
              <a:xfrm>
                <a:off x="2825750" y="4531180"/>
                <a:ext cx="360363" cy="366713"/>
              </a:xfrm>
              <a:prstGeom prst="rect">
                <a:avLst/>
              </a:prstGeom>
              <a:noFill/>
              <a:ln w="9525">
                <a:noFill/>
                <a:miter lim="800000"/>
                <a:headEnd/>
                <a:tailEnd/>
              </a:ln>
            </p:spPr>
            <p:txBody>
              <a:bodyPr>
                <a:spAutoFit/>
              </a:bodyPr>
              <a:lstStyle/>
              <a:p>
                <a:pPr>
                  <a:spcBef>
                    <a:spcPct val="50000"/>
                  </a:spcBef>
                </a:pPr>
                <a:r>
                  <a:rPr lang="he-IL" dirty="0">
                    <a:solidFill>
                      <a:schemeClr val="bg1"/>
                    </a:solidFill>
                  </a:rPr>
                  <a:t>+</a:t>
                </a:r>
                <a:endParaRPr lang="en-US" dirty="0">
                  <a:solidFill>
                    <a:schemeClr val="bg1"/>
                  </a:solidFill>
                </a:endParaRPr>
              </a:p>
            </p:txBody>
          </p:sp>
        </p:grpSp>
        <p:grpSp>
          <p:nvGrpSpPr>
            <p:cNvPr id="138" name="קבוצה 137"/>
            <p:cNvGrpSpPr/>
            <p:nvPr/>
          </p:nvGrpSpPr>
          <p:grpSpPr>
            <a:xfrm>
              <a:off x="2987675" y="2940505"/>
              <a:ext cx="360363" cy="366713"/>
              <a:chOff x="2740025" y="4426405"/>
              <a:chExt cx="360363" cy="366713"/>
            </a:xfrm>
          </p:grpSpPr>
          <p:sp>
            <p:nvSpPr>
              <p:cNvPr id="139"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40"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1" name="קבוצה 140"/>
            <p:cNvGrpSpPr/>
            <p:nvPr/>
          </p:nvGrpSpPr>
          <p:grpSpPr>
            <a:xfrm>
              <a:off x="4006850" y="3121480"/>
              <a:ext cx="360363" cy="366713"/>
              <a:chOff x="2740025" y="4426405"/>
              <a:chExt cx="360363" cy="366713"/>
            </a:xfrm>
          </p:grpSpPr>
          <p:sp>
            <p:nvSpPr>
              <p:cNvPr id="142"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43"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4" name="קבוצה 143"/>
            <p:cNvGrpSpPr/>
            <p:nvPr/>
          </p:nvGrpSpPr>
          <p:grpSpPr>
            <a:xfrm>
              <a:off x="5197475" y="3159580"/>
              <a:ext cx="360363" cy="366713"/>
              <a:chOff x="2740025" y="4426405"/>
              <a:chExt cx="360363" cy="366713"/>
            </a:xfrm>
          </p:grpSpPr>
          <p:sp>
            <p:nvSpPr>
              <p:cNvPr id="145"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46"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147" name="קבוצה 146"/>
            <p:cNvGrpSpPr/>
            <p:nvPr/>
          </p:nvGrpSpPr>
          <p:grpSpPr>
            <a:xfrm>
              <a:off x="6407150" y="3445330"/>
              <a:ext cx="360363" cy="366713"/>
              <a:chOff x="2740025" y="4426405"/>
              <a:chExt cx="360363" cy="366713"/>
            </a:xfrm>
          </p:grpSpPr>
          <p:sp>
            <p:nvSpPr>
              <p:cNvPr id="148"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149" name="Text Box 9"/>
              <p:cNvSpPr txBox="1">
                <a:spLocks noChangeArrowheads="1"/>
              </p:cNvSpPr>
              <p:nvPr/>
            </p:nvSpPr>
            <p:spPr bwMode="auto">
              <a:xfrm>
                <a:off x="2740025" y="4426405"/>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sp>
          <p:nvSpPr>
            <p:cNvPr id="150" name="Text Box 9"/>
            <p:cNvSpPr txBox="1">
              <a:spLocks noChangeArrowheads="1"/>
            </p:cNvSpPr>
            <p:nvPr/>
          </p:nvSpPr>
          <p:spPr bwMode="auto">
            <a:xfrm>
              <a:off x="6781801" y="3140530"/>
              <a:ext cx="452438" cy="584775"/>
            </a:xfrm>
            <a:prstGeom prst="rect">
              <a:avLst/>
            </a:prstGeom>
            <a:noFill/>
            <a:ln w="9525">
              <a:noFill/>
              <a:miter lim="800000"/>
              <a:headEnd/>
              <a:tailEnd/>
            </a:ln>
          </p:spPr>
          <p:txBody>
            <a:bodyPr wrap="square">
              <a:spAutoFit/>
            </a:bodyPr>
            <a:lstStyle/>
            <a:p>
              <a:pPr>
                <a:spcBef>
                  <a:spcPct val="50000"/>
                </a:spcBef>
              </a:pPr>
              <a:r>
                <a:rPr lang="he-IL" sz="3200" b="1" dirty="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151" name="Text Box 9"/>
            <p:cNvSpPr txBox="1">
              <a:spLocks noChangeArrowheads="1"/>
            </p:cNvSpPr>
            <p:nvPr/>
          </p:nvSpPr>
          <p:spPr bwMode="auto">
            <a:xfrm>
              <a:off x="1866901" y="3131005"/>
              <a:ext cx="433388" cy="584775"/>
            </a:xfrm>
            <a:prstGeom prst="rect">
              <a:avLst/>
            </a:prstGeom>
            <a:noFill/>
            <a:ln w="9525">
              <a:noFill/>
              <a:miter lim="800000"/>
              <a:headEnd/>
              <a:tailEnd/>
            </a:ln>
          </p:spPr>
          <p:txBody>
            <a:bodyPr wrap="square">
              <a:spAutoFit/>
            </a:bodyPr>
            <a:lstStyle/>
            <a:p>
              <a:pPr algn="ctr">
                <a:spcBef>
                  <a:spcPct val="50000"/>
                </a:spcBef>
              </a:pPr>
              <a:r>
                <a:rPr lang="he-IL"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
          <p:nvSpPr>
            <p:cNvPr id="152" name="TextBox 151"/>
            <p:cNvSpPr txBox="1"/>
            <p:nvPr/>
          </p:nvSpPr>
          <p:spPr>
            <a:xfrm>
              <a:off x="4181475" y="2409825"/>
              <a:ext cx="504825" cy="338554"/>
            </a:xfrm>
            <a:prstGeom prst="rect">
              <a:avLst/>
            </a:prstGeom>
            <a:noFill/>
          </p:spPr>
          <p:txBody>
            <a:bodyPr wrap="square" rtlCol="1">
              <a:spAutoFit/>
            </a:bodyPr>
            <a:lstStyle/>
            <a:p>
              <a:pPr algn="ctr"/>
              <a:r>
                <a:rPr lang="en-US" sz="1600" b="1" dirty="0" smtClean="0">
                  <a:solidFill>
                    <a:srgbClr val="7030A0"/>
                  </a:solidFill>
                  <a:latin typeface="Times New Roman" pitchFamily="18" charset="0"/>
                  <a:cs typeface="Times New Roman" pitchFamily="18" charset="0"/>
                </a:rPr>
                <a:t>E</a:t>
              </a:r>
              <a:endParaRPr lang="he-IL" sz="1600" b="1" dirty="0">
                <a:solidFill>
                  <a:srgbClr val="7030A0"/>
                </a:solidFill>
                <a:latin typeface="Times New Roman" pitchFamily="18" charset="0"/>
                <a:cs typeface="Times New Roman" pitchFamily="18" charset="0"/>
              </a:endParaRPr>
            </a:p>
          </p:txBody>
        </p:sp>
        <p:cxnSp>
          <p:nvCxnSpPr>
            <p:cNvPr id="153" name="מחבר חץ ישר 152"/>
            <p:cNvCxnSpPr/>
            <p:nvPr/>
          </p:nvCxnSpPr>
          <p:spPr>
            <a:xfrm>
              <a:off x="3914775" y="2714625"/>
              <a:ext cx="1038225" cy="2"/>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5" name="מחבר ישר 154"/>
            <p:cNvCxnSpPr/>
            <p:nvPr/>
          </p:nvCxnSpPr>
          <p:spPr>
            <a:xfrm flipV="1">
              <a:off x="2476500" y="3450093"/>
              <a:ext cx="148432" cy="312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מחבר ישר 156"/>
            <p:cNvCxnSpPr>
              <a:stCxn id="86" idx="0"/>
            </p:cNvCxnSpPr>
            <p:nvPr/>
          </p:nvCxnSpPr>
          <p:spPr>
            <a:xfrm flipH="1" flipV="1">
              <a:off x="2615407" y="3450093"/>
              <a:ext cx="314325" cy="233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מחבר ישר 162"/>
            <p:cNvCxnSpPr>
              <a:stCxn id="131" idx="1"/>
            </p:cNvCxnSpPr>
            <p:nvPr/>
          </p:nvCxnSpPr>
          <p:spPr>
            <a:xfrm flipH="1" flipV="1">
              <a:off x="3253583" y="3154818"/>
              <a:ext cx="277017" cy="140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מחבר ישר 164"/>
            <p:cNvCxnSpPr>
              <a:stCxn id="90" idx="0"/>
              <a:endCxn id="131" idx="1"/>
            </p:cNvCxnSpPr>
            <p:nvPr/>
          </p:nvCxnSpPr>
          <p:spPr>
            <a:xfrm flipH="1" flipV="1">
              <a:off x="3530600" y="3295312"/>
              <a:ext cx="103982" cy="369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מחבר ישר 167"/>
            <p:cNvCxnSpPr>
              <a:stCxn id="137" idx="2"/>
            </p:cNvCxnSpPr>
            <p:nvPr/>
          </p:nvCxnSpPr>
          <p:spPr>
            <a:xfrm flipH="1">
              <a:off x="5825334" y="3383418"/>
              <a:ext cx="476248" cy="25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מחבר ישר 169"/>
            <p:cNvCxnSpPr/>
            <p:nvPr/>
          </p:nvCxnSpPr>
          <p:spPr>
            <a:xfrm flipH="1" flipV="1">
              <a:off x="6253958" y="3373893"/>
              <a:ext cx="537367" cy="7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מחבר חץ ישר 178"/>
            <p:cNvCxnSpPr/>
            <p:nvPr/>
          </p:nvCxnSpPr>
          <p:spPr>
            <a:xfrm flipH="1" flipV="1">
              <a:off x="3381375" y="3209926"/>
              <a:ext cx="104775" cy="66674"/>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1" name="מחבר ישר 180"/>
            <p:cNvCxnSpPr>
              <a:endCxn id="93" idx="0"/>
            </p:cNvCxnSpPr>
            <p:nvPr/>
          </p:nvCxnSpPr>
          <p:spPr>
            <a:xfrm>
              <a:off x="4244182" y="3392943"/>
              <a:ext cx="257175" cy="300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מחבר ישר 182"/>
            <p:cNvCxnSpPr>
              <a:stCxn id="133" idx="3"/>
            </p:cNvCxnSpPr>
            <p:nvPr/>
          </p:nvCxnSpPr>
          <p:spPr>
            <a:xfrm flipH="1">
              <a:off x="4139409" y="3382267"/>
              <a:ext cx="563100" cy="44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מחבר ישר 184"/>
            <p:cNvCxnSpPr>
              <a:stCxn id="96" idx="0"/>
            </p:cNvCxnSpPr>
            <p:nvPr/>
          </p:nvCxnSpPr>
          <p:spPr>
            <a:xfrm flipH="1" flipV="1">
              <a:off x="5034759" y="3688218"/>
              <a:ext cx="276223" cy="1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מחבר ישר 188"/>
            <p:cNvCxnSpPr>
              <a:stCxn id="136" idx="2"/>
            </p:cNvCxnSpPr>
            <p:nvPr/>
          </p:nvCxnSpPr>
          <p:spPr>
            <a:xfrm flipH="1">
              <a:off x="5425284" y="3207363"/>
              <a:ext cx="710404" cy="1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מחבר חץ ישר 192"/>
            <p:cNvCxnSpPr/>
            <p:nvPr/>
          </p:nvCxnSpPr>
          <p:spPr>
            <a:xfrm flipH="1">
              <a:off x="5715000" y="3238500"/>
              <a:ext cx="266700" cy="66676"/>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5" name="מחבר חץ ישר 194"/>
            <p:cNvCxnSpPr/>
            <p:nvPr/>
          </p:nvCxnSpPr>
          <p:spPr>
            <a:xfrm flipH="1" flipV="1">
              <a:off x="6429376" y="3409952"/>
              <a:ext cx="161924" cy="9523"/>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8" name="מחבר חץ ישר 197"/>
            <p:cNvCxnSpPr/>
            <p:nvPr/>
          </p:nvCxnSpPr>
          <p:spPr>
            <a:xfrm flipH="1">
              <a:off x="5057775" y="3683455"/>
              <a:ext cx="205582" cy="12245"/>
            </a:xfrm>
            <a:prstGeom prst="straightConnector1">
              <a:avLst/>
            </a:prstGeom>
            <a:ln w="15875">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5249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כיצד ניתן לקיים זרם חשמלי במוליך לאורך זמן?</a:t>
            </a:r>
            <a:endParaRPr lang="he-IL" dirty="0"/>
          </a:p>
        </p:txBody>
      </p:sp>
      <p:sp>
        <p:nvSpPr>
          <p:cNvPr id="3" name="מציין מיקום תוכן 2"/>
          <p:cNvSpPr>
            <a:spLocks noGrp="1"/>
          </p:cNvSpPr>
          <p:nvPr>
            <p:ph idx="1"/>
          </p:nvPr>
        </p:nvSpPr>
        <p:spPr>
          <a:xfrm>
            <a:off x="581116" y="653649"/>
            <a:ext cx="8236530" cy="5910808"/>
          </a:xfrm>
        </p:spPr>
        <p:txBody>
          <a:bodyPr/>
          <a:lstStyle/>
          <a:p>
            <a:pPr marL="0">
              <a:lnSpc>
                <a:spcPct val="150000"/>
              </a:lnSpc>
              <a:spcBef>
                <a:spcPts val="0"/>
              </a:spcBef>
              <a:buNone/>
            </a:pPr>
            <a:r>
              <a:rPr lang="he-IL" dirty="0" smtClean="0"/>
              <a:t>כאמור, כדי שתהיה תנועת מטענים רציפה ולאורך זמן דרוש שדה חשמלי מתמשך.</a:t>
            </a:r>
          </a:p>
          <a:p>
            <a:pPr marL="0">
              <a:lnSpc>
                <a:spcPct val="150000"/>
              </a:lnSpc>
              <a:spcBef>
                <a:spcPts val="0"/>
              </a:spcBef>
              <a:buNone/>
            </a:pPr>
            <a:r>
              <a:rPr lang="he-IL" dirty="0" smtClean="0"/>
              <a:t>כדי לקבל שדה חשמלי מתמשך לאורך זמן צריך לחבר את המוליך </a:t>
            </a:r>
            <a:r>
              <a:rPr lang="he-IL" b="1" dirty="0" smtClean="0"/>
              <a:t>למקור מתח</a:t>
            </a:r>
            <a:r>
              <a:rPr lang="he-IL" dirty="0" smtClean="0"/>
              <a:t>.</a:t>
            </a:r>
          </a:p>
          <a:p>
            <a:pPr marL="0">
              <a:lnSpc>
                <a:spcPct val="150000"/>
              </a:lnSpc>
              <a:spcBef>
                <a:spcPts val="0"/>
              </a:spcBef>
              <a:buNone/>
            </a:pPr>
            <a:r>
              <a:rPr lang="he-IL" dirty="0" smtClean="0"/>
              <a:t>מקור מתח הוא מתקן, שמאפשר קיום מתח חשמלי לאורך זמן, לדוגמא – </a:t>
            </a:r>
            <a:r>
              <a:rPr lang="he-IL" b="1" dirty="0" smtClean="0"/>
              <a:t>תא חשמלי, </a:t>
            </a:r>
            <a:r>
              <a:rPr lang="he-IL" dirty="0" smtClean="0"/>
              <a:t>סוללה, דינמו </a:t>
            </a:r>
            <a:r>
              <a:rPr lang="he-IL" dirty="0" err="1" smtClean="0"/>
              <a:t>וכו</a:t>
            </a:r>
            <a:r>
              <a:rPr lang="en-US" dirty="0" smtClean="0"/>
              <a:t>'</a:t>
            </a:r>
            <a:r>
              <a:rPr lang="he-IL" dirty="0" smtClean="0"/>
              <a:t>. </a:t>
            </a:r>
          </a:p>
          <a:p>
            <a:pPr marL="0">
              <a:lnSpc>
                <a:spcPct val="150000"/>
              </a:lnSpc>
              <a:spcBef>
                <a:spcPts val="0"/>
              </a:spcBef>
              <a:buNone/>
            </a:pPr>
            <a:r>
              <a:rPr lang="he-IL" dirty="0" smtClean="0"/>
              <a:t>העיקרון של כל מקורות המתח לסוגיהם הוא הפרדת מטענים, בדומה למה שעשינו בטעינת הגופים באלקטרוסטטיקה.</a:t>
            </a:r>
          </a:p>
          <a:p>
            <a:pPr marL="0">
              <a:lnSpc>
                <a:spcPct val="150000"/>
              </a:lnSpc>
              <a:spcBef>
                <a:spcPts val="0"/>
              </a:spcBef>
              <a:buNone/>
            </a:pPr>
            <a:r>
              <a:rPr lang="he-IL" dirty="0" smtClean="0"/>
              <a:t>מקור המתח הראשון הנפוץ ביותר הוא תא חשמלי. זהו מתקן היוצר </a:t>
            </a:r>
            <a:r>
              <a:rPr lang="he-IL" dirty="0"/>
              <a:t>מתח </a:t>
            </a:r>
            <a:r>
              <a:rPr lang="he-IL" dirty="0" smtClean="0"/>
              <a:t>חשמלי בקצותיו כתוצאה מריאקציה כימית. התא החשמלי הפשוט ביותר מורכב משתי אלקטרודות (או הדקים), השקועות בתוך תמיסה המכילה חומצה או בסיס. </a:t>
            </a:r>
          </a:p>
          <a:p>
            <a:pPr marL="0">
              <a:lnSpc>
                <a:spcPct val="150000"/>
              </a:lnSpc>
              <a:spcBef>
                <a:spcPts val="0"/>
              </a:spcBef>
              <a:buNone/>
            </a:pPr>
            <a:r>
              <a:rPr lang="he-IL" dirty="0" smtClean="0"/>
              <a:t>בתרשים מתואר תא פחם-אבץ המכיל חומצה גופרתית.</a:t>
            </a:r>
          </a:p>
          <a:p>
            <a:pPr marL="0">
              <a:lnSpc>
                <a:spcPct val="150000"/>
              </a:lnSpc>
              <a:spcBef>
                <a:spcPts val="0"/>
              </a:spcBef>
              <a:buNone/>
            </a:pPr>
            <a:endParaRPr lang="he-IL" dirty="0" smtClean="0"/>
          </a:p>
          <a:p>
            <a:pPr marL="0">
              <a:lnSpc>
                <a:spcPct val="150000"/>
              </a:lnSpc>
              <a:spcBef>
                <a:spcPts val="0"/>
              </a:spcBef>
              <a:buNone/>
            </a:pPr>
            <a:endParaRPr lang="he-IL" dirty="0" smtClean="0"/>
          </a:p>
        </p:txBody>
      </p:sp>
      <p:pic>
        <p:nvPicPr>
          <p:cNvPr id="80898" name="Picture 2"/>
          <p:cNvPicPr>
            <a:picLocks noChangeAspect="1" noChangeArrowheads="1"/>
          </p:cNvPicPr>
          <p:nvPr/>
        </p:nvPicPr>
        <p:blipFill>
          <a:blip r:embed="rId2" cstate="print"/>
          <a:srcRect/>
          <a:stretch>
            <a:fillRect/>
          </a:stretch>
        </p:blipFill>
        <p:spPr bwMode="auto">
          <a:xfrm>
            <a:off x="910917" y="3799609"/>
            <a:ext cx="272077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התא הכימי</a:t>
            </a:r>
            <a:endParaRPr lang="he-IL" sz="1600" dirty="0"/>
          </a:p>
        </p:txBody>
      </p:sp>
      <p:sp>
        <p:nvSpPr>
          <p:cNvPr id="3" name="מציין מיקום תוכן 2"/>
          <p:cNvSpPr>
            <a:spLocks noGrp="1"/>
          </p:cNvSpPr>
          <p:nvPr>
            <p:ph idx="1"/>
          </p:nvPr>
        </p:nvSpPr>
        <p:spPr>
          <a:xfrm>
            <a:off x="539552" y="709067"/>
            <a:ext cx="8236530" cy="5863183"/>
          </a:xfrm>
        </p:spPr>
        <p:txBody>
          <a:bodyPr/>
          <a:lstStyle/>
          <a:p>
            <a:pPr marL="0">
              <a:lnSpc>
                <a:spcPct val="150000"/>
              </a:lnSpc>
              <a:spcBef>
                <a:spcPts val="0"/>
              </a:spcBef>
              <a:buNone/>
            </a:pPr>
            <a:r>
              <a:rPr lang="he-IL" dirty="0" smtClean="0"/>
              <a:t>המגע </a:t>
            </a:r>
            <a:r>
              <a:rPr lang="he-IL" dirty="0"/>
              <a:t>בין האלקטרודות לתמיסה גורם </a:t>
            </a:r>
            <a:r>
              <a:rPr lang="he-IL" b="1" u="sng" dirty="0"/>
              <a:t>לשחרור</a:t>
            </a:r>
            <a:r>
              <a:rPr lang="he-IL" dirty="0"/>
              <a:t> יונים חיוביים מאחת האלקטרודות </a:t>
            </a:r>
            <a:r>
              <a:rPr lang="he-IL" dirty="0" smtClean="0"/>
              <a:t>ולהפיכתה </a:t>
            </a:r>
            <a:r>
              <a:rPr lang="he-IL" dirty="0"/>
              <a:t>לטעונה שלילית, </a:t>
            </a:r>
            <a:r>
              <a:rPr lang="he-IL" b="1" u="sng" dirty="0"/>
              <a:t>ולהצטברות</a:t>
            </a:r>
            <a:r>
              <a:rPr lang="he-IL" dirty="0"/>
              <a:t> יונים חיוביים (שמקורם בחומצה) על האלקטרודה השנייה – והפיכתה לטעונה חיובית. </a:t>
            </a:r>
            <a:endParaRPr lang="he-IL" dirty="0" smtClean="0"/>
          </a:p>
          <a:p>
            <a:pPr marL="0">
              <a:lnSpc>
                <a:spcPct val="150000"/>
              </a:lnSpc>
              <a:spcBef>
                <a:spcPts val="0"/>
              </a:spcBef>
              <a:buNone/>
            </a:pPr>
            <a:r>
              <a:rPr lang="he-IL" dirty="0" smtClean="0"/>
              <a:t>באופן כזה </a:t>
            </a:r>
            <a:r>
              <a:rPr lang="he-IL" dirty="0"/>
              <a:t>נוצר הפרש פוטנציאלים בין שתי </a:t>
            </a:r>
            <a:r>
              <a:rPr lang="he-IL" dirty="0" smtClean="0"/>
              <a:t>האלקטרודות.</a:t>
            </a:r>
          </a:p>
          <a:p>
            <a:pPr marL="0">
              <a:lnSpc>
                <a:spcPct val="150000"/>
              </a:lnSpc>
              <a:spcBef>
                <a:spcPts val="0"/>
              </a:spcBef>
              <a:buNone/>
            </a:pPr>
            <a:r>
              <a:rPr lang="he-IL" dirty="0" smtClean="0"/>
              <a:t>מקובל לקרוא להדק החיובי </a:t>
            </a:r>
            <a:r>
              <a:rPr lang="he-IL" b="1" dirty="0" smtClean="0"/>
              <a:t>אנודה</a:t>
            </a:r>
            <a:r>
              <a:rPr lang="he-IL" dirty="0" smtClean="0"/>
              <a:t>, ולהדק השלילי </a:t>
            </a:r>
            <a:r>
              <a:rPr lang="he-IL" b="1" dirty="0" err="1" smtClean="0"/>
              <a:t>קתודה</a:t>
            </a:r>
            <a:r>
              <a:rPr lang="he-IL" dirty="0" smtClean="0">
                <a:solidFill>
                  <a:srgbClr val="FF0000"/>
                </a:solidFill>
              </a:rPr>
              <a:t>.</a:t>
            </a:r>
            <a:r>
              <a:rPr lang="he-IL" dirty="0" smtClean="0"/>
              <a:t> </a:t>
            </a:r>
            <a:endParaRPr lang="he-IL" dirty="0"/>
          </a:p>
        </p:txBody>
      </p:sp>
      <p:grpSp>
        <p:nvGrpSpPr>
          <p:cNvPr id="38" name="קבוצה 37"/>
          <p:cNvGrpSpPr/>
          <p:nvPr/>
        </p:nvGrpSpPr>
        <p:grpSpPr>
          <a:xfrm>
            <a:off x="2305917" y="3292642"/>
            <a:ext cx="2990850" cy="2847975"/>
            <a:chOff x="3686175" y="785813"/>
            <a:chExt cx="2990850" cy="2847975"/>
          </a:xfrm>
        </p:grpSpPr>
        <p:pic>
          <p:nvPicPr>
            <p:cNvPr id="39" name="Picture 2"/>
            <p:cNvPicPr>
              <a:picLocks noChangeAspect="1" noChangeArrowheads="1"/>
            </p:cNvPicPr>
            <p:nvPr/>
          </p:nvPicPr>
          <p:blipFill>
            <a:blip r:embed="rId2" cstate="print"/>
            <a:srcRect/>
            <a:stretch>
              <a:fillRect/>
            </a:stretch>
          </p:blipFill>
          <p:spPr bwMode="auto">
            <a:xfrm>
              <a:off x="3686175" y="785813"/>
              <a:ext cx="2990850" cy="2847975"/>
            </a:xfrm>
            <a:prstGeom prst="rect">
              <a:avLst/>
            </a:prstGeom>
            <a:noFill/>
            <a:ln w="9525">
              <a:noFill/>
              <a:miter lim="800000"/>
              <a:headEnd/>
              <a:tailEnd/>
            </a:ln>
          </p:spPr>
        </p:pic>
        <p:grpSp>
          <p:nvGrpSpPr>
            <p:cNvPr id="40" name="קבוצה 43"/>
            <p:cNvGrpSpPr/>
            <p:nvPr/>
          </p:nvGrpSpPr>
          <p:grpSpPr>
            <a:xfrm>
              <a:off x="5645942" y="1415714"/>
              <a:ext cx="404816" cy="1541461"/>
              <a:chOff x="5884067" y="3234989"/>
              <a:chExt cx="404816" cy="1541461"/>
            </a:xfrm>
          </p:grpSpPr>
          <p:grpSp>
            <p:nvGrpSpPr>
              <p:cNvPr id="77" name="קבוצה 35"/>
              <p:cNvGrpSpPr/>
              <p:nvPr/>
            </p:nvGrpSpPr>
            <p:grpSpPr>
              <a:xfrm rot="5400000">
                <a:off x="5906294" y="3231814"/>
                <a:ext cx="360363" cy="366713"/>
                <a:chOff x="3835391" y="4435939"/>
                <a:chExt cx="360363" cy="366713"/>
              </a:xfrm>
            </p:grpSpPr>
            <p:sp>
              <p:nvSpPr>
                <p:cNvPr id="90" name="Oval 8"/>
                <p:cNvSpPr>
                  <a:spLocks noChangeArrowheads="1"/>
                </p:cNvSpPr>
                <p:nvPr/>
              </p:nvSpPr>
              <p:spPr bwMode="auto">
                <a:xfrm>
                  <a:off x="3925887" y="4551364"/>
                  <a:ext cx="180000" cy="180000"/>
                </a:xfrm>
                <a:prstGeom prst="ellipse">
                  <a:avLst/>
                </a:prstGeom>
                <a:solidFill>
                  <a:schemeClr val="accent3">
                    <a:lumMod val="50000"/>
                  </a:schemeClr>
                </a:solidFill>
                <a:ln w="9525" algn="ctr">
                  <a:noFill/>
                  <a:round/>
                  <a:headEnd/>
                  <a:tailEnd/>
                </a:ln>
              </p:spPr>
              <p:txBody>
                <a:bodyPr wrap="none" anchor="ctr"/>
                <a:lstStyle/>
                <a:p>
                  <a:endParaRPr lang="en-US" dirty="0"/>
                </a:p>
              </p:txBody>
            </p:sp>
            <p:sp>
              <p:nvSpPr>
                <p:cNvPr id="91" name="Text Box 9"/>
                <p:cNvSpPr txBox="1">
                  <a:spLocks noChangeArrowheads="1"/>
                </p:cNvSpPr>
                <p:nvPr/>
              </p:nvSpPr>
              <p:spPr bwMode="auto">
                <a:xfrm>
                  <a:off x="3835391" y="4435939"/>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78" name="קבוצה 39"/>
              <p:cNvGrpSpPr/>
              <p:nvPr/>
            </p:nvGrpSpPr>
            <p:grpSpPr>
              <a:xfrm rot="5400000">
                <a:off x="5896770" y="3536615"/>
                <a:ext cx="360363" cy="366713"/>
                <a:chOff x="3311517" y="4435938"/>
                <a:chExt cx="360363" cy="366713"/>
              </a:xfrm>
            </p:grpSpPr>
            <p:sp>
              <p:nvSpPr>
                <p:cNvPr id="88" name="Oval 8"/>
                <p:cNvSpPr>
                  <a:spLocks noChangeArrowheads="1"/>
                </p:cNvSpPr>
                <p:nvPr/>
              </p:nvSpPr>
              <p:spPr bwMode="auto">
                <a:xfrm>
                  <a:off x="3392488" y="4551363"/>
                  <a:ext cx="180000" cy="180000"/>
                </a:xfrm>
                <a:prstGeom prst="ellipse">
                  <a:avLst/>
                </a:prstGeom>
                <a:solidFill>
                  <a:schemeClr val="accent3">
                    <a:lumMod val="50000"/>
                  </a:schemeClr>
                </a:solidFill>
                <a:ln w="9525" algn="ctr">
                  <a:noFill/>
                  <a:round/>
                  <a:headEnd/>
                  <a:tailEnd/>
                </a:ln>
              </p:spPr>
              <p:txBody>
                <a:bodyPr wrap="none" anchor="ctr"/>
                <a:lstStyle/>
                <a:p>
                  <a:endParaRPr lang="en-US" dirty="0"/>
                </a:p>
              </p:txBody>
            </p:sp>
            <p:sp>
              <p:nvSpPr>
                <p:cNvPr id="89" name="Text Box 9"/>
                <p:cNvSpPr txBox="1">
                  <a:spLocks noChangeArrowheads="1"/>
                </p:cNvSpPr>
                <p:nvPr/>
              </p:nvSpPr>
              <p:spPr bwMode="auto">
                <a:xfrm>
                  <a:off x="3311517" y="4435938"/>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79" name="קבוצה 42"/>
              <p:cNvGrpSpPr/>
              <p:nvPr/>
            </p:nvGrpSpPr>
            <p:grpSpPr>
              <a:xfrm rot="5400000">
                <a:off x="5925345" y="3860465"/>
                <a:ext cx="360363" cy="366713"/>
                <a:chOff x="2759067" y="4426413"/>
                <a:chExt cx="360363" cy="366713"/>
              </a:xfrm>
            </p:grpSpPr>
            <p:sp>
              <p:nvSpPr>
                <p:cNvPr id="86" name="Oval 8"/>
                <p:cNvSpPr>
                  <a:spLocks noChangeArrowheads="1"/>
                </p:cNvSpPr>
                <p:nvPr/>
              </p:nvSpPr>
              <p:spPr bwMode="auto">
                <a:xfrm>
                  <a:off x="2840038" y="4541838"/>
                  <a:ext cx="180000" cy="180000"/>
                </a:xfrm>
                <a:prstGeom prst="ellipse">
                  <a:avLst/>
                </a:prstGeom>
                <a:solidFill>
                  <a:schemeClr val="accent3">
                    <a:lumMod val="50000"/>
                  </a:schemeClr>
                </a:solidFill>
                <a:ln w="9525" algn="ctr">
                  <a:noFill/>
                  <a:round/>
                  <a:headEnd/>
                  <a:tailEnd/>
                </a:ln>
              </p:spPr>
              <p:txBody>
                <a:bodyPr wrap="none" anchor="ctr"/>
                <a:lstStyle/>
                <a:p>
                  <a:endParaRPr lang="en-US" dirty="0"/>
                </a:p>
              </p:txBody>
            </p:sp>
            <p:sp>
              <p:nvSpPr>
                <p:cNvPr id="87" name="Text Box 9"/>
                <p:cNvSpPr txBox="1">
                  <a:spLocks noChangeArrowheads="1"/>
                </p:cNvSpPr>
                <p:nvPr/>
              </p:nvSpPr>
              <p:spPr bwMode="auto">
                <a:xfrm>
                  <a:off x="2759067" y="4426413"/>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80" name="קבוצה 45"/>
              <p:cNvGrpSpPr/>
              <p:nvPr/>
            </p:nvGrpSpPr>
            <p:grpSpPr>
              <a:xfrm rot="5400000">
                <a:off x="5896769" y="4117639"/>
                <a:ext cx="360363" cy="366713"/>
                <a:chOff x="2149466" y="4426414"/>
                <a:chExt cx="360363" cy="366713"/>
              </a:xfrm>
            </p:grpSpPr>
            <p:sp>
              <p:nvSpPr>
                <p:cNvPr id="84" name="Oval 8"/>
                <p:cNvSpPr>
                  <a:spLocks noChangeArrowheads="1"/>
                </p:cNvSpPr>
                <p:nvPr/>
              </p:nvSpPr>
              <p:spPr bwMode="auto">
                <a:xfrm>
                  <a:off x="2239962" y="4541839"/>
                  <a:ext cx="180000" cy="180000"/>
                </a:xfrm>
                <a:prstGeom prst="ellipse">
                  <a:avLst/>
                </a:prstGeom>
                <a:solidFill>
                  <a:schemeClr val="accent3">
                    <a:lumMod val="50000"/>
                  </a:schemeClr>
                </a:solidFill>
                <a:ln w="9525" algn="ctr">
                  <a:noFill/>
                  <a:round/>
                  <a:headEnd/>
                  <a:tailEnd/>
                </a:ln>
              </p:spPr>
              <p:txBody>
                <a:bodyPr wrap="none" anchor="ctr"/>
                <a:lstStyle/>
                <a:p>
                  <a:endParaRPr lang="en-US" dirty="0"/>
                </a:p>
              </p:txBody>
            </p:sp>
            <p:sp>
              <p:nvSpPr>
                <p:cNvPr id="85" name="Text Box 9"/>
                <p:cNvSpPr txBox="1">
                  <a:spLocks noChangeArrowheads="1"/>
                </p:cNvSpPr>
                <p:nvPr/>
              </p:nvSpPr>
              <p:spPr bwMode="auto">
                <a:xfrm>
                  <a:off x="2149466" y="4426414"/>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81" name="קבוצה 48"/>
              <p:cNvGrpSpPr/>
              <p:nvPr/>
            </p:nvGrpSpPr>
            <p:grpSpPr>
              <a:xfrm rot="5400000">
                <a:off x="5887242" y="4412912"/>
                <a:ext cx="360363" cy="366713"/>
                <a:chOff x="1663687" y="4445468"/>
                <a:chExt cx="360363" cy="366713"/>
              </a:xfrm>
            </p:grpSpPr>
            <p:sp>
              <p:nvSpPr>
                <p:cNvPr id="82" name="Oval 8"/>
                <p:cNvSpPr>
                  <a:spLocks noChangeArrowheads="1"/>
                </p:cNvSpPr>
                <p:nvPr/>
              </p:nvSpPr>
              <p:spPr bwMode="auto">
                <a:xfrm>
                  <a:off x="1754189" y="4560891"/>
                  <a:ext cx="179999" cy="180000"/>
                </a:xfrm>
                <a:prstGeom prst="ellipse">
                  <a:avLst/>
                </a:prstGeom>
                <a:solidFill>
                  <a:schemeClr val="accent3">
                    <a:lumMod val="50000"/>
                  </a:schemeClr>
                </a:solidFill>
                <a:ln w="9525" algn="ctr">
                  <a:noFill/>
                  <a:round/>
                  <a:headEnd/>
                  <a:tailEnd/>
                </a:ln>
              </p:spPr>
              <p:txBody>
                <a:bodyPr wrap="none" anchor="ctr"/>
                <a:lstStyle/>
                <a:p>
                  <a:endParaRPr lang="en-US" dirty="0"/>
                </a:p>
              </p:txBody>
            </p:sp>
            <p:sp>
              <p:nvSpPr>
                <p:cNvPr id="83" name="Text Box 9"/>
                <p:cNvSpPr txBox="1">
                  <a:spLocks noChangeArrowheads="1"/>
                </p:cNvSpPr>
                <p:nvPr/>
              </p:nvSpPr>
              <p:spPr bwMode="auto">
                <a:xfrm>
                  <a:off x="1663687" y="4445468"/>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grpSp>
          <p:nvGrpSpPr>
            <p:cNvPr id="41" name="קבוצה 59"/>
            <p:cNvGrpSpPr/>
            <p:nvPr/>
          </p:nvGrpSpPr>
          <p:grpSpPr>
            <a:xfrm>
              <a:off x="4210842" y="1364914"/>
              <a:ext cx="407991" cy="1547811"/>
              <a:chOff x="5849142" y="3212764"/>
              <a:chExt cx="407991" cy="1547811"/>
            </a:xfrm>
          </p:grpSpPr>
          <p:grpSp>
            <p:nvGrpSpPr>
              <p:cNvPr id="42" name="קבוצה 35"/>
              <p:cNvGrpSpPr/>
              <p:nvPr/>
            </p:nvGrpSpPr>
            <p:grpSpPr>
              <a:xfrm rot="5400000">
                <a:off x="5865019" y="3215939"/>
                <a:ext cx="366713" cy="360363"/>
                <a:chOff x="3813174" y="4477206"/>
                <a:chExt cx="366713" cy="360363"/>
              </a:xfrm>
            </p:grpSpPr>
            <p:sp>
              <p:nvSpPr>
                <p:cNvPr id="65" name="Oval 8"/>
                <p:cNvSpPr>
                  <a:spLocks noChangeArrowheads="1"/>
                </p:cNvSpPr>
                <p:nvPr/>
              </p:nvSpPr>
              <p:spPr bwMode="auto">
                <a:xfrm>
                  <a:off x="3925887" y="4551364"/>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76" name="Text Box 9"/>
                <p:cNvSpPr txBox="1">
                  <a:spLocks noChangeArrowheads="1"/>
                </p:cNvSpPr>
                <p:nvPr/>
              </p:nvSpPr>
              <p:spPr bwMode="auto">
                <a:xfrm rot="16200000">
                  <a:off x="3816349" y="4474031"/>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43" name="קבוצה 39"/>
              <p:cNvGrpSpPr/>
              <p:nvPr/>
            </p:nvGrpSpPr>
            <p:grpSpPr>
              <a:xfrm rot="5400000">
                <a:off x="5855495" y="3511215"/>
                <a:ext cx="366713" cy="360363"/>
                <a:chOff x="3279775" y="4477205"/>
                <a:chExt cx="366713" cy="360363"/>
              </a:xfrm>
            </p:grpSpPr>
            <p:sp>
              <p:nvSpPr>
                <p:cNvPr id="63" name="Oval 8"/>
                <p:cNvSpPr>
                  <a:spLocks noChangeArrowheads="1"/>
                </p:cNvSpPr>
                <p:nvPr/>
              </p:nvSpPr>
              <p:spPr bwMode="auto">
                <a:xfrm>
                  <a:off x="3392488" y="4551363"/>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4" name="Text Box 9"/>
                <p:cNvSpPr txBox="1">
                  <a:spLocks noChangeArrowheads="1"/>
                </p:cNvSpPr>
                <p:nvPr/>
              </p:nvSpPr>
              <p:spPr bwMode="auto">
                <a:xfrm rot="16200000">
                  <a:off x="3282950" y="447403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44" name="קבוצה 42"/>
              <p:cNvGrpSpPr/>
              <p:nvPr/>
            </p:nvGrpSpPr>
            <p:grpSpPr>
              <a:xfrm rot="5400000">
                <a:off x="5893595" y="3835065"/>
                <a:ext cx="366713" cy="360363"/>
                <a:chOff x="2727325" y="4458155"/>
                <a:chExt cx="366713" cy="360363"/>
              </a:xfrm>
            </p:grpSpPr>
            <p:sp>
              <p:nvSpPr>
                <p:cNvPr id="61" name="Oval 8"/>
                <p:cNvSpPr>
                  <a:spLocks noChangeArrowheads="1"/>
                </p:cNvSpPr>
                <p:nvPr/>
              </p:nvSpPr>
              <p:spPr bwMode="auto">
                <a:xfrm>
                  <a:off x="2840038" y="4541838"/>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2" name="Text Box 9"/>
                <p:cNvSpPr txBox="1">
                  <a:spLocks noChangeArrowheads="1"/>
                </p:cNvSpPr>
                <p:nvPr/>
              </p:nvSpPr>
              <p:spPr bwMode="auto">
                <a:xfrm rot="16200000">
                  <a:off x="2730500" y="4454980"/>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45" name="קבוצה 45"/>
              <p:cNvGrpSpPr/>
              <p:nvPr/>
            </p:nvGrpSpPr>
            <p:grpSpPr>
              <a:xfrm rot="5400000">
                <a:off x="5855494" y="4101764"/>
                <a:ext cx="366713" cy="360363"/>
                <a:chOff x="2127249" y="4467681"/>
                <a:chExt cx="366713" cy="360363"/>
              </a:xfrm>
            </p:grpSpPr>
            <p:sp>
              <p:nvSpPr>
                <p:cNvPr id="49" name="Oval 8"/>
                <p:cNvSpPr>
                  <a:spLocks noChangeArrowheads="1"/>
                </p:cNvSpPr>
                <p:nvPr/>
              </p:nvSpPr>
              <p:spPr bwMode="auto">
                <a:xfrm>
                  <a:off x="2239962" y="4541839"/>
                  <a:ext cx="180000" cy="180000"/>
                </a:xfrm>
                <a:prstGeom prst="ellipse">
                  <a:avLst/>
                </a:prstGeom>
                <a:solidFill>
                  <a:schemeClr val="tx2"/>
                </a:solidFill>
                <a:ln w="9525" algn="ctr">
                  <a:noFill/>
                  <a:round/>
                  <a:headEnd/>
                  <a:tailEnd/>
                </a:ln>
              </p:spPr>
              <p:txBody>
                <a:bodyPr wrap="none" anchor="ctr"/>
                <a:lstStyle/>
                <a:p>
                  <a:endParaRPr lang="en-US" dirty="0"/>
                </a:p>
              </p:txBody>
            </p:sp>
            <p:sp>
              <p:nvSpPr>
                <p:cNvPr id="60" name="Text Box 9"/>
                <p:cNvSpPr txBox="1">
                  <a:spLocks noChangeArrowheads="1"/>
                </p:cNvSpPr>
                <p:nvPr/>
              </p:nvSpPr>
              <p:spPr bwMode="auto">
                <a:xfrm rot="16200000">
                  <a:off x="2130424" y="4464506"/>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nvGrpSpPr>
              <p:cNvPr id="46" name="קבוצה 48"/>
              <p:cNvGrpSpPr/>
              <p:nvPr/>
            </p:nvGrpSpPr>
            <p:grpSpPr>
              <a:xfrm rot="5400000">
                <a:off x="5845967" y="4397037"/>
                <a:ext cx="366713" cy="360363"/>
                <a:chOff x="1641472" y="4486733"/>
                <a:chExt cx="366713" cy="360363"/>
              </a:xfrm>
            </p:grpSpPr>
            <p:sp>
              <p:nvSpPr>
                <p:cNvPr id="47" name="Oval 8"/>
                <p:cNvSpPr>
                  <a:spLocks noChangeArrowheads="1"/>
                </p:cNvSpPr>
                <p:nvPr/>
              </p:nvSpPr>
              <p:spPr bwMode="auto">
                <a:xfrm>
                  <a:off x="1754189" y="4560891"/>
                  <a:ext cx="179999" cy="180000"/>
                </a:xfrm>
                <a:prstGeom prst="ellipse">
                  <a:avLst/>
                </a:prstGeom>
                <a:solidFill>
                  <a:schemeClr val="tx2"/>
                </a:solidFill>
                <a:ln w="9525" algn="ctr">
                  <a:noFill/>
                  <a:round/>
                  <a:headEnd/>
                  <a:tailEnd/>
                </a:ln>
              </p:spPr>
              <p:txBody>
                <a:bodyPr wrap="none" anchor="ctr"/>
                <a:lstStyle/>
                <a:p>
                  <a:endParaRPr lang="en-US" dirty="0"/>
                </a:p>
              </p:txBody>
            </p:sp>
            <p:sp>
              <p:nvSpPr>
                <p:cNvPr id="48" name="Text Box 9"/>
                <p:cNvSpPr txBox="1">
                  <a:spLocks noChangeArrowheads="1"/>
                </p:cNvSpPr>
                <p:nvPr/>
              </p:nvSpPr>
              <p:spPr bwMode="auto">
                <a:xfrm rot="16200000">
                  <a:off x="1644647" y="4483558"/>
                  <a:ext cx="360363" cy="366713"/>
                </a:xfrm>
                <a:prstGeom prst="rect">
                  <a:avLst/>
                </a:prstGeom>
                <a:noFill/>
                <a:ln w="9525">
                  <a:noFill/>
                  <a:miter lim="800000"/>
                  <a:headEnd/>
                  <a:tailEnd/>
                </a:ln>
              </p:spPr>
              <p:txBody>
                <a:bodyPr>
                  <a:spAutoFit/>
                </a:bodyPr>
                <a:lstStyle/>
                <a:p>
                  <a:pPr algn="ctr">
                    <a:spcBef>
                      <a:spcPct val="50000"/>
                    </a:spcBef>
                  </a:pPr>
                  <a:r>
                    <a:rPr lang="he-IL" b="1" dirty="0" smtClean="0">
                      <a:solidFill>
                        <a:schemeClr val="bg1"/>
                      </a:solidFill>
                    </a:rPr>
                    <a:t>-</a:t>
                  </a:r>
                  <a:endParaRPr lang="en-US" b="1" dirty="0">
                    <a:solidFill>
                      <a:schemeClr val="bg1"/>
                    </a:solidFill>
                  </a:endParaRPr>
                </a:p>
              </p:txBody>
            </p:sp>
          </p:gr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חיבור מוליך לקצות התא הכימי 1</a:t>
            </a:r>
            <a:endParaRPr lang="he-IL" dirty="0"/>
          </a:p>
        </p:txBody>
      </p:sp>
      <p:sp>
        <p:nvSpPr>
          <p:cNvPr id="3" name="מציין מיקום תוכן 2"/>
          <p:cNvSpPr>
            <a:spLocks noGrp="1"/>
          </p:cNvSpPr>
          <p:nvPr>
            <p:ph idx="1"/>
          </p:nvPr>
        </p:nvSpPr>
        <p:spPr>
          <a:xfrm>
            <a:off x="152401" y="709067"/>
            <a:ext cx="8772524" cy="2072233"/>
          </a:xfrm>
        </p:spPr>
        <p:txBody>
          <a:bodyPr/>
          <a:lstStyle/>
          <a:p>
            <a:pPr marL="0">
              <a:lnSpc>
                <a:spcPct val="150000"/>
              </a:lnSpc>
              <a:spcBef>
                <a:spcPts val="0"/>
              </a:spcBef>
              <a:buNone/>
            </a:pPr>
            <a:r>
              <a:rPr lang="he-IL" dirty="0" smtClean="0"/>
              <a:t>כאשר נחבר מוליך בין קצוות הסוללה, ייווצר בתוך המוליך שדה חשמלי, שכיוונו מההדק החיובי אל ההדק </a:t>
            </a:r>
          </a:p>
          <a:p>
            <a:pPr marL="0">
              <a:lnSpc>
                <a:spcPct val="150000"/>
              </a:lnSpc>
              <a:spcBef>
                <a:spcPts val="0"/>
              </a:spcBef>
              <a:buNone/>
            </a:pPr>
            <a:r>
              <a:rPr lang="he-IL" dirty="0" smtClean="0"/>
              <a:t>השלילי. כתוצאה </a:t>
            </a:r>
            <a:r>
              <a:rPr lang="he-IL" dirty="0"/>
              <a:t>מהשדה </a:t>
            </a:r>
            <a:r>
              <a:rPr lang="he-IL" dirty="0" smtClean="0"/>
              <a:t>נוצר זרם חשמלי: האלקטרונים </a:t>
            </a:r>
            <a:r>
              <a:rPr lang="he-IL" dirty="0"/>
              <a:t>שהצטברו </a:t>
            </a:r>
            <a:r>
              <a:rPr lang="he-IL" dirty="0" smtClean="0"/>
              <a:t>על </a:t>
            </a:r>
            <a:r>
              <a:rPr lang="he-IL" dirty="0"/>
              <a:t>האלקטרודה </a:t>
            </a:r>
            <a:r>
              <a:rPr lang="he-IL" dirty="0" smtClean="0"/>
              <a:t>השלילית ינועו </a:t>
            </a:r>
            <a:r>
              <a:rPr lang="he-IL" dirty="0"/>
              <a:t>דרך המוליך </a:t>
            </a:r>
            <a:r>
              <a:rPr lang="he-IL" dirty="0" smtClean="0"/>
              <a:t>לעבר האלקטרודה החיובית</a:t>
            </a:r>
            <a:r>
              <a:rPr lang="he-IL" dirty="0"/>
              <a:t>, כלומר בכיוון הפוך לכיוון השדה </a:t>
            </a:r>
            <a:r>
              <a:rPr lang="he-IL" dirty="0" smtClean="0"/>
              <a:t>החשמלי. </a:t>
            </a:r>
          </a:p>
          <a:p>
            <a:pPr marL="0">
              <a:lnSpc>
                <a:spcPct val="150000"/>
              </a:lnSpc>
              <a:spcBef>
                <a:spcPts val="0"/>
              </a:spcBef>
              <a:buNone/>
            </a:pPr>
            <a:r>
              <a:rPr lang="he-IL" dirty="0" smtClean="0"/>
              <a:t>למרות זאת, כיוון הזרם </a:t>
            </a:r>
            <a:r>
              <a:rPr lang="he-IL" b="1" dirty="0" smtClean="0"/>
              <a:t>המוסכם</a:t>
            </a:r>
            <a:r>
              <a:rPr lang="he-IL" dirty="0" smtClean="0"/>
              <a:t> הוא ככיוון השדה החשמלי. </a:t>
            </a:r>
          </a:p>
          <a:p>
            <a:pPr marL="0">
              <a:lnSpc>
                <a:spcPct val="150000"/>
              </a:lnSpc>
              <a:spcBef>
                <a:spcPts val="0"/>
              </a:spcBef>
              <a:buNone/>
            </a:pPr>
            <a:r>
              <a:rPr lang="he-IL" dirty="0" smtClean="0"/>
              <a:t>כל זמן שהתהליך הכימי בתמיסה יעיל, התא </a:t>
            </a:r>
            <a:r>
              <a:rPr lang="he-IL" dirty="0"/>
              <a:t>שומר על הפרש פוטנציאלים קבוע, על אף </a:t>
            </a:r>
            <a:r>
              <a:rPr lang="he-IL" dirty="0" smtClean="0"/>
              <a:t>הזרימה.</a:t>
            </a: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dirty="0" smtClean="0"/>
          </a:p>
          <a:p>
            <a:pPr marL="0">
              <a:lnSpc>
                <a:spcPct val="150000"/>
              </a:lnSpc>
              <a:spcBef>
                <a:spcPts val="0"/>
              </a:spcBef>
              <a:buNone/>
            </a:pPr>
            <a:endParaRPr lang="en-US" b="1" dirty="0" smtClean="0"/>
          </a:p>
        </p:txBody>
      </p:sp>
      <p:pic>
        <p:nvPicPr>
          <p:cNvPr id="80897" name="Picture 1"/>
          <p:cNvPicPr>
            <a:picLocks noChangeAspect="1" noChangeArrowheads="1"/>
          </p:cNvPicPr>
          <p:nvPr/>
        </p:nvPicPr>
        <p:blipFill>
          <a:blip r:embed="rId2" cstate="print"/>
          <a:srcRect/>
          <a:stretch>
            <a:fillRect/>
          </a:stretch>
        </p:blipFill>
        <p:spPr bwMode="auto">
          <a:xfrm>
            <a:off x="3295650" y="2724150"/>
            <a:ext cx="3571875" cy="3726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07d9315527094f4cdaee9a6675aebd2a427d"/>
</p:tagLst>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התלהבות">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10570</TotalTime>
  <Words>2138</Words>
  <Application>Microsoft Office PowerPoint</Application>
  <PresentationFormat>‫הצגה על המסך (4:3)</PresentationFormat>
  <Paragraphs>529</Paragraphs>
  <Slides>28</Slides>
  <Notes>2</Notes>
  <HiddenSlides>0</HiddenSlides>
  <MMClips>0</MMClips>
  <ScaleCrop>false</ScaleCrop>
  <HeadingPairs>
    <vt:vector size="6" baseType="variant">
      <vt:variant>
        <vt:lpstr>ערכת נושא</vt:lpstr>
      </vt:variant>
      <vt:variant>
        <vt:i4>1</vt:i4>
      </vt:variant>
      <vt:variant>
        <vt:lpstr>שרתי OLE מוטבעים</vt:lpstr>
      </vt:variant>
      <vt:variant>
        <vt:i4>2</vt:i4>
      </vt:variant>
      <vt:variant>
        <vt:lpstr>כותרות שקופיות</vt:lpstr>
      </vt:variant>
      <vt:variant>
        <vt:i4>28</vt:i4>
      </vt:variant>
    </vt:vector>
  </HeadingPairs>
  <TitlesOfParts>
    <vt:vector size="31" baseType="lpstr">
      <vt:lpstr>ערכת נושא Office</vt:lpstr>
      <vt:lpstr>משוואה</vt:lpstr>
      <vt:lpstr>Equation</vt:lpstr>
      <vt:lpstr>הזרם החשמלי</vt:lpstr>
      <vt:lpstr>נושאי השיעור</vt:lpstr>
      <vt:lpstr>קיום תנועת מטענים באלקטרוסטטיקה</vt:lpstr>
      <vt:lpstr>מבנה מוליכים מתכתיים (1)</vt:lpstr>
      <vt:lpstr>מבנה מוליכים מתכתיים (2)</vt:lpstr>
      <vt:lpstr>התנגדות חשמלית</vt:lpstr>
      <vt:lpstr>כיצד ניתן לקיים זרם חשמלי במוליך לאורך זמן?</vt:lpstr>
      <vt:lpstr>התא הכימי</vt:lpstr>
      <vt:lpstr>חיבור מוליך לקצות התא הכימי 1</vt:lpstr>
      <vt:lpstr>חיבור מוליך לקצות התא הכימי 2</vt:lpstr>
      <vt:lpstr>עצמת הזרם החשמלי</vt:lpstr>
      <vt:lpstr>גרף זרם-זמן עבור זרם קבוע</vt:lpstr>
      <vt:lpstr>גרף מטען-זמן עבור זרם קבוע</vt:lpstr>
      <vt:lpstr>תרגיל 1</vt:lpstr>
      <vt:lpstr>פתרון תרגיל 1</vt:lpstr>
      <vt:lpstr>תרגיל 2</vt:lpstr>
      <vt:lpstr>פתרון תרגיל 2</vt:lpstr>
      <vt:lpstr>גרף זרם-זמן עבור זרם משתנה</vt:lpstr>
      <vt:lpstr>תרגיל 3</vt:lpstr>
      <vt:lpstr>פתרון תרגיל 3</vt:lpstr>
      <vt:lpstr>גרף מטען-זמן עבור זרם משתנה</vt:lpstr>
      <vt:lpstr>תרגיל 4</vt:lpstr>
      <vt:lpstr>פתרון תרגיל 4</vt:lpstr>
      <vt:lpstr>מהירות הסחיפה</vt:lpstr>
      <vt:lpstr>מהירות גבולית</vt:lpstr>
      <vt:lpstr>הקשר בין הזרם למהירות הסחיפה</vt:lpstr>
      <vt:lpstr>הנוסחה המקשרת בין הזרם למהירות הסחיפה</vt:lpstr>
      <vt:lpstr>סיכום השיעור</vt:lpstr>
    </vt:vector>
  </TitlesOfParts>
  <Company>Vista - Rotter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Nisim</dc:creator>
  <cp:lastModifiedBy>Tsinman Tsinman</cp:lastModifiedBy>
  <cp:revision>281</cp:revision>
  <dcterms:created xsi:type="dcterms:W3CDTF">2012-04-17T09:32:02Z</dcterms:created>
  <dcterms:modified xsi:type="dcterms:W3CDTF">2020-03-25T15:58:51Z</dcterms:modified>
</cp:coreProperties>
</file>