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2"/>
  </p:notesMasterIdLst>
  <p:sldIdLst>
    <p:sldId id="33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48">
          <p15:clr>
            <a:srgbClr val="A4A3A4"/>
          </p15:clr>
        </p15:guide>
        <p15:guide id="3" orient="horz" pos="612">
          <p15:clr>
            <a:srgbClr val="A4A3A4"/>
          </p15:clr>
        </p15:guide>
        <p15:guide id="4" orient="horz" pos="2808">
          <p15:clr>
            <a:srgbClr val="A4A3A4"/>
          </p15:clr>
        </p15:guide>
        <p15:guide id="5" orient="horz" pos="194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CC00FF"/>
    <a:srgbClr val="FF0066"/>
    <a:srgbClr val="B2B2B2"/>
    <a:srgbClr val="0071C5"/>
    <a:srgbClr val="A6CE39"/>
    <a:srgbClr val="FFDA00"/>
    <a:srgbClr val="00428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910" autoAdjust="0"/>
  </p:normalViewPr>
  <p:slideViewPr>
    <p:cSldViewPr snapToGrid="0" showGuides="1">
      <p:cViewPr varScale="1">
        <p:scale>
          <a:sx n="82" d="100"/>
          <a:sy n="82" d="100"/>
        </p:scale>
        <p:origin x="1074" y="66"/>
      </p:cViewPr>
      <p:guideLst>
        <p:guide orient="horz" pos="1620"/>
        <p:guide orient="horz" pos="648"/>
        <p:guide orient="horz" pos="612"/>
        <p:guide orient="horz" pos="2808"/>
        <p:guide orient="horz" pos="194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FB95-A9B9-4B18-9622-01AF6211B2AD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1364-15E5-4D19-9F44-7E52E8E6B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030"/>
            <a:ext cx="8269500" cy="298912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56260" y="5024634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 smtClean="0">
                <a:solidFill>
                  <a:schemeClr val="tx2"/>
                </a:solidFill>
                <a:latin typeface="+mn-lt"/>
                <a:cs typeface="Neo Sans Intel"/>
              </a:rPr>
              <a:t>INTEL CONFIDENTIAL</a:t>
            </a:r>
            <a:r>
              <a:rPr lang="en-US" sz="800" b="0" i="0" kern="1200" baseline="0" dirty="0" smtClean="0">
                <a:solidFill>
                  <a:schemeClr val="tx2"/>
                </a:solidFill>
                <a:latin typeface="+mn-lt"/>
                <a:ea typeface="+mn-ea"/>
                <a:cs typeface="Neo Sans Intel"/>
              </a:rPr>
              <a:t> – </a:t>
            </a:r>
            <a:r>
              <a:rPr lang="en-US" sz="800" b="0" i="0" kern="1200" dirty="0" smtClean="0">
                <a:solidFill>
                  <a:schemeClr val="tx2"/>
                </a:solidFill>
                <a:latin typeface="+mn-lt"/>
                <a:ea typeface="+mn-ea"/>
                <a:cs typeface="Neo Sans Intel"/>
              </a:rPr>
              <a:t>FOR INTERNAL USE ONLY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1632" y="1749458"/>
            <a:ext cx="6020027" cy="87716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>
              <a:lnSpc>
                <a:spcPct val="100000"/>
              </a:lnSpc>
              <a:defRPr sz="36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3240546"/>
            <a:ext cx="4466738" cy="8833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 b="0" i="0">
                <a:solidFill>
                  <a:schemeClr val="bg1"/>
                </a:solidFill>
                <a:latin typeface="Neo Sans Intel" pitchFamily="34" charset="0"/>
                <a:cs typeface="Neo Sans Intel" pitchFamily="34" charset="0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</a:p>
          <a:p>
            <a:endParaRPr lang="en-US" dirty="0"/>
          </a:p>
        </p:txBody>
      </p:sp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0812"/>
            <a:ext cx="865548" cy="570685"/>
          </a:xfrm>
          <a:prstGeom prst="rect">
            <a:avLst/>
          </a:prstGeom>
        </p:spPr>
      </p:pic>
      <p:pic>
        <p:nvPicPr>
          <p:cNvPr id="10" name="Picture 9" descr="VPG templat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290967" y="4365908"/>
            <a:ext cx="1981200" cy="8178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161616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161616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125" y="285750"/>
            <a:ext cx="8410774" cy="99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41" tIns="41072" rIns="82141" bIns="41072" anchor="ctr" anchorCtr="1"/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7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7109" y="1345407"/>
            <a:ext cx="8406805" cy="312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1574" tIns="40789" rIns="81574" bIns="40789" anchorCtr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01062" y="4849813"/>
            <a:ext cx="53572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88">
              <a:defRPr/>
            </a:pPr>
            <a:r>
              <a: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</a:t>
            </a:r>
            <a:fld id="{B4901362-6842-4757-BAD3-6586F6D9E61A}" type="slidenum">
              <a:rPr lang="en-US" sz="7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defTabSz="816388">
                <a:defRPr/>
              </a:pPr>
              <a:t>‹#›</a:t>
            </a:fld>
            <a:endParaRPr lang="en-US" sz="75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3385" y="837940"/>
            <a:ext cx="4597679" cy="110251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22225" y="2154770"/>
            <a:ext cx="4559998" cy="1314450"/>
          </a:xfrm>
        </p:spPr>
        <p:txBody>
          <a:bodyPr anchorCtr="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598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ntel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318500" y="4355703"/>
            <a:ext cx="68361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8954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ntel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318500" y="4355703"/>
            <a:ext cx="68361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56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13"/>
            </a:lvl1pPr>
            <a:lvl2pPr marL="408173" indent="0">
              <a:buNone/>
              <a:defRPr sz="1625"/>
            </a:lvl2pPr>
            <a:lvl3pPr marL="816347" indent="0">
              <a:buNone/>
              <a:defRPr sz="1438"/>
            </a:lvl3pPr>
            <a:lvl4pPr marL="1224521" indent="0">
              <a:buNone/>
              <a:defRPr sz="1250"/>
            </a:lvl4pPr>
            <a:lvl5pPr marL="1632694" indent="0">
              <a:buNone/>
              <a:defRPr sz="1250"/>
            </a:lvl5pPr>
            <a:lvl6pPr marL="2040868" indent="0">
              <a:buNone/>
              <a:defRPr sz="1250"/>
            </a:lvl6pPr>
            <a:lvl7pPr marL="2449041" indent="0">
              <a:buNone/>
              <a:defRPr sz="1250"/>
            </a:lvl7pPr>
            <a:lvl8pPr marL="2857214" indent="0">
              <a:buNone/>
              <a:defRPr sz="1250"/>
            </a:lvl8pPr>
            <a:lvl9pPr marL="3265388" indent="0">
              <a:buNone/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865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ntel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318500" y="4355703"/>
            <a:ext cx="68361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3"/>
          </a:xfrm>
        </p:spPr>
        <p:txBody>
          <a:bodyPr/>
          <a:lstStyle>
            <a:lvl1pPr>
              <a:defRPr sz="2500"/>
            </a:lvl1pPr>
            <a:lvl2pPr>
              <a:defRPr sz="2125"/>
            </a:lvl2pPr>
            <a:lvl3pPr>
              <a:defRPr sz="1813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3"/>
          </a:xfrm>
        </p:spPr>
        <p:txBody>
          <a:bodyPr/>
          <a:lstStyle>
            <a:lvl1pPr>
              <a:defRPr sz="2500"/>
            </a:lvl1pPr>
            <a:lvl2pPr>
              <a:defRPr sz="2125"/>
            </a:lvl2pPr>
            <a:lvl3pPr>
              <a:defRPr sz="1813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035931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ntel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318500" y="4355703"/>
            <a:ext cx="68361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8173" indent="0">
              <a:buNone/>
              <a:defRPr sz="1813" b="1"/>
            </a:lvl2pPr>
            <a:lvl3pPr marL="816347" indent="0">
              <a:buNone/>
              <a:defRPr sz="1625" b="1"/>
            </a:lvl3pPr>
            <a:lvl4pPr marL="1224521" indent="0">
              <a:buNone/>
              <a:defRPr sz="1438" b="1"/>
            </a:lvl4pPr>
            <a:lvl5pPr marL="1632694" indent="0">
              <a:buNone/>
              <a:defRPr sz="1438" b="1"/>
            </a:lvl5pPr>
            <a:lvl6pPr marL="2040868" indent="0">
              <a:buNone/>
              <a:defRPr sz="1438" b="1"/>
            </a:lvl6pPr>
            <a:lvl7pPr marL="2449041" indent="0">
              <a:buNone/>
              <a:defRPr sz="1438" b="1"/>
            </a:lvl7pPr>
            <a:lvl8pPr marL="2857214" indent="0">
              <a:buNone/>
              <a:defRPr sz="1438" b="1"/>
            </a:lvl8pPr>
            <a:lvl9pPr marL="3265388" indent="0">
              <a:buNone/>
              <a:defRPr sz="14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25"/>
            </a:lvl1pPr>
            <a:lvl2pPr>
              <a:defRPr sz="1813"/>
            </a:lvl2pPr>
            <a:lvl3pPr>
              <a:defRPr sz="1625"/>
            </a:lvl3pPr>
            <a:lvl4pPr>
              <a:defRPr sz="1438"/>
            </a:lvl4pPr>
            <a:lvl5pPr>
              <a:defRPr sz="1438"/>
            </a:lvl5pPr>
            <a:lvl6pPr>
              <a:defRPr sz="1438"/>
            </a:lvl6pPr>
            <a:lvl7pPr>
              <a:defRPr sz="1438"/>
            </a:lvl7pPr>
            <a:lvl8pPr>
              <a:defRPr sz="1438"/>
            </a:lvl8pPr>
            <a:lvl9pPr>
              <a:defRPr sz="14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8173" indent="0">
              <a:buNone/>
              <a:defRPr sz="1813" b="1"/>
            </a:lvl2pPr>
            <a:lvl3pPr marL="816347" indent="0">
              <a:buNone/>
              <a:defRPr sz="1625" b="1"/>
            </a:lvl3pPr>
            <a:lvl4pPr marL="1224521" indent="0">
              <a:buNone/>
              <a:defRPr sz="1438" b="1"/>
            </a:lvl4pPr>
            <a:lvl5pPr marL="1632694" indent="0">
              <a:buNone/>
              <a:defRPr sz="1438" b="1"/>
            </a:lvl5pPr>
            <a:lvl6pPr marL="2040868" indent="0">
              <a:buNone/>
              <a:defRPr sz="1438" b="1"/>
            </a:lvl6pPr>
            <a:lvl7pPr marL="2449041" indent="0">
              <a:buNone/>
              <a:defRPr sz="1438" b="1"/>
            </a:lvl7pPr>
            <a:lvl8pPr marL="2857214" indent="0">
              <a:buNone/>
              <a:defRPr sz="1438" b="1"/>
            </a:lvl8pPr>
            <a:lvl9pPr marL="3265388" indent="0">
              <a:buNone/>
              <a:defRPr sz="14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25"/>
            </a:lvl1pPr>
            <a:lvl2pPr>
              <a:defRPr sz="1813"/>
            </a:lvl2pPr>
            <a:lvl3pPr>
              <a:defRPr sz="1625"/>
            </a:lvl3pPr>
            <a:lvl4pPr>
              <a:defRPr sz="1438"/>
            </a:lvl4pPr>
            <a:lvl5pPr>
              <a:defRPr sz="1438"/>
            </a:lvl5pPr>
            <a:lvl6pPr>
              <a:defRPr sz="1438"/>
            </a:lvl6pPr>
            <a:lvl7pPr>
              <a:defRPr sz="1438"/>
            </a:lvl7pPr>
            <a:lvl8pPr>
              <a:defRPr sz="1438"/>
            </a:lvl8pPr>
            <a:lvl9pPr>
              <a:defRPr sz="14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92362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intel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318500" y="4355703"/>
            <a:ext cx="68361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21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501062" y="4849813"/>
            <a:ext cx="53572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88">
              <a:defRPr/>
            </a:pPr>
            <a:r>
              <a: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</a:t>
            </a:r>
            <a:fld id="{E203BB11-E8E0-48A8-B2C5-46677AB1AC41}" type="slidenum">
              <a:rPr lang="en-US" sz="7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defTabSz="816388">
                <a:defRPr/>
              </a:pPr>
              <a:t>‹#›</a:t>
            </a:fld>
            <a:endParaRPr lang="en-US" sz="75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2424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9079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11954"/>
            <a:ext cx="6477000" cy="116955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8475" y="5023695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Neo Sans Intel"/>
              </a:rPr>
              <a:t>INTEL CONFIDENTIAL – FOR INTERNAL USE ONLY</a:t>
            </a:r>
            <a:endParaRPr lang="en-US" sz="800" b="0" i="0" dirty="0">
              <a:solidFill>
                <a:schemeClr val="bg1"/>
              </a:solidFill>
              <a:latin typeface="+mn-lt"/>
              <a:cs typeface="Neo Sans Int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3345" y="4978908"/>
            <a:ext cx="460655" cy="1645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90592" y="4332494"/>
            <a:ext cx="2062465" cy="8317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19567"/>
            <a:ext cx="4627756" cy="175432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8475" y="5021627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Neo Sans Intel"/>
              </a:rPr>
              <a:t>INTEL CONFIDENTIAL – FOR INTERNAL USE ONLY</a:t>
            </a:r>
            <a:endParaRPr lang="en-US" sz="800" b="0" i="0" dirty="0">
              <a:solidFill>
                <a:schemeClr val="bg1"/>
              </a:solidFill>
              <a:latin typeface="+mn-lt"/>
              <a:cs typeface="Neo Sans Intel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43600" y="0"/>
            <a:ext cx="3200400" cy="51435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3345" y="4994984"/>
            <a:ext cx="460655" cy="1645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90594" y="4328145"/>
            <a:ext cx="2062465" cy="8317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4983035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</a:t>
            </a:r>
            <a:endParaRPr lang="en-US" sz="800" b="0" i="0" dirty="0">
              <a:solidFill>
                <a:schemeClr val="bg1"/>
              </a:solidFill>
              <a:latin typeface="Neo Sans Intel"/>
              <a:cs typeface="Neo Sans Intel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307181"/>
            <a:ext cx="4937760" cy="1213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285750" indent="0" algn="l">
              <a:lnSpc>
                <a:spcPct val="100000"/>
              </a:lnSpc>
              <a:defRPr sz="2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3345" y="4978908"/>
            <a:ext cx="460655" cy="164592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7182"/>
            <a:ext cx="8229600" cy="492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229600" cy="3543300"/>
          </a:xfrm>
          <a:prstGeom prst="rect">
            <a:avLst/>
          </a:prstGeo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rgbClr val="0071C5"/>
              </a:buClr>
              <a:defRPr/>
            </a:lvl3pPr>
            <a:lvl4pPr>
              <a:spcBef>
                <a:spcPts val="600"/>
              </a:spcBef>
              <a:buClr>
                <a:schemeClr val="bg1">
                  <a:lumMod val="65000"/>
                </a:schemeClr>
              </a:buClr>
              <a:defRPr/>
            </a:lvl4pPr>
            <a:lvl5pPr>
              <a:spcBef>
                <a:spcPts val="600"/>
              </a:spcBef>
              <a:buClr>
                <a:schemeClr val="bg1">
                  <a:lumMod val="6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3345094" y="4873890"/>
            <a:ext cx="1790700" cy="169069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61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971551"/>
            <a:ext cx="4037012" cy="3465911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971551"/>
            <a:ext cx="4038600" cy="3465911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3345" y="4978908"/>
            <a:ext cx="460655" cy="164592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1"/>
          </p:nvPr>
        </p:nvSpPr>
        <p:spPr>
          <a:xfrm>
            <a:off x="3337143" y="4904767"/>
            <a:ext cx="1790700" cy="169069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61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3345" y="4978908"/>
            <a:ext cx="460655" cy="164592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3345094" y="4880914"/>
            <a:ext cx="1790700" cy="169069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345" y="4978908"/>
            <a:ext cx="460655" cy="164592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2"/>
          </p:nvPr>
        </p:nvSpPr>
        <p:spPr>
          <a:xfrm>
            <a:off x="3194025" y="4944522"/>
            <a:ext cx="1790700" cy="169069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85951"/>
            <a:ext cx="6477000" cy="10215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6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pic>
        <p:nvPicPr>
          <p:cNvPr id="5" name="Picture 4" descr="Picture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275479" y="4336783"/>
            <a:ext cx="2062465" cy="8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307182"/>
            <a:ext cx="8229600" cy="4929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543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7" name="Picture 16" descr="intel_rgb_3000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50" y="4629813"/>
            <a:ext cx="465650" cy="307019"/>
          </a:xfrm>
          <a:prstGeom prst="rect">
            <a:avLst/>
          </a:prstGeom>
        </p:spPr>
      </p:pic>
      <p:sp>
        <p:nvSpPr>
          <p:cNvPr id="1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83345" y="4940042"/>
            <a:ext cx="460655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800" b="0" i="0" kern="1200" smtClean="0">
                <a:solidFill>
                  <a:schemeClr val="tx1"/>
                </a:solidFill>
                <a:latin typeface="+mn-lt"/>
                <a:ea typeface="Verdana" pitchFamily="34" charset="0"/>
                <a:cs typeface="Neo Sans Intel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6260" y="5023020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tx1"/>
                </a:solidFill>
                <a:latin typeface="+mn-lt"/>
                <a:cs typeface="Neo Sans Intel"/>
              </a:rPr>
              <a:t>INTEL CONFIDENTIAL – FOR INTERNAL USE ONLY</a:t>
            </a:r>
            <a:endParaRPr lang="en-US" sz="800" b="0" i="0" dirty="0">
              <a:solidFill>
                <a:schemeClr val="tx1"/>
              </a:solidFill>
              <a:latin typeface="+mn-lt"/>
              <a:cs typeface="Neo Sans Intel"/>
            </a:endParaRPr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2"/>
          </p:nvPr>
        </p:nvSpPr>
        <p:spPr>
          <a:xfrm>
            <a:off x="3194025" y="4883344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61166" y="4851882"/>
            <a:ext cx="196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Neo Sans Intel" pitchFamily="34" charset="0"/>
              </a:rPr>
              <a:t>Intel Information Technology</a:t>
            </a:r>
            <a:endParaRPr lang="en-US" sz="1050" dirty="0">
              <a:solidFill>
                <a:schemeClr val="bg1"/>
              </a:solidFill>
              <a:latin typeface="Neo Sans Intel" pitchFamily="34" charset="0"/>
            </a:endParaRPr>
          </a:p>
        </p:txBody>
      </p:sp>
      <p:pic>
        <p:nvPicPr>
          <p:cNvPr id="11" name="Picture 10" descr="VPG templa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90967" y="4365908"/>
            <a:ext cx="1981200" cy="817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6" r:id="rId4"/>
    <p:sldLayoutId id="2147483674" r:id="rId5"/>
    <p:sldLayoutId id="2147483675" r:id="rId6"/>
    <p:sldLayoutId id="2147483676" r:id="rId7"/>
    <p:sldLayoutId id="2147483677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lang="en-US" altLang="ja-JP" sz="3000" b="1" i="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200"/>
        </a:spcBef>
        <a:buFont typeface="Arial" pitchFamily="34" charset="0"/>
        <a:buNone/>
        <a:defRPr lang="en-US" altLang="ja-JP" sz="24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900"/>
        </a:spcBef>
        <a:buFont typeface="Arial" pitchFamily="34" charset="0"/>
        <a:buChar char="•"/>
        <a:defRPr lang="en-US" altLang="ja-JP" sz="22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600"/>
        </a:spcBef>
        <a:buClr>
          <a:srgbClr val="00AEEF"/>
        </a:buClr>
        <a:buFont typeface="Arial" pitchFamily="34" charset="0"/>
        <a:buChar char="•"/>
        <a:defRPr lang="en-US" altLang="ja-JP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71450" algn="l" defTabSz="914400" rtl="0" eaLnBrk="1" latinLnBrk="0" hangingPunct="1">
        <a:spcBef>
          <a:spcPts val="300"/>
        </a:spcBef>
        <a:buClr>
          <a:srgbClr val="A6CE39"/>
        </a:buClr>
        <a:buFont typeface="Arial" pitchFamily="34" charset="0"/>
        <a:buChar char="•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171450" algn="l" defTabSz="914400" rtl="0" eaLnBrk="1" latinLnBrk="0" hangingPunct="1">
        <a:spcBef>
          <a:spcPts val="100"/>
        </a:spcBef>
        <a:buClr>
          <a:schemeClr val="tx1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285750"/>
            <a:ext cx="8410774" cy="99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41" tIns="41072" rIns="82141" bIns="41072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7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7109" y="1345407"/>
            <a:ext cx="8406805" cy="312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1574" tIns="40789" rIns="81574" bIns="40789" anchorCtr="1"/>
          <a:lstStyle/>
          <a:p>
            <a:pPr marL="201253" indent="-20125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399" y="206375"/>
            <a:ext cx="822920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15" tIns="65308" rIns="130615" bIns="653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399" y="1200547"/>
            <a:ext cx="8229203" cy="339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615" tIns="65308" rIns="130615" bIns="65308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1062" y="4849813"/>
            <a:ext cx="53572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88">
              <a:defRPr/>
            </a:pPr>
            <a:r>
              <a: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</a:t>
            </a:r>
            <a:fld id="{16328166-13FE-4C37-90AF-9C1B958A5CBC}" type="slidenum">
              <a:rPr lang="en-US" sz="7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defTabSz="816388">
                <a:defRPr/>
              </a:pPr>
              <a:t>‹#›</a:t>
            </a:fld>
            <a:endParaRPr lang="en-US" sz="75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9" name="Picture 8" descr="intel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black">
          <a:xfrm>
            <a:off x="8318500" y="4355703"/>
            <a:ext cx="68361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8108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5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08173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75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81634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75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224521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75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63269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75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00422" indent="-200422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25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08000" indent="-200422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1938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815578" indent="-200422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1813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234281" indent="-213321" algn="l" rtl="0" eaLnBrk="0" fontAlgn="base" hangingPunct="0">
        <a:spcBef>
          <a:spcPct val="20000"/>
        </a:spcBef>
        <a:spcAft>
          <a:spcPct val="0"/>
        </a:spcAft>
        <a:buChar char="–"/>
        <a:defRPr sz="181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541859" indent="-205383" algn="l" rtl="0" eaLnBrk="0" fontAlgn="base" hangingPunct="0">
        <a:spcBef>
          <a:spcPct val="20000"/>
        </a:spcBef>
        <a:spcAft>
          <a:spcPct val="0"/>
        </a:spcAft>
        <a:buChar char="•"/>
        <a:defRPr sz="181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950163" indent="-205505" algn="l" rtl="0" eaLnBrk="1" fontAlgn="base" hangingPunct="1">
        <a:spcBef>
          <a:spcPct val="20000"/>
        </a:spcBef>
        <a:spcAft>
          <a:spcPct val="0"/>
        </a:spcAft>
        <a:buChar char="•"/>
        <a:defRPr sz="181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358336" indent="-205505" algn="l" rtl="0" eaLnBrk="1" fontAlgn="base" hangingPunct="1">
        <a:spcBef>
          <a:spcPct val="20000"/>
        </a:spcBef>
        <a:spcAft>
          <a:spcPct val="0"/>
        </a:spcAft>
        <a:buChar char="•"/>
        <a:defRPr sz="181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766509" indent="-205505" algn="l" rtl="0" eaLnBrk="1" fontAlgn="base" hangingPunct="1">
        <a:spcBef>
          <a:spcPct val="20000"/>
        </a:spcBef>
        <a:spcAft>
          <a:spcPct val="0"/>
        </a:spcAft>
        <a:buChar char="•"/>
        <a:defRPr sz="181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174683" indent="-205505" algn="l" rtl="0" eaLnBrk="1" fontAlgn="base" hangingPunct="1">
        <a:spcBef>
          <a:spcPct val="20000"/>
        </a:spcBef>
        <a:spcAft>
          <a:spcPct val="0"/>
        </a:spcAft>
        <a:buChar char="•"/>
        <a:defRPr sz="181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73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47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21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694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868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041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214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388" algn="l" defTabSz="816347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86" y="1808335"/>
            <a:ext cx="7151911" cy="1570710"/>
          </a:xfrm>
        </p:spPr>
        <p:txBody>
          <a:bodyPr/>
          <a:lstStyle/>
          <a:p>
            <a:r>
              <a:rPr lang="en-US" dirty="0" smtClean="0"/>
              <a:t>cl_khr_image2d_from_buffer on Android</a:t>
            </a:r>
            <a:endParaRPr lang="en-US" dirty="0">
              <a:latin typeface="Neo Sans Intel" panose="020B05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8240" y="3240546"/>
            <a:ext cx="4466738" cy="276999"/>
          </a:xfrm>
        </p:spPr>
        <p:txBody>
          <a:bodyPr/>
          <a:lstStyle/>
          <a:p>
            <a:r>
              <a:rPr lang="en-US" dirty="0" smtClean="0"/>
              <a:t>September 28</a:t>
            </a:r>
            <a:r>
              <a:rPr lang="pl-PL" dirty="0" smtClean="0"/>
              <a:t>th </a:t>
            </a:r>
            <a:r>
              <a:rPr lang="en-US" dirty="0" smtClean="0"/>
              <a:t>2014</a:t>
            </a:r>
            <a:r>
              <a:rPr lang="pl-PL" dirty="0" smtClean="0"/>
              <a:t>, </a:t>
            </a:r>
            <a:r>
              <a:rPr lang="en-US" dirty="0" smtClean="0"/>
              <a:t>Ariel Bernal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Pipeline</a:t>
            </a:r>
            <a:endParaRPr lang="en-US" dirty="0"/>
          </a:p>
        </p:txBody>
      </p:sp>
      <p:sp>
        <p:nvSpPr>
          <p:cNvPr id="7" name="AutoShape 4" descr="Lenna5mp.png - Latest 14/Oct/14 8:40 PM - Bernal, Ariel J"/>
          <p:cNvSpPr>
            <a:spLocks noChangeAspect="1" noChangeArrowheads="1"/>
          </p:cNvSpPr>
          <p:nvPr/>
        </p:nvSpPr>
        <p:spPr bwMode="auto">
          <a:xfrm>
            <a:off x="155574" y="-144463"/>
            <a:ext cx="3267563" cy="326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2" y="926616"/>
            <a:ext cx="1442409" cy="1802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45" y="926615"/>
            <a:ext cx="1441000" cy="180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72" y="2849211"/>
            <a:ext cx="1441000" cy="18024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15" y="2849208"/>
            <a:ext cx="1441001" cy="180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59" y="2849209"/>
            <a:ext cx="1441001" cy="1802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03" y="2849209"/>
            <a:ext cx="1441001" cy="1802424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5400000">
            <a:off x="536270" y="2866065"/>
            <a:ext cx="720501" cy="446450"/>
          </a:xfrm>
          <a:prstGeom prst="bent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Bent-Up Arrow 16"/>
          <p:cNvSpPr/>
          <p:nvPr/>
        </p:nvSpPr>
        <p:spPr>
          <a:xfrm>
            <a:off x="8169404" y="2713665"/>
            <a:ext cx="376202" cy="735876"/>
          </a:xfrm>
          <a:prstGeom prst="bent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05872" y="3243283"/>
            <a:ext cx="446843" cy="20625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93716" y="3243283"/>
            <a:ext cx="446843" cy="20625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281560" y="3243283"/>
            <a:ext cx="446843" cy="206258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3139" y="964197"/>
            <a:ext cx="1980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Four Kernels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Asus8x8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ToLuminance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Asus8x8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39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061916" y="1851860"/>
            <a:ext cx="4360985" cy="4106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41467" y="1579792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Kernels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 flipV="1">
            <a:off x="6422901" y="1764458"/>
            <a:ext cx="518566" cy="292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13082" y="3556667"/>
            <a:ext cx="4360985" cy="4533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8500" y="4610139"/>
            <a:ext cx="219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Image2D Kernels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4993575" y="4010062"/>
            <a:ext cx="1" cy="600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Pipeline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579" y="2307782"/>
            <a:ext cx="8098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544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0512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0480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8326" y="2315612"/>
            <a:ext cx="9845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0969" y="3097547"/>
            <a:ext cx="4299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0937" y="3097547"/>
            <a:ext cx="4299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0448" y="231561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0905" y="3097547"/>
            <a:ext cx="4299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873" y="3097547"/>
            <a:ext cx="4299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0416" y="231561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 flipV="1">
            <a:off x="2181416" y="2492008"/>
            <a:ext cx="399128" cy="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3071384" y="2407945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961352" y="3189880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851320" y="2417696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41769" y="3189880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15" idx="3"/>
            <a:endCxn id="9" idx="1"/>
          </p:cNvCxnSpPr>
          <p:nvPr/>
        </p:nvCxnSpPr>
        <p:spPr>
          <a:xfrm>
            <a:off x="6631256" y="2500278"/>
            <a:ext cx="5670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3605854" y="2684944"/>
            <a:ext cx="215869" cy="412603"/>
          </a:xfrm>
          <a:prstGeom prst="downArrow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387933" y="2684944"/>
            <a:ext cx="215869" cy="412603"/>
          </a:xfrm>
          <a:prstGeom prst="downArrow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10800000">
            <a:off x="4497965" y="2676674"/>
            <a:ext cx="215869" cy="412603"/>
          </a:xfrm>
          <a:prstGeom prst="downArrow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 rot="10800000">
            <a:off x="6277901" y="2676674"/>
            <a:ext cx="215869" cy="412603"/>
          </a:xfrm>
          <a:prstGeom prst="downArrow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0482" y="188646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83302" y="364632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Asus8x8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57447" y="36407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Asus8x8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17963" y="187434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toLuminance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5240" y="3005214"/>
            <a:ext cx="13267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Read only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5240" y="3517980"/>
            <a:ext cx="13641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Write only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35280" y="1158619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Copy buffer to image back and forth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23" idx="6"/>
            <a:endCxn id="17" idx="0"/>
          </p:cNvCxnSpPr>
          <p:nvPr/>
        </p:nvCxnSpPr>
        <p:spPr>
          <a:xfrm>
            <a:off x="6858000" y="2879156"/>
            <a:ext cx="1156191" cy="75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37938" y="363118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Copies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176254" y="2530183"/>
            <a:ext cx="3681746" cy="697945"/>
          </a:xfrm>
          <a:prstGeom prst="ellipse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0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61916" y="1851860"/>
            <a:ext cx="4360985" cy="4106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Pipeline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579" y="2307782"/>
            <a:ext cx="8098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544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0512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0480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8326" y="2315612"/>
            <a:ext cx="9845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0969" y="3097547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0937" y="3097547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0448" y="231561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0905" y="3097547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873" y="3097547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0416" y="231561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 flipV="1">
            <a:off x="2181416" y="2492008"/>
            <a:ext cx="399128" cy="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3071384" y="2407945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961352" y="3189880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851320" y="2417696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41769" y="3189880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15" idx="3"/>
            <a:endCxn id="9" idx="1"/>
          </p:cNvCxnSpPr>
          <p:nvPr/>
        </p:nvCxnSpPr>
        <p:spPr>
          <a:xfrm>
            <a:off x="6631256" y="2500278"/>
            <a:ext cx="5670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80482" y="188646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17963" y="187434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toLuminance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6593" y="114780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image2d_from_buffer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5240" y="3005214"/>
            <a:ext cx="13267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Read only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240" y="3517980"/>
            <a:ext cx="13641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Write only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240" y="4030746"/>
            <a:ext cx="1421351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Read write</a:t>
            </a:r>
            <a:endParaRPr lang="en-US" dirty="0"/>
          </a:p>
        </p:txBody>
      </p:sp>
      <p:sp>
        <p:nvSpPr>
          <p:cNvPr id="41" name="Up-Down Arrow 40"/>
          <p:cNvSpPr/>
          <p:nvPr/>
        </p:nvSpPr>
        <p:spPr>
          <a:xfrm>
            <a:off x="3612010" y="2684944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4501978" y="2697555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Up-Down Arrow 42"/>
          <p:cNvSpPr/>
          <p:nvPr/>
        </p:nvSpPr>
        <p:spPr>
          <a:xfrm>
            <a:off x="5394944" y="2697535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6284912" y="2684944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46" idx="6"/>
            <a:endCxn id="45" idx="0"/>
          </p:cNvCxnSpPr>
          <p:nvPr/>
        </p:nvCxnSpPr>
        <p:spPr>
          <a:xfrm>
            <a:off x="6858000" y="2879156"/>
            <a:ext cx="1147563" cy="823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27781" y="3702646"/>
            <a:ext cx="13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Zero-copy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176254" y="2530183"/>
            <a:ext cx="3681746" cy="697945"/>
          </a:xfrm>
          <a:prstGeom prst="ellipse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1467" y="1579792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Kernels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3"/>
            <a:endCxn id="51" idx="1"/>
          </p:cNvCxnSpPr>
          <p:nvPr/>
        </p:nvCxnSpPr>
        <p:spPr>
          <a:xfrm flipV="1">
            <a:off x="6422901" y="1764458"/>
            <a:ext cx="518566" cy="292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13082" y="3556667"/>
            <a:ext cx="4360985" cy="4533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8500" y="4610139"/>
            <a:ext cx="219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Image2D Kernels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2"/>
            <a:endCxn id="56" idx="0"/>
          </p:cNvCxnSpPr>
          <p:nvPr/>
        </p:nvCxnSpPr>
        <p:spPr>
          <a:xfrm>
            <a:off x="4993575" y="4010062"/>
            <a:ext cx="1" cy="600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83302" y="364632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Asus8x8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357447" y="36407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Asus8x8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27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497015" y="3517417"/>
            <a:ext cx="4360985" cy="88266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Pipeline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579" y="2307782"/>
            <a:ext cx="8098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544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0512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0480" y="2307342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8376" y="2328531"/>
            <a:ext cx="9845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01782" y="3077642"/>
            <a:ext cx="429926" cy="36933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7045" y="3077642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5986" y="2305928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2581" y="3073507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3164" y="3068034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36977" y="2332047"/>
            <a:ext cx="4908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 flipV="1">
            <a:off x="2181416" y="2492008"/>
            <a:ext cx="399128" cy="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3067724" y="3169975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803453" y="3165451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64036" y="3165808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15" idx="3"/>
            <a:endCxn id="9" idx="1"/>
          </p:cNvCxnSpPr>
          <p:nvPr/>
        </p:nvCxnSpPr>
        <p:spPr>
          <a:xfrm flipV="1">
            <a:off x="6527817" y="2513197"/>
            <a:ext cx="52055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9642" y="356002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38317" y="384608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Asus8x8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043" y="382045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Asus8x8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45906" y="351741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toLuminance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6593" y="1147805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image2d_from_buffer</a:t>
            </a:r>
          </a:p>
          <a:p>
            <a:pPr algn="ctr"/>
            <a:r>
              <a:rPr lang="en-US" b="1" dirty="0" smtClean="0"/>
              <a:t>Using image2d Kernels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5240" y="3005214"/>
            <a:ext cx="13267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Read only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240" y="3517980"/>
            <a:ext cx="13641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Write only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240" y="4030746"/>
            <a:ext cx="1421351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Read write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2718930" y="2701379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Up-Down Arrow 40"/>
          <p:cNvSpPr/>
          <p:nvPr/>
        </p:nvSpPr>
        <p:spPr>
          <a:xfrm>
            <a:off x="3612010" y="2684944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57037" y="3073118"/>
            <a:ext cx="429926" cy="369332"/>
          </a:xfrm>
          <a:prstGeom prst="rect">
            <a:avLst/>
          </a:prstGeom>
          <a:solidFill>
            <a:srgbClr val="CC00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942440" y="3169975"/>
            <a:ext cx="399128" cy="184666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4497303" y="2675679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5" name="Up-Down Arrow 44"/>
          <p:cNvSpPr/>
          <p:nvPr/>
        </p:nvSpPr>
        <p:spPr>
          <a:xfrm>
            <a:off x="5304910" y="2662334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6153066" y="2686154"/>
            <a:ext cx="207843" cy="412603"/>
          </a:xfrm>
          <a:prstGeom prst="upDown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7" name="Straight Arrow Connector 46"/>
          <p:cNvCxnSpPr>
            <a:stCxn id="49" idx="6"/>
            <a:endCxn id="48" idx="0"/>
          </p:cNvCxnSpPr>
          <p:nvPr/>
        </p:nvCxnSpPr>
        <p:spPr>
          <a:xfrm>
            <a:off x="6858000" y="2879156"/>
            <a:ext cx="928107" cy="75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81770" y="3631186"/>
            <a:ext cx="14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Zero-Copy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342572" y="2530183"/>
            <a:ext cx="4515428" cy="697945"/>
          </a:xfrm>
          <a:prstGeom prst="ellipse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2431" y="4609576"/>
            <a:ext cx="219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Image2D Kernels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23" idx="0"/>
          </p:cNvCxnSpPr>
          <p:nvPr/>
        </p:nvCxnSpPr>
        <p:spPr>
          <a:xfrm flipH="1">
            <a:off x="4677507" y="4400078"/>
            <a:ext cx="1" cy="209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77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snippet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memalign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instead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char *</a:t>
            </a:r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char(4 * Width * Height);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new char(4 * Width * Height);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loadImage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(“Lenna.png”, input);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m_buf_in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(context,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CL_MEM_READ_ONLY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CL_MEM_USE_HOST_PTR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4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Height,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void*)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&amp;err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m_buf_out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CL_MEM_WRITE_ONLY</a:t>
            </a:r>
            <a:r>
              <a:rPr lang="en-US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CL_MEM_USE_HOST_PTR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4 * Width * Height, (void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&amp;err);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93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745" y="318905"/>
            <a:ext cx="8229600" cy="492919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snippet cont.…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define image format and image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descriptor for the 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cl_image_format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img_fmt_in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img_fmt_in.image_channel_order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CL_RGBA;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img_fmt_in.image_channel_data_type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CL_UNSIGNED_INT8;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cl_image_desc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img_desc_in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img_desc_in.image_type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CL_MEM_OBJECT_IMAGE2D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img_desc_in.image_width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img_desc_in.image_height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img_desc_in.mem_object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m_buf_in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solidFill>
                  <a:srgbClr val="FDB8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it goes the </a:t>
            </a:r>
            <a:r>
              <a:rPr lang="en-US" sz="1600" b="1" dirty="0" smtClean="0">
                <a:solidFill>
                  <a:srgbClr val="FDB8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600" b="1" dirty="0" smtClean="0">
                <a:solidFill>
                  <a:srgbClr val="FDB8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and the same for the output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cl_image_format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img_fmt_out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... Fill the structure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cl_image_desc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img_desc_out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//... Fill the structure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img_desc_in.mem_object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m_buf_out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FDB8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it goes the </a:t>
            </a:r>
            <a:r>
              <a:rPr lang="en-US" sz="1600" b="1" dirty="0" smtClean="0">
                <a:solidFill>
                  <a:srgbClr val="FDB8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buffer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9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745" y="318905"/>
            <a:ext cx="8229600" cy="492919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snippet cont.…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the image2d from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m_img_in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clCreateImage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(context, 					     </a:t>
            </a:r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CL_MEM_READ_ONLY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img_fmt_in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		     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img_desc_in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&amp;err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m_img_out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clCreateImage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	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CL_MEM_WRITE_ONLY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img_fmt_out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img_desc_out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0, &amp;err);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flags from the buffer and the image2d have to match!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There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also some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restrictions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base address, row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pitch and size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alignment.</a:t>
            </a:r>
          </a:p>
        </p:txBody>
      </p:sp>
    </p:spTree>
    <p:extLst>
      <p:ext uri="{BB962C8B-B14F-4D97-AF65-F5344CB8AC3E}">
        <p14:creationId xmlns:p14="http://schemas.microsoft.com/office/powerpoint/2010/main" val="398105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745" y="318905"/>
            <a:ext cx="8229600" cy="492919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snippet cont.…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Kernel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getKernel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(“kernel_using_image2d");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(Kernel,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(void *)&amp;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m_img_in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(Kernel,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(void *)&amp;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m_img_out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Kernel, 2, NULL,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NULL, NULL);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That’s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it, 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need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reading back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clEnqueueReadImage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m_img_out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output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clEnqueueReadBuffer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m_buf_out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output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41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Stndrd_v12">
  <a:themeElements>
    <a:clrScheme name="IntelColors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2000" b="1" smtClean="0">
            <a:solidFill>
              <a:schemeClr val="tx1"/>
            </a:solidFill>
            <a:latin typeface="Neo Sans Inte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inteltemplate2007-16x9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intel_PPT_LgtTmplt_Stndrd_v12</Template>
  <TotalTime>99238</TotalTime>
  <Words>160</Words>
  <Application>Microsoft Office PowerPoint</Application>
  <PresentationFormat>On-screen Show (16:9)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ゴシック</vt:lpstr>
      <vt:lpstr>Arial</vt:lpstr>
      <vt:lpstr>Calibri</vt:lpstr>
      <vt:lpstr>Courier New</vt:lpstr>
      <vt:lpstr>Neo Sans Intel</vt:lpstr>
      <vt:lpstr>Neo Sans Intel Medium</vt:lpstr>
      <vt:lpstr>Verdana</vt:lpstr>
      <vt:lpstr>Wingdings</vt:lpstr>
      <vt:lpstr>intel_PPT_LgtTmplt_Stndrd_v12</vt:lpstr>
      <vt:lpstr>1_inteltemplate2007-16x9</vt:lpstr>
      <vt:lpstr>cl_khr_image2d_from_buffer on Android</vt:lpstr>
      <vt:lpstr>Post-Processing Pipeline</vt:lpstr>
      <vt:lpstr>Post-Processing Pipeline</vt:lpstr>
      <vt:lpstr>Post-Processing Pipeline</vt:lpstr>
      <vt:lpstr>Post-Processing Pipeline</vt:lpstr>
      <vt:lpstr>Code snippet</vt:lpstr>
      <vt:lpstr>Code snippet cont.…</vt:lpstr>
      <vt:lpstr>Code snippet cont.…</vt:lpstr>
      <vt:lpstr>Code snippet cont.…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piotr.landowski@intel.com</dc:creator>
  <cp:lastModifiedBy>Bernal, Ariel J</cp:lastModifiedBy>
  <cp:revision>1181</cp:revision>
  <dcterms:created xsi:type="dcterms:W3CDTF">2012-06-25T21:20:59Z</dcterms:created>
  <dcterms:modified xsi:type="dcterms:W3CDTF">2014-10-31T17:53:47Z</dcterms:modified>
</cp:coreProperties>
</file>