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slides/slide25.xml" ContentType="application/vnd.openxmlformats-officedocument.presentationml.slide+xml"/>
  <Override PartName="/ppt/embeddings/Microsoft_Equation2.bin" ContentType="application/vnd.openxmlformats-officedocument.oleObject"/>
  <Override PartName="/ppt/slides/slide13.xml" ContentType="application/vnd.openxmlformats-officedocument.presentationml.slide+xml"/>
  <Override PartName="/ppt/slides/slide14.xml" ContentType="application/vnd.openxmlformats-officedocument.presentationml.slide+xml"/>
  <Default Extension="pict" ContentType="image/pict"/>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embeddings/Microsoft_Equation1.bin" ContentType="application/vnd.openxmlformats-officedocument.oleObject"/>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embeddings/Microsoft_Equation3.bin" ContentType="application/vnd.openxmlformats-officedocument.oleObject"/>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27"/>
  </p:notesMasterIdLst>
  <p:sldIdLst>
    <p:sldId id="256" r:id="rId2"/>
    <p:sldId id="285" r:id="rId3"/>
    <p:sldId id="257" r:id="rId4"/>
    <p:sldId id="259" r:id="rId5"/>
    <p:sldId id="258" r:id="rId6"/>
    <p:sldId id="260" r:id="rId7"/>
    <p:sldId id="286" r:id="rId8"/>
    <p:sldId id="262" r:id="rId9"/>
    <p:sldId id="287" r:id="rId10"/>
    <p:sldId id="263" r:id="rId11"/>
    <p:sldId id="264" r:id="rId12"/>
    <p:sldId id="265" r:id="rId13"/>
    <p:sldId id="266" r:id="rId14"/>
    <p:sldId id="267" r:id="rId15"/>
    <p:sldId id="268" r:id="rId16"/>
    <p:sldId id="269" r:id="rId17"/>
    <p:sldId id="288" r:id="rId18"/>
    <p:sldId id="283" r:id="rId19"/>
    <p:sldId id="271" r:id="rId20"/>
    <p:sldId id="272" r:id="rId21"/>
    <p:sldId id="273" r:id="rId22"/>
    <p:sldId id="276" r:id="rId23"/>
    <p:sldId id="291" r:id="rId24"/>
    <p:sldId id="278"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horzBarState="maximized">
    <p:restoredLeft sz="17836" autoAdjust="0"/>
    <p:restoredTop sz="83091" autoAdjust="0"/>
  </p:normalViewPr>
  <p:slideViewPr>
    <p:cSldViewPr>
      <p:cViewPr>
        <p:scale>
          <a:sx n="115" d="100"/>
          <a:sy n="115" d="100"/>
        </p:scale>
        <p:origin x="-5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heme" Target="theme/theme1.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notesMaster" Target="notesMasters/notesMaster1.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interSettings" Target="printerSettings/printerSettings1.bin"/><Relationship Id="rId26" Type="http://schemas.openxmlformats.org/officeDocument/2006/relationships/slide" Target="slides/slide25.xml"/><Relationship Id="rId30" Type="http://schemas.openxmlformats.org/officeDocument/2006/relationships/viewProps" Target="viewProps.xml"/><Relationship Id="rId11" Type="http://schemas.openxmlformats.org/officeDocument/2006/relationships/slide" Target="slides/slide10.xml"/><Relationship Id="rId29" Type="http://schemas.openxmlformats.org/officeDocument/2006/relationships/presProps" Target="pres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ict"/><Relationship Id="rId1" Type="http://schemas.openxmlformats.org/officeDocument/2006/relationships/image" Target="../media/image3.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0D718-1772-6E41-BF02-627A5B23C29C}" type="datetimeFigureOut">
              <a:rPr lang="en-US" smtClean="0"/>
              <a:pPr/>
              <a:t>7/28/11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AFABB-F02E-7C4D-9032-44B298483E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a:t>
            </a:r>
            <a:r>
              <a:rPr lang="en-US" i="1" dirty="0" smtClean="0"/>
              <a:t>x</a:t>
            </a:r>
            <a:r>
              <a:rPr lang="en-US" i="1" baseline="-25000" dirty="0" smtClean="0"/>
              <a:t>i</a:t>
            </a:r>
            <a:r>
              <a:rPr lang="en-US" dirty="0" smtClean="0"/>
              <a:t> and </a:t>
            </a:r>
            <a:r>
              <a:rPr lang="en-US" i="1" dirty="0" err="1" smtClean="0"/>
              <a:t>x</a:t>
            </a:r>
            <a:r>
              <a:rPr lang="en-US" i="1" baseline="-25000" dirty="0" err="1" smtClean="0"/>
              <a:t>j</a:t>
            </a:r>
            <a:r>
              <a:rPr lang="en-US" i="1" dirty="0" smtClean="0"/>
              <a:t> </a:t>
            </a:r>
            <a:r>
              <a:rPr lang="en-US" dirty="0" smtClean="0"/>
              <a:t>distinct vertices connected by an edge, they have a different color, so </a:t>
            </a:r>
            <a:r>
              <a:rPr lang="en-US" i="1" dirty="0" smtClean="0"/>
              <a:t>x</a:t>
            </a:r>
            <a:r>
              <a:rPr lang="en-US" i="1" baseline="-25000" dirty="0" smtClean="0"/>
              <a:t>i </a:t>
            </a:r>
            <a:r>
              <a:rPr lang="en-US" dirty="0" smtClean="0"/>
              <a:t>- </a:t>
            </a:r>
            <a:r>
              <a:rPr lang="en-US" i="1" dirty="0" err="1" smtClean="0"/>
              <a:t>x</a:t>
            </a:r>
            <a:r>
              <a:rPr lang="en-US" i="1" baseline="-25000" dirty="0" err="1" smtClean="0"/>
              <a:t>j</a:t>
            </a:r>
            <a:r>
              <a:rPr lang="en-US" i="1" baseline="-25000" dirty="0" smtClean="0"/>
              <a:t> </a:t>
            </a:r>
            <a:r>
              <a:rPr lang="en-US" dirty="0" smtClean="0"/>
              <a:t>can’t equal 0.   </a:t>
            </a:r>
          </a:p>
          <a:p>
            <a:endParaRPr lang="en-US" dirty="0"/>
          </a:p>
        </p:txBody>
      </p:sp>
      <p:sp>
        <p:nvSpPr>
          <p:cNvPr id="4" name="Slide Number Placeholder 3"/>
          <p:cNvSpPr>
            <a:spLocks noGrp="1"/>
          </p:cNvSpPr>
          <p:nvPr>
            <p:ph type="sldNum" sz="quarter" idx="10"/>
          </p:nvPr>
        </p:nvSpPr>
        <p:spPr/>
        <p:txBody>
          <a:bodyPr/>
          <a:lstStyle/>
          <a:p>
            <a:fld id="{13DAFABB-F02E-7C4D-9032-44B298483E48}"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Verbally</a:t>
            </a:r>
            <a:r>
              <a:rPr lang="en-US" baseline="0" dirty="0" smtClean="0"/>
              <a:t> discuss: why does adding this edge cause the graph to no longer be three colorable? – both x5 and x2 are green</a:t>
            </a:r>
            <a:endParaRPr lang="en-US" dirty="0"/>
          </a:p>
        </p:txBody>
      </p:sp>
      <p:sp>
        <p:nvSpPr>
          <p:cNvPr id="4" name="Slide Number Placeholder 3"/>
          <p:cNvSpPr>
            <a:spLocks noGrp="1"/>
          </p:cNvSpPr>
          <p:nvPr>
            <p:ph type="sldNum" sz="quarter" idx="10"/>
          </p:nvPr>
        </p:nvSpPr>
        <p:spPr/>
        <p:txBody>
          <a:bodyPr/>
          <a:lstStyle/>
          <a:p>
            <a:fld id="{13DAFABB-F02E-7C4D-9032-44B298483E48}"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Verbally</a:t>
            </a:r>
            <a:r>
              <a:rPr lang="en-US" baseline="0" dirty="0" smtClean="0"/>
              <a:t> discuss: what would happen if we add in an edge between x2 and x1 – 5 colors needed</a:t>
            </a:r>
            <a:endParaRPr lang="en-US" dirty="0"/>
          </a:p>
        </p:txBody>
      </p:sp>
      <p:sp>
        <p:nvSpPr>
          <p:cNvPr id="4" name="Slide Number Placeholder 3"/>
          <p:cNvSpPr>
            <a:spLocks noGrp="1"/>
          </p:cNvSpPr>
          <p:nvPr>
            <p:ph type="sldNum" sz="quarter" idx="10"/>
          </p:nvPr>
        </p:nvSpPr>
        <p:spPr/>
        <p:txBody>
          <a:bodyPr/>
          <a:lstStyle/>
          <a:p>
            <a:fld id="{13DAFABB-F02E-7C4D-9032-44B298483E48}"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91C13D1-ACFB-4469-9567-340BC4DCFBD1}" type="datetimeFigureOut">
              <a:rPr lang="en-US" smtClean="0"/>
              <a:pPr/>
              <a:t>7/28/11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D584CE9-5985-4678-98CB-638A3C93CF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1C13D1-ACFB-4469-9567-340BC4DCFBD1}" type="datetimeFigureOut">
              <a:rPr lang="en-US" smtClean="0"/>
              <a:pPr/>
              <a:t>7/28/11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84CE9-5985-4678-98CB-638A3C93CF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1C13D1-ACFB-4469-9567-340BC4DCFBD1}" type="datetimeFigureOut">
              <a:rPr lang="en-US" smtClean="0"/>
              <a:pPr/>
              <a:t>7/28/11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84CE9-5985-4678-98CB-638A3C93CF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91C13D1-ACFB-4469-9567-340BC4DCFBD1}" type="datetimeFigureOut">
              <a:rPr lang="en-US" smtClean="0"/>
              <a:pPr/>
              <a:t>7/28/11</a:t>
            </a:fld>
            <a:endParaRPr lang="en-US"/>
          </a:p>
        </p:txBody>
      </p:sp>
      <p:sp>
        <p:nvSpPr>
          <p:cNvPr id="9" name="Slide Number Placeholder 8"/>
          <p:cNvSpPr>
            <a:spLocks noGrp="1"/>
          </p:cNvSpPr>
          <p:nvPr>
            <p:ph type="sldNum" sz="quarter" idx="15"/>
          </p:nvPr>
        </p:nvSpPr>
        <p:spPr/>
        <p:txBody>
          <a:bodyPr rtlCol="0"/>
          <a:lstStyle/>
          <a:p>
            <a:fld id="{5D584CE9-5985-4678-98CB-638A3C93CFC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91C13D1-ACFB-4469-9567-340BC4DCFBD1}" type="datetimeFigureOut">
              <a:rPr lang="en-US" smtClean="0"/>
              <a:pPr/>
              <a:t>7/28/11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D584CE9-5985-4678-98CB-638A3C93CF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1C13D1-ACFB-4469-9567-340BC4DCFBD1}" type="datetimeFigureOut">
              <a:rPr lang="en-US" smtClean="0"/>
              <a:pPr/>
              <a:t>7/28/11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84CE9-5985-4678-98CB-638A3C93CFC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1C13D1-ACFB-4469-9567-340BC4DCFBD1}" type="datetimeFigureOut">
              <a:rPr lang="en-US" smtClean="0"/>
              <a:pPr/>
              <a:t>7/28/11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84CE9-5985-4678-98CB-638A3C93CFC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91C13D1-ACFB-4469-9567-340BC4DCFBD1}" type="datetimeFigureOut">
              <a:rPr lang="en-US" smtClean="0"/>
              <a:pPr/>
              <a:t>7/28/11</a:t>
            </a:fld>
            <a:endParaRPr lang="en-US"/>
          </a:p>
        </p:txBody>
      </p:sp>
      <p:sp>
        <p:nvSpPr>
          <p:cNvPr id="7" name="Slide Number Placeholder 6"/>
          <p:cNvSpPr>
            <a:spLocks noGrp="1"/>
          </p:cNvSpPr>
          <p:nvPr>
            <p:ph type="sldNum" sz="quarter" idx="11"/>
          </p:nvPr>
        </p:nvSpPr>
        <p:spPr/>
        <p:txBody>
          <a:bodyPr rtlCol="0"/>
          <a:lstStyle/>
          <a:p>
            <a:fld id="{5D584CE9-5985-4678-98CB-638A3C93CFC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C13D1-ACFB-4469-9567-340BC4DCFBD1}" type="datetimeFigureOut">
              <a:rPr lang="en-US" smtClean="0"/>
              <a:pPr/>
              <a:t>7/28/11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84CE9-5985-4678-98CB-638A3C93CF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91C13D1-ACFB-4469-9567-340BC4DCFBD1}" type="datetimeFigureOut">
              <a:rPr lang="en-US" smtClean="0"/>
              <a:pPr/>
              <a:t>7/28/11</a:t>
            </a:fld>
            <a:endParaRPr lang="en-US"/>
          </a:p>
        </p:txBody>
      </p:sp>
      <p:sp>
        <p:nvSpPr>
          <p:cNvPr id="22" name="Slide Number Placeholder 21"/>
          <p:cNvSpPr>
            <a:spLocks noGrp="1"/>
          </p:cNvSpPr>
          <p:nvPr>
            <p:ph type="sldNum" sz="quarter" idx="15"/>
          </p:nvPr>
        </p:nvSpPr>
        <p:spPr/>
        <p:txBody>
          <a:bodyPr rtlCol="0"/>
          <a:lstStyle/>
          <a:p>
            <a:fld id="{5D584CE9-5985-4678-98CB-638A3C93CFC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91C13D1-ACFB-4469-9567-340BC4DCFBD1}" type="datetimeFigureOut">
              <a:rPr lang="en-US" smtClean="0"/>
              <a:pPr/>
              <a:t>7/28/11</a:t>
            </a:fld>
            <a:endParaRPr lang="en-US"/>
          </a:p>
        </p:txBody>
      </p:sp>
      <p:sp>
        <p:nvSpPr>
          <p:cNvPr id="18" name="Slide Number Placeholder 17"/>
          <p:cNvSpPr>
            <a:spLocks noGrp="1"/>
          </p:cNvSpPr>
          <p:nvPr>
            <p:ph type="sldNum" sz="quarter" idx="11"/>
          </p:nvPr>
        </p:nvSpPr>
        <p:spPr/>
        <p:txBody>
          <a:bodyPr rtlCol="0"/>
          <a:lstStyle/>
          <a:p>
            <a:fld id="{5D584CE9-5985-4678-98CB-638A3C93CFC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1C13D1-ACFB-4469-9567-340BC4DCFBD1}" type="datetimeFigureOut">
              <a:rPr lang="en-US" smtClean="0"/>
              <a:pPr/>
              <a:t>7/28/11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D584CE9-5985-4678-98CB-638A3C93CF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3.bin"/><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3"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Three-Color Problem			</a:t>
            </a:r>
            <a:endParaRPr lang="en-US" dirty="0"/>
          </a:p>
        </p:txBody>
      </p:sp>
      <p:sp>
        <p:nvSpPr>
          <p:cNvPr id="3" name="Subtitle 2"/>
          <p:cNvSpPr>
            <a:spLocks noGrp="1"/>
          </p:cNvSpPr>
          <p:nvPr>
            <p:ph type="subTitle" idx="1"/>
          </p:nvPr>
        </p:nvSpPr>
        <p:spPr/>
        <p:txBody>
          <a:bodyPr/>
          <a:lstStyle/>
          <a:p>
            <a:r>
              <a:rPr lang="en-US" dirty="0" smtClean="0"/>
              <a:t>Cindy Wu, Amy Baker, and Kim </a:t>
            </a:r>
            <a:r>
              <a:rPr lang="en-US" dirty="0" err="1" smtClean="0"/>
              <a:t>Kesting</a:t>
            </a:r>
            <a:endParaRPr lang="en-US" dirty="0" smtClean="0"/>
          </a:p>
          <a:p>
            <a:r>
              <a:rPr lang="en-US" dirty="0" smtClean="0"/>
              <a:t>SPWM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Colorable Theorem</a:t>
            </a:r>
            <a:endParaRPr lang="en-US" dirty="0"/>
          </a:p>
        </p:txBody>
      </p:sp>
      <p:sp>
        <p:nvSpPr>
          <p:cNvPr id="3" name="Content Placeholder 2"/>
          <p:cNvSpPr>
            <a:spLocks noGrp="1"/>
          </p:cNvSpPr>
          <p:nvPr>
            <p:ph sz="quarter" idx="1"/>
          </p:nvPr>
        </p:nvSpPr>
        <p:spPr/>
        <p:txBody>
          <a:bodyPr/>
          <a:lstStyle/>
          <a:p>
            <a:r>
              <a:rPr lang="en-US" dirty="0" smtClean="0"/>
              <a:t>Consider the variety </a:t>
            </a:r>
            <a:r>
              <a:rPr lang="en-US" i="1" dirty="0" smtClean="0"/>
              <a:t>V(I)</a:t>
            </a:r>
            <a:r>
              <a:rPr lang="en-US" dirty="0" smtClean="0"/>
              <a:t> contained in </a:t>
            </a:r>
            <a:r>
              <a:rPr lang="en-US" b="1" dirty="0" err="1" smtClean="0"/>
              <a:t>C</a:t>
            </a:r>
            <a:r>
              <a:rPr lang="en-US" baseline="30000" dirty="0" err="1" smtClean="0"/>
              <a:t>n</a:t>
            </a:r>
            <a:endParaRPr lang="en-US" baseline="30000" dirty="0" smtClean="0"/>
          </a:p>
          <a:p>
            <a:pPr>
              <a:buNone/>
            </a:pPr>
            <a:endParaRPr lang="en-US" baseline="30000" dirty="0" smtClean="0"/>
          </a:p>
          <a:p>
            <a:pPr algn="ctr">
              <a:buNone/>
            </a:pPr>
            <a:r>
              <a:rPr lang="en-US" b="1" dirty="0" smtClean="0"/>
              <a:t>The graph </a:t>
            </a:r>
            <a:r>
              <a:rPr lang="en-US" b="1" i="1" dirty="0" smtClean="0">
                <a:effectLst>
                  <a:outerShdw blurRad="38100" dist="38100" dir="2700000" algn="tl">
                    <a:srgbClr val="000000">
                      <a:alpha val="43137"/>
                    </a:srgbClr>
                  </a:outerShdw>
                </a:effectLst>
              </a:rPr>
              <a:t>G </a:t>
            </a:r>
            <a:r>
              <a:rPr lang="en-US" b="1" dirty="0" smtClean="0"/>
              <a:t>is 3-colorable </a:t>
            </a:r>
          </a:p>
          <a:p>
            <a:pPr algn="ctr">
              <a:buNone/>
            </a:pPr>
            <a:r>
              <a:rPr lang="en-US" b="1" dirty="0" smtClean="0"/>
              <a:t>if and only if</a:t>
            </a:r>
          </a:p>
          <a:p>
            <a:pPr algn="ctr">
              <a:buNone/>
            </a:pPr>
            <a:r>
              <a:rPr lang="en-US" b="1" dirty="0" smtClean="0"/>
              <a:t> </a:t>
            </a:r>
            <a:r>
              <a:rPr lang="en-US" b="1" i="1" dirty="0" smtClean="0"/>
              <a:t>V(I)≠</a:t>
            </a:r>
            <a:r>
              <a:rPr lang="en-US" dirty="0" smtClean="0"/>
              <a:t> ∅</a:t>
            </a:r>
            <a:endParaRPr lang="en-US" b="1" i="1" dirty="0" smtClean="0"/>
          </a:p>
          <a:p>
            <a:pPr algn="ctr">
              <a:buNone/>
            </a:pPr>
            <a:endParaRPr lang="en-US" b="1" i="1" dirty="0" smtClean="0"/>
          </a:p>
          <a:p>
            <a:pPr algn="ctr">
              <a:buNone/>
            </a:pPr>
            <a:r>
              <a:rPr lang="en-US" b="1" i="1" dirty="0" smtClean="0"/>
              <a:t>What is a variety?</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a:t>
            </a:r>
            <a:endParaRPr lang="en-US" dirty="0"/>
          </a:p>
        </p:txBody>
      </p:sp>
      <p:sp>
        <p:nvSpPr>
          <p:cNvPr id="3" name="Content Placeholder 2"/>
          <p:cNvSpPr>
            <a:spLocks noGrp="1"/>
          </p:cNvSpPr>
          <p:nvPr>
            <p:ph sz="quarter" idx="1"/>
          </p:nvPr>
        </p:nvSpPr>
        <p:spPr/>
        <p:txBody>
          <a:bodyPr/>
          <a:lstStyle/>
          <a:p>
            <a:r>
              <a:rPr lang="en-US" dirty="0" smtClean="0"/>
              <a:t>Let </a:t>
            </a:r>
            <a:r>
              <a:rPr lang="en-US" i="1" dirty="0" smtClean="0"/>
              <a:t>K</a:t>
            </a:r>
            <a:r>
              <a:rPr lang="en-US" dirty="0" smtClean="0"/>
              <a:t> be an extension field of </a:t>
            </a:r>
            <a:r>
              <a:rPr lang="en-US" i="1" dirty="0" smtClean="0"/>
              <a:t>k</a:t>
            </a:r>
            <a:r>
              <a:rPr lang="en-US" dirty="0" smtClean="0"/>
              <a:t>.</a:t>
            </a:r>
          </a:p>
          <a:p>
            <a:pPr lvl="1"/>
            <a:r>
              <a:rPr lang="en-US" dirty="0" smtClean="0"/>
              <a:t>That means that </a:t>
            </a:r>
            <a:r>
              <a:rPr lang="en-US" i="1" dirty="0" smtClean="0"/>
              <a:t>k </a:t>
            </a:r>
            <a:r>
              <a:rPr lang="en-US" dirty="0" smtClean="0"/>
              <a:t>⊆ </a:t>
            </a:r>
            <a:r>
              <a:rPr lang="en-US" i="1" dirty="0" smtClean="0"/>
              <a:t>K </a:t>
            </a:r>
            <a:r>
              <a:rPr lang="en-US" dirty="0" smtClean="0"/>
              <a:t>where </a:t>
            </a:r>
            <a:r>
              <a:rPr lang="en-US" i="1" dirty="0" smtClean="0"/>
              <a:t>K </a:t>
            </a:r>
            <a:r>
              <a:rPr lang="en-US" dirty="0" smtClean="0"/>
              <a:t>is a field.</a:t>
            </a:r>
          </a:p>
          <a:p>
            <a:endParaRPr lang="en-US" dirty="0" smtClean="0"/>
          </a:p>
          <a:p>
            <a:r>
              <a:rPr lang="en-US" dirty="0" smtClean="0"/>
              <a:t>Let </a:t>
            </a:r>
            <a:r>
              <a:rPr lang="en-US" i="1" dirty="0" smtClean="0"/>
              <a:t>S</a:t>
            </a:r>
            <a:r>
              <a:rPr lang="en-US" dirty="0" smtClean="0"/>
              <a:t> ⊆ </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a:t>
            </a:r>
            <a:endParaRPr lang="en-US" dirty="0" smtClean="0"/>
          </a:p>
          <a:p>
            <a:pPr>
              <a:buNone/>
            </a:pPr>
            <a:r>
              <a:rPr lang="en-US" dirty="0" smtClean="0"/>
              <a:t>	</a:t>
            </a:r>
            <a:r>
              <a:rPr lang="en-US" dirty="0" smtClean="0"/>
              <a:t>The </a:t>
            </a:r>
            <a:r>
              <a:rPr lang="en-US" i="1" dirty="0" smtClean="0"/>
              <a:t>variety</a:t>
            </a:r>
            <a:r>
              <a:rPr lang="en-US" dirty="0" smtClean="0"/>
              <a:t> </a:t>
            </a:r>
            <a:r>
              <a:rPr lang="en-US" i="1" dirty="0" smtClean="0"/>
              <a:t>V</a:t>
            </a:r>
            <a:r>
              <a:rPr lang="en-US" i="1" baseline="-25000" dirty="0" smtClean="0"/>
              <a:t>K</a:t>
            </a:r>
            <a:r>
              <a:rPr lang="en-US" i="1" dirty="0" smtClean="0"/>
              <a:t>(S) </a:t>
            </a:r>
            <a:r>
              <a:rPr lang="en-US" dirty="0" smtClean="0"/>
              <a:t>in </a:t>
            </a:r>
            <a:r>
              <a:rPr lang="en-US" i="1" dirty="0" err="1" smtClean="0"/>
              <a:t>K</a:t>
            </a:r>
            <a:r>
              <a:rPr lang="en-US" i="1" baseline="30000" dirty="0" err="1" smtClean="0"/>
              <a:t>n</a:t>
            </a:r>
            <a:r>
              <a:rPr lang="en-US" i="1" dirty="0" smtClean="0"/>
              <a:t> </a:t>
            </a:r>
            <a:r>
              <a:rPr lang="en-US" dirty="0" smtClean="0"/>
              <a:t>is</a:t>
            </a:r>
          </a:p>
          <a:p>
            <a:pPr>
              <a:buNone/>
            </a:pPr>
            <a:r>
              <a:rPr lang="en-US" i="1" dirty="0" smtClean="0"/>
              <a:t>	 V</a:t>
            </a:r>
            <a:r>
              <a:rPr lang="en-US" i="1" baseline="-25000" dirty="0" smtClean="0"/>
              <a:t>K</a:t>
            </a:r>
            <a:r>
              <a:rPr lang="en-US" i="1" dirty="0" smtClean="0"/>
              <a:t>(S)=</a:t>
            </a:r>
            <a:r>
              <a:rPr lang="en-US" i="1" dirty="0" smtClean="0"/>
              <a:t> </a:t>
            </a:r>
            <a:r>
              <a:rPr lang="en-US" dirty="0" smtClean="0"/>
              <a:t>{</a:t>
            </a:r>
            <a:r>
              <a:rPr lang="en-US" i="1" dirty="0" smtClean="0"/>
              <a:t> </a:t>
            </a:r>
            <a:r>
              <a:rPr lang="en-US" i="1" dirty="0" smtClean="0"/>
              <a:t>(a</a:t>
            </a:r>
            <a:r>
              <a:rPr lang="en-US" i="1" baseline="-25000" dirty="0" smtClean="0"/>
              <a:t>1</a:t>
            </a:r>
            <a:r>
              <a:rPr lang="en-US" i="1" dirty="0" smtClean="0"/>
              <a:t>, a</a:t>
            </a:r>
            <a:r>
              <a:rPr lang="en-US" i="1" baseline="-25000" dirty="0" smtClean="0"/>
              <a:t>2</a:t>
            </a:r>
            <a:r>
              <a:rPr lang="en-US" i="1" dirty="0" smtClean="0"/>
              <a:t>, …a</a:t>
            </a:r>
            <a:r>
              <a:rPr lang="en-US" i="1" baseline="-25000" dirty="0" smtClean="0"/>
              <a:t>n</a:t>
            </a:r>
            <a:r>
              <a:rPr lang="en-US" i="1" dirty="0" smtClean="0"/>
              <a:t>) </a:t>
            </a:r>
            <a:r>
              <a:rPr lang="en-US" dirty="0" smtClean="0"/>
              <a:t>∈ </a:t>
            </a:r>
            <a:r>
              <a:rPr lang="en-US" i="1" dirty="0" err="1" smtClean="0"/>
              <a:t>K</a:t>
            </a:r>
            <a:r>
              <a:rPr lang="en-US" i="1" baseline="30000" dirty="0" err="1" smtClean="0"/>
              <a:t>n</a:t>
            </a:r>
            <a:r>
              <a:rPr lang="en-US" dirty="0" smtClean="0"/>
              <a:t> |</a:t>
            </a:r>
            <a:r>
              <a:rPr lang="en-US" i="1" dirty="0" smtClean="0"/>
              <a:t>f(a</a:t>
            </a:r>
            <a:r>
              <a:rPr lang="en-US" i="1" baseline="-25000" dirty="0" smtClean="0"/>
              <a:t>1</a:t>
            </a:r>
            <a:r>
              <a:rPr lang="en-US" i="1" dirty="0" smtClean="0"/>
              <a:t>, a</a:t>
            </a:r>
            <a:r>
              <a:rPr lang="en-US" i="1" baseline="-25000" dirty="0" smtClean="0"/>
              <a:t>2</a:t>
            </a:r>
            <a:r>
              <a:rPr lang="en-US" i="1" dirty="0" smtClean="0"/>
              <a:t>, …a</a:t>
            </a:r>
            <a:r>
              <a:rPr lang="en-US" i="1" baseline="-25000" dirty="0" smtClean="0"/>
              <a:t>n</a:t>
            </a:r>
            <a:r>
              <a:rPr lang="en-US" i="1" dirty="0" smtClean="0"/>
              <a:t>)=</a:t>
            </a:r>
            <a:r>
              <a:rPr lang="en-US" dirty="0" smtClean="0"/>
              <a:t>0 ∀</a:t>
            </a:r>
            <a:r>
              <a:rPr lang="en-US" i="1" dirty="0" smtClean="0"/>
              <a:t>f</a:t>
            </a:r>
            <a:r>
              <a:rPr lang="en-US" dirty="0" smtClean="0"/>
              <a:t> ∈ </a:t>
            </a:r>
            <a:r>
              <a:rPr lang="en-US" i="1" dirty="0" smtClean="0"/>
              <a:t>S </a:t>
            </a:r>
            <a:r>
              <a:rPr lang="en-US" dirty="0" smtClean="0"/>
              <a:t>}</a:t>
            </a:r>
            <a:endParaRPr lang="en-US" i="1" dirty="0" smtClean="0"/>
          </a:p>
          <a:p>
            <a:endParaRPr lang="en-US" dirty="0" smtClean="0"/>
          </a:p>
          <a:p>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Variety</a:t>
            </a:r>
            <a:endParaRPr lang="en-US" dirty="0"/>
          </a:p>
        </p:txBody>
      </p:sp>
      <p:sp>
        <p:nvSpPr>
          <p:cNvPr id="3" name="Content Placeholder 2"/>
          <p:cNvSpPr>
            <a:spLocks noGrp="1"/>
          </p:cNvSpPr>
          <p:nvPr>
            <p:ph sz="quarter" idx="1"/>
          </p:nvPr>
        </p:nvSpPr>
        <p:spPr/>
        <p:txBody>
          <a:bodyPr/>
          <a:lstStyle/>
          <a:p>
            <a:r>
              <a:rPr lang="en-US" dirty="0" smtClean="0"/>
              <a:t>If </a:t>
            </a:r>
            <a:r>
              <a:rPr lang="en-US" i="1" dirty="0" smtClean="0"/>
              <a:t>I</a:t>
            </a:r>
            <a:r>
              <a:rPr lang="en-US" dirty="0" smtClean="0"/>
              <a:t>=&lt;</a:t>
            </a:r>
            <a:r>
              <a:rPr lang="en-US" i="1" dirty="0" smtClean="0"/>
              <a:t>f</a:t>
            </a:r>
            <a:r>
              <a:rPr lang="en-US" i="1" baseline="-25000" dirty="0" smtClean="0"/>
              <a:t>1</a:t>
            </a:r>
            <a:r>
              <a:rPr lang="en-US" i="1" dirty="0" smtClean="0"/>
              <a:t>,f</a:t>
            </a:r>
            <a:r>
              <a:rPr lang="en-US" i="1" baseline="-25000" dirty="0" smtClean="0"/>
              <a:t>2</a:t>
            </a:r>
            <a:r>
              <a:rPr lang="en-US" i="1" dirty="0" smtClean="0"/>
              <a:t>…,</a:t>
            </a:r>
            <a:r>
              <a:rPr lang="en-US" i="1" dirty="0" err="1" smtClean="0"/>
              <a:t>f</a:t>
            </a:r>
            <a:r>
              <a:rPr lang="en-US" i="1" baseline="-25000" dirty="0" err="1" smtClean="0"/>
              <a:t>s</a:t>
            </a:r>
            <a:r>
              <a:rPr lang="en-US" dirty="0" smtClean="0"/>
              <a:t>&gt; ⊆ </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 then we can simply apply the definition above for </a:t>
            </a:r>
            <a:r>
              <a:rPr lang="en-US" i="1" dirty="0" smtClean="0"/>
              <a:t>I:</a:t>
            </a:r>
          </a:p>
          <a:p>
            <a:endParaRPr lang="en-US" i="1" dirty="0" smtClean="0"/>
          </a:p>
          <a:p>
            <a:pPr>
              <a:buNone/>
            </a:pPr>
            <a:r>
              <a:rPr lang="en-US" i="1" dirty="0" smtClean="0"/>
              <a:t>V</a:t>
            </a:r>
            <a:r>
              <a:rPr lang="en-US" i="1" baseline="-25000" dirty="0" smtClean="0"/>
              <a:t>K</a:t>
            </a:r>
            <a:r>
              <a:rPr lang="en-US" i="1" dirty="0" smtClean="0"/>
              <a:t>(I)= V</a:t>
            </a:r>
            <a:r>
              <a:rPr lang="en-US" i="1" baseline="-25000" dirty="0" smtClean="0"/>
              <a:t>K</a:t>
            </a:r>
            <a:r>
              <a:rPr lang="en-US" i="1" dirty="0" smtClean="0"/>
              <a:t>(f</a:t>
            </a:r>
            <a:r>
              <a:rPr lang="en-US" i="1" baseline="-25000" dirty="0" smtClean="0"/>
              <a:t>1</a:t>
            </a:r>
            <a:r>
              <a:rPr lang="en-US" i="1" dirty="0" smtClean="0"/>
              <a:t>,f</a:t>
            </a:r>
            <a:r>
              <a:rPr lang="en-US" i="1" baseline="-25000" dirty="0" smtClean="0"/>
              <a:t>2</a:t>
            </a:r>
            <a:r>
              <a:rPr lang="en-US" i="1" dirty="0" smtClean="0"/>
              <a:t>…,</a:t>
            </a:r>
            <a:r>
              <a:rPr lang="en-US" i="1" dirty="0" err="1" smtClean="0"/>
              <a:t>f</a:t>
            </a:r>
            <a:r>
              <a:rPr lang="en-US" i="1" baseline="-25000" dirty="0" err="1" smtClean="0"/>
              <a:t>s</a:t>
            </a:r>
            <a:r>
              <a:rPr lang="en-US" i="1" dirty="0" smtClean="0"/>
              <a:t>)=</a:t>
            </a:r>
          </a:p>
          <a:p>
            <a:pPr>
              <a:buNone/>
            </a:pPr>
            <a:r>
              <a:rPr lang="en-US" i="1" dirty="0" smtClean="0"/>
              <a:t>		</a:t>
            </a:r>
            <a:r>
              <a:rPr lang="en-US" dirty="0" smtClean="0"/>
              <a:t>{</a:t>
            </a:r>
            <a:r>
              <a:rPr lang="en-US" i="1" dirty="0" smtClean="0"/>
              <a:t> (a</a:t>
            </a:r>
            <a:r>
              <a:rPr lang="en-US" i="1" baseline="-25000" dirty="0" smtClean="0"/>
              <a:t>1</a:t>
            </a:r>
            <a:r>
              <a:rPr lang="en-US" i="1" dirty="0" smtClean="0"/>
              <a:t>, a</a:t>
            </a:r>
            <a:r>
              <a:rPr lang="en-US" i="1" baseline="-25000" dirty="0" smtClean="0"/>
              <a:t>2</a:t>
            </a:r>
            <a:r>
              <a:rPr lang="en-US" i="1" dirty="0" smtClean="0"/>
              <a:t>, …a</a:t>
            </a:r>
            <a:r>
              <a:rPr lang="en-US" i="1" baseline="-25000" dirty="0" smtClean="0"/>
              <a:t>n</a:t>
            </a:r>
            <a:r>
              <a:rPr lang="en-US" i="1" dirty="0" smtClean="0"/>
              <a:t>) </a:t>
            </a:r>
            <a:r>
              <a:rPr lang="en-US" dirty="0" smtClean="0"/>
              <a:t>∈ </a:t>
            </a:r>
            <a:r>
              <a:rPr lang="en-US" i="1" dirty="0" err="1" smtClean="0"/>
              <a:t>K</a:t>
            </a:r>
            <a:r>
              <a:rPr lang="en-US" i="1" baseline="30000" dirty="0" err="1" smtClean="0"/>
              <a:t>n</a:t>
            </a:r>
            <a:r>
              <a:rPr lang="en-US" dirty="0" smtClean="0"/>
              <a:t> |</a:t>
            </a:r>
            <a:r>
              <a:rPr lang="en-US" i="1" dirty="0" err="1" smtClean="0"/>
              <a:t>f</a:t>
            </a:r>
            <a:r>
              <a:rPr lang="en-US" i="1" baseline="-25000" dirty="0" err="1" smtClean="0"/>
              <a:t>i</a:t>
            </a:r>
            <a:r>
              <a:rPr lang="en-US" i="1" dirty="0" smtClean="0"/>
              <a:t> (a</a:t>
            </a:r>
            <a:r>
              <a:rPr lang="en-US" i="1" baseline="-25000" dirty="0" smtClean="0"/>
              <a:t>1</a:t>
            </a:r>
            <a:r>
              <a:rPr lang="en-US" i="1" dirty="0" smtClean="0"/>
              <a:t>, a</a:t>
            </a:r>
            <a:r>
              <a:rPr lang="en-US" i="1" baseline="-25000" dirty="0" smtClean="0"/>
              <a:t>2</a:t>
            </a:r>
            <a:r>
              <a:rPr lang="en-US" i="1" dirty="0" smtClean="0"/>
              <a:t>, …a</a:t>
            </a:r>
            <a:r>
              <a:rPr lang="en-US" i="1" baseline="-25000" dirty="0" smtClean="0"/>
              <a:t>n</a:t>
            </a:r>
            <a:r>
              <a:rPr lang="en-US" i="1" dirty="0" smtClean="0"/>
              <a:t>)=</a:t>
            </a:r>
            <a:r>
              <a:rPr lang="en-US" dirty="0" smtClean="0"/>
              <a:t>0, 1≤</a:t>
            </a:r>
            <a:r>
              <a:rPr lang="en-US" i="1" dirty="0" smtClean="0"/>
              <a:t>i</a:t>
            </a:r>
            <a:r>
              <a:rPr lang="en-US" dirty="0" smtClean="0"/>
              <a:t>≤</a:t>
            </a:r>
            <a:r>
              <a:rPr lang="en-US" i="1" dirty="0" smtClean="0"/>
              <a:t>s</a:t>
            </a:r>
            <a:r>
              <a:rPr lang="en-US" dirty="0" smtClean="0"/>
              <a:t>}</a:t>
            </a:r>
            <a:endParaRPr lang="en-US" i="1" dirty="0" smtClean="0"/>
          </a:p>
          <a:p>
            <a:pPr algn="ct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Let </a:t>
            </a:r>
            <a:r>
              <a:rPr lang="en-US" i="1" dirty="0" smtClean="0"/>
              <a:t>K</a:t>
            </a:r>
            <a:r>
              <a:rPr lang="en-US" b="1" i="1" dirty="0" smtClean="0"/>
              <a:t>=</a:t>
            </a:r>
            <a:r>
              <a:rPr lang="en-US" b="1" dirty="0" smtClean="0"/>
              <a:t>R</a:t>
            </a:r>
          </a:p>
          <a:p>
            <a:pPr>
              <a:buNone/>
            </a:pPr>
            <a:r>
              <a:rPr lang="en-US" dirty="0" smtClean="0"/>
              <a:t>Then </a:t>
            </a:r>
            <a:r>
              <a:rPr lang="en-US" i="1" dirty="0" smtClean="0"/>
              <a:t>V</a:t>
            </a:r>
            <a:r>
              <a:rPr lang="en-US" b="1" baseline="-25000" dirty="0" smtClean="0"/>
              <a:t>R</a:t>
            </a:r>
            <a:r>
              <a:rPr lang="en-US" i="1" dirty="0" smtClean="0"/>
              <a:t>(x</a:t>
            </a:r>
            <a:r>
              <a:rPr lang="en-US" i="1" baseline="30000" dirty="0" smtClean="0"/>
              <a:t>2</a:t>
            </a:r>
            <a:r>
              <a:rPr lang="en-US" i="1" dirty="0" smtClean="0"/>
              <a:t>+y</a:t>
            </a:r>
            <a:r>
              <a:rPr lang="en-US" i="1" baseline="30000" dirty="0" smtClean="0"/>
              <a:t>2</a:t>
            </a:r>
            <a:r>
              <a:rPr lang="en-US" i="1" dirty="0" smtClean="0"/>
              <a:t>)= </a:t>
            </a:r>
          </a:p>
          <a:p>
            <a:pPr>
              <a:buNone/>
            </a:pPr>
            <a:r>
              <a:rPr lang="en-US" i="1" dirty="0" smtClean="0"/>
              <a:t>			V</a:t>
            </a:r>
            <a:r>
              <a:rPr lang="en-US" b="1" baseline="-25000" dirty="0" smtClean="0"/>
              <a:t>R</a:t>
            </a:r>
            <a:r>
              <a:rPr lang="en-US" i="1" dirty="0" smtClean="0"/>
              <a:t>(</a:t>
            </a:r>
            <a:r>
              <a:rPr lang="en-US" i="1" dirty="0" err="1" smtClean="0"/>
              <a:t>x,y</a:t>
            </a:r>
            <a:r>
              <a:rPr lang="en-US" i="1" dirty="0" smtClean="0"/>
              <a:t>)=</a:t>
            </a:r>
          </a:p>
          <a:p>
            <a:pPr>
              <a:buNone/>
            </a:pPr>
            <a:r>
              <a:rPr lang="en-US" i="1" dirty="0" smtClean="0"/>
              <a:t>				</a:t>
            </a:r>
            <a:r>
              <a:rPr lang="en-US" i="1" dirty="0" smtClean="0"/>
              <a:t>{(0,0)}</a:t>
            </a:r>
            <a:r>
              <a:rPr lang="en-US" dirty="0" smtClean="0"/>
              <a:t> </a:t>
            </a:r>
            <a:r>
              <a:rPr lang="en-US" dirty="0" smtClean="0"/>
              <a:t>⊆</a:t>
            </a:r>
            <a:r>
              <a:rPr lang="en-US" b="1" dirty="0" smtClean="0"/>
              <a:t>R</a:t>
            </a:r>
            <a:r>
              <a:rPr lang="en-US" i="1" baseline="30000" dirty="0" smtClean="0"/>
              <a:t>2</a:t>
            </a:r>
          </a:p>
          <a:p>
            <a:pPr>
              <a:buNone/>
            </a:pPr>
            <a:endParaRPr lang="en-US" i="1" baseline="30000" dirty="0" smtClean="0"/>
          </a:p>
          <a:p>
            <a:pPr>
              <a:buNone/>
            </a:pPr>
            <a:r>
              <a:rPr lang="en-US" dirty="0" smtClean="0"/>
              <a:t>Another example:</a:t>
            </a:r>
          </a:p>
          <a:p>
            <a:pPr>
              <a:buNone/>
            </a:pPr>
            <a:r>
              <a:rPr lang="en-US" i="1" dirty="0" smtClean="0"/>
              <a:t>V</a:t>
            </a:r>
            <a:r>
              <a:rPr lang="en-US" b="1" baseline="-25000" dirty="0" smtClean="0"/>
              <a:t>R</a:t>
            </a:r>
            <a:r>
              <a:rPr lang="en-US" i="1" dirty="0" smtClean="0"/>
              <a:t>(1+x</a:t>
            </a:r>
            <a:r>
              <a:rPr lang="en-US" i="1" baseline="30000" dirty="0" smtClean="0"/>
              <a:t>2</a:t>
            </a:r>
            <a:r>
              <a:rPr lang="en-US" i="1" dirty="0" smtClean="0"/>
              <a:t>+y</a:t>
            </a:r>
            <a:r>
              <a:rPr lang="en-US" i="1" baseline="30000" dirty="0" smtClean="0"/>
              <a:t>2</a:t>
            </a:r>
            <a:r>
              <a:rPr lang="en-US" i="1" dirty="0" smtClean="0"/>
              <a:t>)=</a:t>
            </a:r>
            <a:r>
              <a:rPr lang="en-US" dirty="0" smtClean="0"/>
              <a:t> ∅</a:t>
            </a:r>
            <a:r>
              <a:rPr lang="en-US" i="1" dirty="0" smtClean="0"/>
              <a:t> </a:t>
            </a:r>
          </a:p>
          <a:p>
            <a:pPr>
              <a:buNone/>
            </a:pPr>
            <a:r>
              <a:rPr lang="en-US" i="1" dirty="0" smtClean="0"/>
              <a:t>			</a:t>
            </a:r>
            <a:endParaRPr lang="en-US" i="1" baseline="30000" dirty="0" smtClean="0"/>
          </a:p>
          <a:p>
            <a:pPr>
              <a:buNone/>
            </a:pPr>
            <a:endParaRPr lang="en-US" i="1" baseline="30000" dirty="0" smtClean="0"/>
          </a:p>
          <a:p>
            <a:pPr>
              <a:buNone/>
            </a:pPr>
            <a:endParaRPr lang="en-US" i="1" baseline="30000" dirty="0" smtClean="0"/>
          </a:p>
          <a:p>
            <a:pPr>
              <a:buNone/>
            </a:pPr>
            <a:endParaRPr lang="en-US" i="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Closure</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r>
              <a:rPr lang="en-US" dirty="0" smtClean="0"/>
              <a:t>We denote the </a:t>
            </a:r>
            <a:r>
              <a:rPr lang="en-US" i="1" dirty="0" smtClean="0"/>
              <a:t>algebraic closure </a:t>
            </a:r>
            <a:r>
              <a:rPr lang="en-US" dirty="0" smtClean="0"/>
              <a:t>of the field </a:t>
            </a:r>
            <a:r>
              <a:rPr lang="en-US" i="1" dirty="0" smtClean="0"/>
              <a:t>k </a:t>
            </a:r>
            <a:r>
              <a:rPr lang="en-US" dirty="0" smtClean="0"/>
              <a:t>by </a:t>
            </a:r>
            <a:r>
              <a:rPr lang="en-US" i="1" dirty="0" smtClean="0"/>
              <a:t>k’ </a:t>
            </a:r>
            <a:r>
              <a:rPr lang="en-US" dirty="0" smtClean="0"/>
              <a:t>where </a:t>
            </a:r>
          </a:p>
          <a:p>
            <a:pPr algn="ctr">
              <a:buNone/>
            </a:pPr>
            <a:r>
              <a:rPr lang="en-US" i="1" dirty="0" smtClean="0"/>
              <a:t>	k’=</a:t>
            </a:r>
            <a:r>
              <a:rPr lang="en-US" dirty="0" smtClean="0"/>
              <a:t>{</a:t>
            </a:r>
            <a:r>
              <a:rPr lang="en-US" i="1" dirty="0" smtClean="0"/>
              <a:t>a</a:t>
            </a:r>
            <a:r>
              <a:rPr lang="en-US" dirty="0" smtClean="0"/>
              <a:t>| ∃ a nonzero polynomial in one variable with coefficients in </a:t>
            </a:r>
            <a:r>
              <a:rPr lang="en-US" i="1" dirty="0" smtClean="0"/>
              <a:t>k </a:t>
            </a:r>
            <a:r>
              <a:rPr lang="en-US" dirty="0" smtClean="0"/>
              <a:t>that has </a:t>
            </a:r>
            <a:r>
              <a:rPr lang="en-US" i="1" dirty="0" smtClean="0"/>
              <a:t>a</a:t>
            </a:r>
            <a:r>
              <a:rPr lang="en-US" dirty="0" smtClean="0"/>
              <a:t> as a root}</a:t>
            </a:r>
          </a:p>
          <a:p>
            <a:endParaRPr lang="en-US" dirty="0" smtClean="0"/>
          </a:p>
          <a:p>
            <a:r>
              <a:rPr lang="en-US" dirty="0" smtClean="0"/>
              <a:t>Every </a:t>
            </a:r>
            <a:r>
              <a:rPr lang="en-US" i="1" dirty="0" err="1" smtClean="0"/>
              <a:t>k</a:t>
            </a:r>
            <a:r>
              <a:rPr lang="en-US" dirty="0" smtClean="0"/>
              <a:t> is contained in </a:t>
            </a:r>
            <a:r>
              <a:rPr lang="en-US" i="1" dirty="0" err="1" smtClean="0"/>
              <a:t>k</a:t>
            </a:r>
            <a:r>
              <a:rPr lang="en-US" i="1" dirty="0" smtClean="0"/>
              <a:t>’</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Hilbert-</a:t>
            </a:r>
            <a:r>
              <a:rPr lang="en-US" dirty="0" err="1" smtClean="0"/>
              <a:t>Nullstellensatz</a:t>
            </a:r>
            <a:r>
              <a:rPr lang="en-US" dirty="0" smtClean="0"/>
              <a:t> Theorem</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Let </a:t>
            </a:r>
            <a:r>
              <a:rPr lang="en-US" i="1" dirty="0" smtClean="0"/>
              <a:t>I </a:t>
            </a:r>
            <a:r>
              <a:rPr lang="en-US" dirty="0" smtClean="0"/>
              <a:t>be an ideal contained in </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 Then </a:t>
            </a:r>
            <a:r>
              <a:rPr lang="en-US" i="1" dirty="0" err="1" smtClean="0"/>
              <a:t>V</a:t>
            </a:r>
            <a:r>
              <a:rPr lang="en-US" i="1" baseline="-25000" dirty="0" err="1" smtClean="0"/>
              <a:t>k</a:t>
            </a:r>
            <a:r>
              <a:rPr lang="en-US" i="1" baseline="-25000" dirty="0" smtClean="0"/>
              <a:t>’ </a:t>
            </a:r>
            <a:r>
              <a:rPr lang="en-US" i="1" dirty="0" smtClean="0"/>
              <a:t>(I)=</a:t>
            </a:r>
            <a:r>
              <a:rPr lang="en-US" dirty="0" smtClean="0"/>
              <a:t> ∅ if and only </a:t>
            </a:r>
            <a:r>
              <a:rPr lang="en-US" i="1" dirty="0" smtClean="0"/>
              <a:t>I</a:t>
            </a:r>
            <a:r>
              <a:rPr lang="en-US" dirty="0" smtClean="0"/>
              <a:t>=</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a:t>
            </a:r>
          </a:p>
          <a:p>
            <a:pPr lvl="1"/>
            <a:r>
              <a:rPr lang="en-US" dirty="0" smtClean="0"/>
              <a:t>Note that </a:t>
            </a:r>
            <a:r>
              <a:rPr lang="en-US" i="1" dirty="0" smtClean="0"/>
              <a:t>k’</a:t>
            </a:r>
            <a:r>
              <a:rPr lang="en-US" dirty="0" smtClean="0"/>
              <a:t> is algebraically </a:t>
            </a:r>
            <a:r>
              <a:rPr lang="en-US" dirty="0" smtClean="0"/>
              <a:t>closed</a:t>
            </a:r>
          </a:p>
          <a:p>
            <a:endParaRPr lang="en-US" dirty="0" smtClean="0"/>
          </a:p>
          <a:p>
            <a:r>
              <a:rPr lang="en-US" dirty="0" smtClean="0"/>
              <a:t>Let </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 = R[X],</a:t>
            </a:r>
          </a:p>
          <a:p>
            <a:pPr lvl="1"/>
            <a:r>
              <a:rPr lang="en-US" dirty="0" smtClean="0"/>
              <a:t>if </a:t>
            </a:r>
            <a:r>
              <a:rPr lang="en-US" dirty="0" smtClean="0"/>
              <a:t>1 ∈ </a:t>
            </a:r>
            <a:r>
              <a:rPr lang="en-US" i="1" dirty="0" smtClean="0"/>
              <a:t>I </a:t>
            </a:r>
            <a:r>
              <a:rPr lang="en-US" dirty="0" smtClean="0"/>
              <a:t> then </a:t>
            </a:r>
            <a:r>
              <a:rPr lang="en-US" i="1" dirty="0" smtClean="0"/>
              <a:t>I</a:t>
            </a:r>
            <a:r>
              <a:rPr lang="en-US" dirty="0" smtClean="0"/>
              <a:t>=</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a:t>
            </a:r>
          </a:p>
          <a:p>
            <a:pPr lvl="1"/>
            <a:r>
              <a:rPr lang="en-US" dirty="0" smtClean="0"/>
              <a:t>if 1</a:t>
            </a:r>
            <a:r>
              <a:rPr lang="en-US" dirty="0" smtClean="0"/>
              <a:t> </a:t>
            </a:r>
            <a:r>
              <a:rPr lang="en-US" dirty="0" smtClean="0"/>
              <a:t>∉</a:t>
            </a:r>
            <a:r>
              <a:rPr lang="en-US" dirty="0" smtClean="0"/>
              <a:t> </a:t>
            </a:r>
            <a:r>
              <a:rPr lang="en-US" i="1" dirty="0" smtClean="0"/>
              <a:t>I </a:t>
            </a:r>
            <a:r>
              <a:rPr lang="en-US" dirty="0" smtClean="0"/>
              <a:t> then </a:t>
            </a:r>
            <a:r>
              <a:rPr lang="en-US" i="1" dirty="0" smtClean="0"/>
              <a:t>I</a:t>
            </a:r>
            <a:r>
              <a:rPr lang="en-US" dirty="0" smtClean="0"/>
              <a:t>≠</a:t>
            </a:r>
            <a:r>
              <a:rPr lang="en-US" i="1" dirty="0" smtClean="0"/>
              <a:t>k</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a:t>
            </a:r>
          </a:p>
          <a:p>
            <a:pPr lvl="1">
              <a:buNone/>
            </a:pPr>
            <a:r>
              <a:rPr lang="en-US" dirty="0" smtClean="0"/>
              <a:t>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US" dirty="0"/>
          </a:p>
        </p:txBody>
      </p:sp>
      <p:sp>
        <p:nvSpPr>
          <p:cNvPr id="3" name="Content Placeholder 2"/>
          <p:cNvSpPr>
            <a:spLocks noGrp="1"/>
          </p:cNvSpPr>
          <p:nvPr>
            <p:ph sz="quarter" idx="1"/>
          </p:nvPr>
        </p:nvSpPr>
        <p:spPr/>
        <p:txBody>
          <a:bodyPr/>
          <a:lstStyle/>
          <a:p>
            <a:r>
              <a:rPr lang="en-US" i="1" dirty="0" err="1" smtClean="0"/>
              <a:t>V</a:t>
            </a:r>
            <a:r>
              <a:rPr lang="en-US" i="1" baseline="-25000" dirty="0" err="1" smtClean="0"/>
              <a:t>k</a:t>
            </a:r>
            <a:r>
              <a:rPr lang="en-US" i="1" baseline="-25000" dirty="0" smtClean="0"/>
              <a:t>’ </a:t>
            </a:r>
            <a:r>
              <a:rPr lang="en-US" i="1" dirty="0" smtClean="0"/>
              <a:t>(I)=</a:t>
            </a:r>
            <a:r>
              <a:rPr lang="en-US" dirty="0" smtClean="0"/>
              <a:t> ∅ if and only 1 ∈</a:t>
            </a:r>
            <a:r>
              <a:rPr lang="en-US" dirty="0" smtClean="0"/>
              <a:t> </a:t>
            </a:r>
            <a:r>
              <a:rPr lang="en-US" i="1" dirty="0" smtClean="0"/>
              <a:t>G</a:t>
            </a:r>
            <a:r>
              <a:rPr lang="en-US" i="1" dirty="0" smtClean="0"/>
              <a:t>.</a:t>
            </a:r>
            <a:endParaRPr lang="en-US" i="1" dirty="0" smtClean="0"/>
          </a:p>
          <a:p>
            <a:pPr lvl="1"/>
            <a:r>
              <a:rPr lang="en-US" dirty="0" smtClean="0"/>
              <a:t>IE: Given polynomials </a:t>
            </a:r>
            <a:r>
              <a:rPr lang="en-US" i="1" dirty="0" smtClean="0"/>
              <a:t>f</a:t>
            </a:r>
            <a:r>
              <a:rPr lang="en-US" i="1" baseline="-25000" dirty="0" smtClean="0"/>
              <a:t>1</a:t>
            </a:r>
            <a:r>
              <a:rPr lang="en-US" i="1" dirty="0" smtClean="0"/>
              <a:t>,f</a:t>
            </a:r>
            <a:r>
              <a:rPr lang="en-US" i="1" baseline="-25000" dirty="0" smtClean="0"/>
              <a:t>2</a:t>
            </a:r>
            <a:r>
              <a:rPr lang="en-US" i="1" dirty="0" smtClean="0"/>
              <a:t>…,</a:t>
            </a:r>
            <a:r>
              <a:rPr lang="en-US" i="1" dirty="0" err="1" smtClean="0"/>
              <a:t>f</a:t>
            </a:r>
            <a:r>
              <a:rPr lang="en-US" i="1" baseline="-25000" dirty="0" err="1" smtClean="0"/>
              <a:t>s</a:t>
            </a:r>
            <a:r>
              <a:rPr lang="en-US" dirty="0" smtClean="0"/>
              <a:t> there are no solutions to the system </a:t>
            </a:r>
            <a:r>
              <a:rPr lang="en-US" i="1" dirty="0" smtClean="0"/>
              <a:t>f</a:t>
            </a:r>
            <a:r>
              <a:rPr lang="en-US" i="1" baseline="-25000" dirty="0" smtClean="0"/>
              <a:t>1</a:t>
            </a:r>
            <a:r>
              <a:rPr lang="en-US" i="1" dirty="0" smtClean="0"/>
              <a:t>=0, f</a:t>
            </a:r>
            <a:r>
              <a:rPr lang="en-US" i="1" baseline="-25000" dirty="0" smtClean="0"/>
              <a:t>2</a:t>
            </a:r>
            <a:r>
              <a:rPr lang="en-US" i="1" dirty="0" smtClean="0"/>
              <a:t>=0,…,</a:t>
            </a:r>
            <a:r>
              <a:rPr lang="en-US" i="1" dirty="0" err="1" smtClean="0"/>
              <a:t>f</a:t>
            </a:r>
            <a:r>
              <a:rPr lang="en-US" i="1" baseline="-25000" dirty="0" err="1" smtClean="0"/>
              <a:t>s</a:t>
            </a:r>
            <a:r>
              <a:rPr lang="en-US" i="1" dirty="0" smtClean="0"/>
              <a:t>=0</a:t>
            </a:r>
            <a:r>
              <a:rPr lang="en-US" dirty="0" smtClean="0"/>
              <a:t> in </a:t>
            </a:r>
            <a:r>
              <a:rPr lang="en-US" i="1" dirty="0" err="1" smtClean="0"/>
              <a:t>k’</a:t>
            </a:r>
            <a:r>
              <a:rPr lang="en-US" i="1" baseline="30000" dirty="0" err="1" smtClean="0"/>
              <a:t>n</a:t>
            </a:r>
            <a:r>
              <a:rPr lang="en-US" i="1" dirty="0" smtClean="0"/>
              <a:t> </a:t>
            </a:r>
            <a:r>
              <a:rPr lang="en-US" dirty="0" smtClean="0"/>
              <a:t>if and only if</a:t>
            </a:r>
            <a:r>
              <a:rPr lang="en-US" dirty="0" smtClean="0"/>
              <a:t> </a:t>
            </a:r>
            <a:r>
              <a:rPr lang="en-US" sz="2000" dirty="0" smtClean="0"/>
              <a:t>1</a:t>
            </a:r>
            <a:r>
              <a:rPr lang="en-US" sz="2000" dirty="0" smtClean="0"/>
              <a:t> ∈ </a:t>
            </a:r>
            <a:r>
              <a:rPr lang="en-US" sz="2000" i="1" dirty="0" smtClean="0"/>
              <a:t>G</a:t>
            </a:r>
            <a:endParaRPr lang="en-US" sz="2000" dirty="0" smtClean="0"/>
          </a:p>
          <a:p>
            <a:pPr lvl="1">
              <a:buNone/>
            </a:pPr>
            <a:endParaRPr lang="en-US" sz="2000" dirty="0" smtClean="0"/>
          </a:p>
          <a:p>
            <a:pPr lvl="1">
              <a:buNone/>
            </a:pPr>
            <a:r>
              <a:rPr lang="en-US" sz="2000" dirty="0" smtClean="0"/>
              <a:t>Proof: By the </a:t>
            </a:r>
            <a:r>
              <a:rPr lang="en-US" dirty="0" smtClean="0"/>
              <a:t>Weak Hilbert-</a:t>
            </a:r>
            <a:r>
              <a:rPr lang="en-US" dirty="0" err="1" smtClean="0"/>
              <a:t>Nullstellensatz</a:t>
            </a:r>
            <a:r>
              <a:rPr lang="en-US" dirty="0" smtClean="0"/>
              <a:t> Theorem,</a:t>
            </a:r>
          </a:p>
          <a:p>
            <a:pPr lvl="1">
              <a:buNone/>
            </a:pPr>
            <a:r>
              <a:rPr lang="en-US" dirty="0" smtClean="0"/>
              <a:t> </a:t>
            </a:r>
            <a:r>
              <a:rPr lang="en-US" i="1" dirty="0" err="1" smtClean="0"/>
              <a:t>V</a:t>
            </a:r>
            <a:r>
              <a:rPr lang="en-US" i="1" baseline="-25000" dirty="0" err="1" smtClean="0"/>
              <a:t>k</a:t>
            </a:r>
            <a:r>
              <a:rPr lang="en-US" i="1" baseline="-25000" dirty="0" smtClean="0"/>
              <a:t>’ </a:t>
            </a:r>
            <a:r>
              <a:rPr lang="en-US" i="1" dirty="0" smtClean="0"/>
              <a:t>(I)=</a:t>
            </a:r>
            <a:r>
              <a:rPr lang="en-US" dirty="0" smtClean="0"/>
              <a:t> ∅ if and only if 1 ∈ </a:t>
            </a:r>
            <a:r>
              <a:rPr lang="en-US" i="1" dirty="0" smtClean="0"/>
              <a:t>I.</a:t>
            </a:r>
            <a:r>
              <a:rPr lang="en-US" dirty="0" smtClean="0"/>
              <a:t> </a:t>
            </a:r>
          </a:p>
          <a:p>
            <a:pPr lvl="1">
              <a:buNone/>
            </a:pPr>
            <a:r>
              <a:rPr lang="en-US" dirty="0" smtClean="0"/>
              <a:t>But</a:t>
            </a:r>
            <a:r>
              <a:rPr lang="en-US" dirty="0" smtClean="0"/>
              <a:t> if </a:t>
            </a:r>
            <a:r>
              <a:rPr lang="en-US" sz="2400" dirty="0" smtClean="0"/>
              <a:t>1 </a:t>
            </a:r>
            <a:r>
              <a:rPr lang="en-US" sz="2400" dirty="0" smtClean="0"/>
              <a:t>∈</a:t>
            </a:r>
            <a:r>
              <a:rPr lang="en-US" sz="2400" dirty="0" smtClean="0"/>
              <a:t> </a:t>
            </a:r>
            <a:r>
              <a:rPr lang="en-US" sz="2400" i="1" dirty="0" smtClean="0"/>
              <a:t>I, </a:t>
            </a:r>
            <a:r>
              <a:rPr lang="en-US" sz="2400" dirty="0" smtClean="0"/>
              <a:t>then </a:t>
            </a:r>
            <a:r>
              <a:rPr lang="en-US" sz="2400" dirty="0" smtClean="0"/>
              <a:t>1 ∈ </a:t>
            </a:r>
            <a:r>
              <a:rPr lang="en-US" sz="2400" i="1" dirty="0" smtClean="0"/>
              <a:t>G </a:t>
            </a:r>
            <a:r>
              <a:rPr lang="en-US" sz="2400" dirty="0" smtClean="0"/>
              <a:t>by definition.</a:t>
            </a:r>
            <a:r>
              <a:rPr lang="en-US" dirty="0" smtClean="0"/>
              <a:t> </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either of these graphs 3-colorable?</a:t>
            </a:r>
            <a:endParaRPr lang="en-US" dirty="0"/>
          </a:p>
        </p:txBody>
      </p:sp>
      <p:sp>
        <p:nvSpPr>
          <p:cNvPr id="5" name="Text Placeholder 4"/>
          <p:cNvSpPr>
            <a:spLocks noGrp="1"/>
          </p:cNvSpPr>
          <p:nvPr>
            <p:ph type="body" sz="quarter" idx="1"/>
          </p:nvPr>
        </p:nvSpPr>
        <p:spPr/>
        <p:txBody>
          <a:bodyPr/>
          <a:lstStyle/>
          <a:p>
            <a:pPr algn="ctr"/>
            <a:r>
              <a:rPr lang="en-US" dirty="0" smtClean="0"/>
              <a:t>Graph 1:</a:t>
            </a:r>
            <a:endParaRPr lang="en-US" dirty="0"/>
          </a:p>
        </p:txBody>
      </p:sp>
      <p:sp>
        <p:nvSpPr>
          <p:cNvPr id="7" name="Text Placeholder 6"/>
          <p:cNvSpPr>
            <a:spLocks noGrp="1"/>
          </p:cNvSpPr>
          <p:nvPr>
            <p:ph type="body" sz="quarter" idx="3"/>
          </p:nvPr>
        </p:nvSpPr>
        <p:spPr/>
        <p:txBody>
          <a:bodyPr/>
          <a:lstStyle/>
          <a:p>
            <a:pPr algn="ctr"/>
            <a:r>
              <a:rPr lang="en-US" dirty="0" smtClean="0"/>
              <a:t>Graph 2:</a:t>
            </a:r>
            <a:endParaRPr lang="en-US" dirty="0"/>
          </a:p>
        </p:txBody>
      </p:sp>
      <p:pic>
        <p:nvPicPr>
          <p:cNvPr id="9" name="Picture 8"/>
          <p:cNvPicPr>
            <a:picLocks noChangeAspect="1"/>
          </p:cNvPicPr>
          <p:nvPr/>
        </p:nvPicPr>
        <p:blipFill>
          <a:blip r:embed="rId3"/>
          <a:stretch>
            <a:fillRect/>
          </a:stretch>
        </p:blipFill>
        <p:spPr>
          <a:xfrm>
            <a:off x="381000" y="2743199"/>
            <a:ext cx="3733800" cy="3079057"/>
          </a:xfrm>
          <a:prstGeom prst="rect">
            <a:avLst/>
          </a:prstGeom>
        </p:spPr>
      </p:pic>
      <p:pic>
        <p:nvPicPr>
          <p:cNvPr id="10" name="Picture 9"/>
          <p:cNvPicPr>
            <a:picLocks noChangeAspect="1"/>
          </p:cNvPicPr>
          <p:nvPr/>
        </p:nvPicPr>
        <p:blipFill>
          <a:blip r:embed="rId4"/>
          <a:stretch>
            <a:fillRect/>
          </a:stretch>
        </p:blipFill>
        <p:spPr>
          <a:xfrm>
            <a:off x="4343400" y="2743200"/>
            <a:ext cx="3839915" cy="3111500"/>
          </a:xfrm>
          <a:prstGeom prst="rect">
            <a:avLst/>
          </a:prstGeom>
        </p:spPr>
      </p:pic>
      <p:sp>
        <p:nvSpPr>
          <p:cNvPr id="8" name="TextBox 7"/>
          <p:cNvSpPr txBox="1"/>
          <p:nvPr/>
        </p:nvSpPr>
        <p:spPr>
          <a:xfrm>
            <a:off x="1295400" y="6019800"/>
            <a:ext cx="2286000" cy="553998"/>
          </a:xfrm>
          <a:prstGeom prst="rect">
            <a:avLst/>
          </a:prstGeom>
          <a:noFill/>
        </p:spPr>
        <p:txBody>
          <a:bodyPr wrap="square" rtlCol="0">
            <a:spAutoFit/>
          </a:bodyPr>
          <a:lstStyle/>
          <a:p>
            <a:pPr algn="ctr"/>
            <a:r>
              <a:rPr lang="en-US" sz="3000" dirty="0" smtClean="0"/>
              <a:t>YES! </a:t>
            </a:r>
            <a:r>
              <a:rPr lang="en-US" sz="3000" dirty="0" smtClean="0">
                <a:sym typeface="Wingdings"/>
              </a:rPr>
              <a:t> </a:t>
            </a:r>
            <a:endParaRPr lang="en-US" sz="3000" dirty="0"/>
          </a:p>
        </p:txBody>
      </p:sp>
      <p:sp>
        <p:nvSpPr>
          <p:cNvPr id="12" name="TextBox 11"/>
          <p:cNvSpPr txBox="1"/>
          <p:nvPr/>
        </p:nvSpPr>
        <p:spPr>
          <a:xfrm>
            <a:off x="5486400" y="6019800"/>
            <a:ext cx="2362200" cy="553998"/>
          </a:xfrm>
          <a:prstGeom prst="rect">
            <a:avLst/>
          </a:prstGeom>
          <a:noFill/>
        </p:spPr>
        <p:txBody>
          <a:bodyPr wrap="square" rtlCol="0">
            <a:spAutoFit/>
          </a:bodyPr>
          <a:lstStyle/>
          <a:p>
            <a:pPr algn="ctr"/>
            <a:r>
              <a:rPr lang="en-US" sz="3000" dirty="0" smtClean="0"/>
              <a:t>NO </a:t>
            </a:r>
            <a:r>
              <a:rPr lang="en-US" sz="3000" dirty="0" smtClean="0">
                <a:sym typeface="Wingdings"/>
              </a:rPr>
              <a:t> </a:t>
            </a:r>
            <a:endParaRPr lang="en-US" sz="3000" dirty="0"/>
          </a:p>
        </p:txBody>
      </p:sp>
      <p:cxnSp>
        <p:nvCxnSpPr>
          <p:cNvPr id="14" name="Straight Connector 13"/>
          <p:cNvCxnSpPr/>
          <p:nvPr/>
        </p:nvCxnSpPr>
        <p:spPr>
          <a:xfrm flipV="1">
            <a:off x="6934200" y="3657600"/>
            <a:ext cx="838200" cy="762000"/>
          </a:xfrm>
          <a:prstGeom prst="line">
            <a:avLst/>
          </a:prstGeom>
          <a:ln w="66675"/>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back to the 3-color problem…An Example!</a:t>
            </a:r>
            <a:endParaRPr lang="en-US" dirty="0"/>
          </a:p>
        </p:txBody>
      </p:sp>
      <p:sp>
        <p:nvSpPr>
          <p:cNvPr id="3" name="Content Placeholder 2"/>
          <p:cNvSpPr>
            <a:spLocks noGrp="1"/>
          </p:cNvSpPr>
          <p:nvPr>
            <p:ph sz="quarter" idx="1"/>
          </p:nvPr>
        </p:nvSpPr>
        <p:spPr/>
        <p:txBody>
          <a:bodyPr/>
          <a:lstStyle/>
          <a:p>
            <a:r>
              <a:rPr lang="en-US" dirty="0" smtClean="0"/>
              <a:t>Consider the following graph </a:t>
            </a:r>
            <a:r>
              <a:rPr lang="en-US" b="1" i="1" dirty="0" smtClean="0">
                <a:effectLst>
                  <a:outerShdw blurRad="38100" dist="38100" dir="2700000" algn="tl">
                    <a:srgbClr val="000000">
                      <a:alpha val="43137"/>
                    </a:srgbClr>
                  </a:outerShdw>
                </a:effectLst>
              </a:rPr>
              <a:t>G</a:t>
            </a:r>
          </a:p>
          <a:p>
            <a:endParaRPr lang="en-US" b="1" i="1" u="sng" dirty="0" smtClean="0">
              <a:effectLst>
                <a:outerShdw blurRad="38100" dist="38100" dir="2700000" algn="tl">
                  <a:srgbClr val="000000">
                    <a:alpha val="43137"/>
                  </a:srgbClr>
                </a:outerShdw>
              </a:effectLst>
            </a:endParaRPr>
          </a:p>
          <a:p>
            <a:endParaRPr lang="en-US" dirty="0"/>
          </a:p>
        </p:txBody>
      </p:sp>
      <p:cxnSp>
        <p:nvCxnSpPr>
          <p:cNvPr id="5" name="Straight Connector 4"/>
          <p:cNvCxnSpPr/>
          <p:nvPr/>
        </p:nvCxnSpPr>
        <p:spPr>
          <a:xfrm rot="16200000" flipH="1">
            <a:off x="685800" y="3352800"/>
            <a:ext cx="3200400"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2590800"/>
            <a:ext cx="4724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47800" y="2590800"/>
            <a:ext cx="1905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352800" y="3505200"/>
            <a:ext cx="2819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581400" y="3505200"/>
            <a:ext cx="2590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3009900" y="4000500"/>
            <a:ext cx="914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2743200" y="4953000"/>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24200" y="5791200"/>
            <a:ext cx="10668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124200" y="4572000"/>
            <a:ext cx="167640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1400" y="45720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657600" y="5105400"/>
            <a:ext cx="16764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4191000" y="5943600"/>
            <a:ext cx="1371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495800" y="4876800"/>
            <a:ext cx="13716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4648200" y="4419600"/>
            <a:ext cx="24384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371600" y="2514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76600" y="3581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019800" y="3429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048000" y="5715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505200" y="4495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724400" y="4572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114800" y="6172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86400" y="5867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143000" y="2133600"/>
            <a:ext cx="533400" cy="369332"/>
          </a:xfrm>
          <a:prstGeom prst="rect">
            <a:avLst/>
          </a:prstGeom>
          <a:noFill/>
        </p:spPr>
        <p:txBody>
          <a:bodyPr wrap="square" rtlCol="0">
            <a:spAutoFit/>
          </a:bodyPr>
          <a:lstStyle/>
          <a:p>
            <a:r>
              <a:rPr lang="en-US" i="1" dirty="0" smtClean="0"/>
              <a:t>x</a:t>
            </a:r>
            <a:r>
              <a:rPr lang="en-US" i="1" baseline="-25000" dirty="0"/>
              <a:t>8</a:t>
            </a:r>
          </a:p>
        </p:txBody>
      </p:sp>
      <p:sp>
        <p:nvSpPr>
          <p:cNvPr id="71" name="TextBox 70"/>
          <p:cNvSpPr txBox="1"/>
          <p:nvPr/>
        </p:nvSpPr>
        <p:spPr>
          <a:xfrm>
            <a:off x="3276600" y="3124200"/>
            <a:ext cx="533400" cy="369332"/>
          </a:xfrm>
          <a:prstGeom prst="rect">
            <a:avLst/>
          </a:prstGeom>
          <a:noFill/>
        </p:spPr>
        <p:txBody>
          <a:bodyPr wrap="square" rtlCol="0">
            <a:spAutoFit/>
          </a:bodyPr>
          <a:lstStyle/>
          <a:p>
            <a:r>
              <a:rPr lang="en-US" i="1" dirty="0" smtClean="0"/>
              <a:t>x</a:t>
            </a:r>
            <a:r>
              <a:rPr lang="en-US" i="1" baseline="-25000" dirty="0"/>
              <a:t>3</a:t>
            </a:r>
          </a:p>
        </p:txBody>
      </p:sp>
      <p:sp>
        <p:nvSpPr>
          <p:cNvPr id="72" name="TextBox 71"/>
          <p:cNvSpPr txBox="1"/>
          <p:nvPr/>
        </p:nvSpPr>
        <p:spPr>
          <a:xfrm>
            <a:off x="6248400" y="3124200"/>
            <a:ext cx="533400" cy="369332"/>
          </a:xfrm>
          <a:prstGeom prst="rect">
            <a:avLst/>
          </a:prstGeom>
          <a:noFill/>
        </p:spPr>
        <p:txBody>
          <a:bodyPr wrap="square" rtlCol="0">
            <a:spAutoFit/>
          </a:bodyPr>
          <a:lstStyle/>
          <a:p>
            <a:r>
              <a:rPr lang="en-US" i="1" dirty="0" smtClean="0"/>
              <a:t>x</a:t>
            </a:r>
            <a:r>
              <a:rPr lang="en-US" i="1" baseline="-25000" dirty="0"/>
              <a:t>2</a:t>
            </a:r>
          </a:p>
        </p:txBody>
      </p:sp>
      <p:sp>
        <p:nvSpPr>
          <p:cNvPr id="73" name="TextBox 72"/>
          <p:cNvSpPr txBox="1"/>
          <p:nvPr/>
        </p:nvSpPr>
        <p:spPr>
          <a:xfrm>
            <a:off x="3124200" y="4267200"/>
            <a:ext cx="533400" cy="369332"/>
          </a:xfrm>
          <a:prstGeom prst="rect">
            <a:avLst/>
          </a:prstGeom>
          <a:noFill/>
        </p:spPr>
        <p:txBody>
          <a:bodyPr wrap="square" rtlCol="0">
            <a:spAutoFit/>
          </a:bodyPr>
          <a:lstStyle/>
          <a:p>
            <a:r>
              <a:rPr lang="en-US" i="1" dirty="0" smtClean="0"/>
              <a:t>x</a:t>
            </a:r>
            <a:r>
              <a:rPr lang="en-US" i="1" baseline="-25000" dirty="0"/>
              <a:t>4</a:t>
            </a:r>
          </a:p>
        </p:txBody>
      </p:sp>
      <p:sp>
        <p:nvSpPr>
          <p:cNvPr id="74" name="TextBox 73"/>
          <p:cNvSpPr txBox="1"/>
          <p:nvPr/>
        </p:nvSpPr>
        <p:spPr>
          <a:xfrm>
            <a:off x="4876800" y="4267200"/>
            <a:ext cx="533400" cy="369332"/>
          </a:xfrm>
          <a:prstGeom prst="rect">
            <a:avLst/>
          </a:prstGeom>
          <a:noFill/>
        </p:spPr>
        <p:txBody>
          <a:bodyPr wrap="square" rtlCol="0">
            <a:spAutoFit/>
          </a:bodyPr>
          <a:lstStyle/>
          <a:p>
            <a:r>
              <a:rPr lang="en-US" i="1" dirty="0" smtClean="0"/>
              <a:t>x</a:t>
            </a:r>
            <a:r>
              <a:rPr lang="en-US" i="1" baseline="-25000" dirty="0"/>
              <a:t>5</a:t>
            </a:r>
          </a:p>
        </p:txBody>
      </p:sp>
      <p:sp>
        <p:nvSpPr>
          <p:cNvPr id="75" name="TextBox 74"/>
          <p:cNvSpPr txBox="1"/>
          <p:nvPr/>
        </p:nvSpPr>
        <p:spPr>
          <a:xfrm>
            <a:off x="2438400" y="5791200"/>
            <a:ext cx="533400" cy="369332"/>
          </a:xfrm>
          <a:prstGeom prst="rect">
            <a:avLst/>
          </a:prstGeom>
          <a:noFill/>
        </p:spPr>
        <p:txBody>
          <a:bodyPr wrap="square" rtlCol="0">
            <a:spAutoFit/>
          </a:bodyPr>
          <a:lstStyle/>
          <a:p>
            <a:r>
              <a:rPr lang="en-US" i="1" dirty="0" smtClean="0"/>
              <a:t>x</a:t>
            </a:r>
            <a:r>
              <a:rPr lang="en-US" i="1" baseline="-25000" dirty="0"/>
              <a:t>7</a:t>
            </a:r>
          </a:p>
        </p:txBody>
      </p:sp>
      <p:sp>
        <p:nvSpPr>
          <p:cNvPr id="76" name="TextBox 75"/>
          <p:cNvSpPr txBox="1"/>
          <p:nvPr/>
        </p:nvSpPr>
        <p:spPr>
          <a:xfrm>
            <a:off x="4267200" y="6248400"/>
            <a:ext cx="533400" cy="369332"/>
          </a:xfrm>
          <a:prstGeom prst="rect">
            <a:avLst/>
          </a:prstGeom>
          <a:noFill/>
        </p:spPr>
        <p:txBody>
          <a:bodyPr wrap="square" rtlCol="0">
            <a:spAutoFit/>
          </a:bodyPr>
          <a:lstStyle/>
          <a:p>
            <a:r>
              <a:rPr lang="en-US" i="1" dirty="0" smtClean="0"/>
              <a:t>x</a:t>
            </a:r>
            <a:r>
              <a:rPr lang="en-US" i="1" baseline="-25000" dirty="0"/>
              <a:t>6</a:t>
            </a:r>
          </a:p>
        </p:txBody>
      </p:sp>
      <p:sp>
        <p:nvSpPr>
          <p:cNvPr id="77" name="TextBox 76"/>
          <p:cNvSpPr txBox="1"/>
          <p:nvPr/>
        </p:nvSpPr>
        <p:spPr>
          <a:xfrm>
            <a:off x="5715000" y="5791200"/>
            <a:ext cx="533400" cy="369332"/>
          </a:xfrm>
          <a:prstGeom prst="rect">
            <a:avLst/>
          </a:prstGeom>
          <a:noFill/>
        </p:spPr>
        <p:txBody>
          <a:bodyPr wrap="square" rtlCol="0">
            <a:spAutoFit/>
          </a:bodyPr>
          <a:lstStyle/>
          <a:p>
            <a:r>
              <a:rPr lang="en-US" i="1" dirty="0" smtClean="0"/>
              <a:t>x</a:t>
            </a:r>
            <a:r>
              <a:rPr lang="en-US" i="1" baseline="-25000" dirty="0" smtClean="0"/>
              <a:t>1</a:t>
            </a:r>
            <a:endParaRPr lang="en-US" i="1" baseline="-25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Polynomials for graph </a:t>
            </a:r>
            <a:r>
              <a:rPr lang="en-US" i="1" dirty="0" smtClean="0">
                <a:effectLst>
                  <a:outerShdw blurRad="38100" dist="38100" dir="2700000" algn="tl">
                    <a:srgbClr val="000000">
                      <a:alpha val="43137"/>
                    </a:srgbClr>
                  </a:outerShdw>
                </a:effectLst>
              </a:rPr>
              <a:t>G</a:t>
            </a:r>
            <a:endParaRPr lang="en-US" i="1" dirty="0"/>
          </a:p>
        </p:txBody>
      </p:sp>
      <p:sp>
        <p:nvSpPr>
          <p:cNvPr id="3" name="Content Placeholder 2"/>
          <p:cNvSpPr>
            <a:spLocks noGrp="1"/>
          </p:cNvSpPr>
          <p:nvPr>
            <p:ph sz="quarter" idx="1"/>
          </p:nvPr>
        </p:nvSpPr>
        <p:spPr/>
        <p:txBody>
          <a:bodyPr/>
          <a:lstStyle/>
          <a:p>
            <a:r>
              <a:rPr lang="en-US" i="1" dirty="0" smtClean="0"/>
              <a:t>x</a:t>
            </a:r>
            <a:r>
              <a:rPr lang="en-US" i="1" baseline="-25000" dirty="0" smtClean="0"/>
              <a:t>i</a:t>
            </a:r>
            <a:r>
              <a:rPr lang="en-US" i="1" baseline="30000" dirty="0" smtClean="0"/>
              <a:t>3</a:t>
            </a:r>
            <a:r>
              <a:rPr lang="en-US" i="1" dirty="0" smtClean="0"/>
              <a:t> </a:t>
            </a:r>
            <a:r>
              <a:rPr lang="en-US" b="1" dirty="0" smtClean="0"/>
              <a:t>-</a:t>
            </a:r>
            <a:r>
              <a:rPr lang="en-US" dirty="0" smtClean="0"/>
              <a:t>1= 0 for each of the vertices </a:t>
            </a:r>
            <a:r>
              <a:rPr lang="en-US" i="1" dirty="0" smtClean="0"/>
              <a:t>x</a:t>
            </a:r>
            <a:r>
              <a:rPr lang="en-US" i="1" baseline="-25000" dirty="0" smtClean="0"/>
              <a:t>1</a:t>
            </a:r>
            <a:r>
              <a:rPr lang="en-US" i="1" dirty="0" smtClean="0"/>
              <a:t>, x</a:t>
            </a:r>
            <a:r>
              <a:rPr lang="en-US" i="1" baseline="-25000" dirty="0" smtClean="0"/>
              <a:t>2</a:t>
            </a:r>
            <a:r>
              <a:rPr lang="en-US" i="1" dirty="0" smtClean="0"/>
              <a:t>, …, x</a:t>
            </a:r>
            <a:r>
              <a:rPr lang="en-US" i="1" baseline="-25000" dirty="0" smtClean="0"/>
              <a:t>8</a:t>
            </a:r>
            <a:r>
              <a:rPr lang="en-US" i="1" dirty="0" smtClean="0"/>
              <a:t>.</a:t>
            </a:r>
          </a:p>
          <a:p>
            <a:endParaRPr lang="en-US" i="1" dirty="0" smtClean="0"/>
          </a:p>
          <a:p>
            <a:r>
              <a:rPr lang="en-US" i="1" dirty="0" smtClean="0"/>
              <a:t>x</a:t>
            </a:r>
            <a:r>
              <a:rPr lang="en-US" i="1" baseline="-25000" dirty="0" smtClean="0"/>
              <a:t>i</a:t>
            </a:r>
            <a:r>
              <a:rPr lang="en-US" i="1" baseline="30000" dirty="0" smtClean="0"/>
              <a:t>2 </a:t>
            </a:r>
            <a:r>
              <a:rPr lang="en-US" dirty="0" smtClean="0"/>
              <a:t>+ </a:t>
            </a:r>
            <a:r>
              <a:rPr lang="en-US" i="1" dirty="0" err="1" smtClean="0"/>
              <a:t>x</a:t>
            </a:r>
            <a:r>
              <a:rPr lang="en-US" i="1" baseline="-25000" dirty="0" err="1" smtClean="0"/>
              <a:t>i</a:t>
            </a:r>
            <a:r>
              <a:rPr lang="en-US" i="1" dirty="0" err="1" smtClean="0"/>
              <a:t>x</a:t>
            </a:r>
            <a:r>
              <a:rPr lang="en-US" i="1" baseline="-25000" dirty="0" err="1" smtClean="0"/>
              <a:t>j</a:t>
            </a:r>
            <a:r>
              <a:rPr lang="en-US" i="1" baseline="-25000" dirty="0" smtClean="0"/>
              <a:t> </a:t>
            </a:r>
            <a:r>
              <a:rPr lang="en-US" dirty="0" smtClean="0"/>
              <a:t>+</a:t>
            </a:r>
            <a:r>
              <a:rPr lang="en-US" i="1" dirty="0" smtClean="0"/>
              <a:t> x</a:t>
            </a:r>
            <a:r>
              <a:rPr lang="en-US" i="1" baseline="-25000" dirty="0" smtClean="0"/>
              <a:t>j</a:t>
            </a:r>
            <a:r>
              <a:rPr lang="en-US" i="1" baseline="30000" dirty="0" smtClean="0"/>
              <a:t>2</a:t>
            </a:r>
            <a:r>
              <a:rPr lang="en-US" i="1" dirty="0" smtClean="0"/>
              <a:t>=</a:t>
            </a:r>
            <a:r>
              <a:rPr lang="en-US" dirty="0" smtClean="0"/>
              <a:t>0 for each of the edges</a:t>
            </a:r>
          </a:p>
          <a:p>
            <a:pPr lvl="1" algn="ctr">
              <a:buNone/>
            </a:pPr>
            <a:r>
              <a:rPr lang="en-US" i="1" dirty="0" smtClean="0"/>
              <a:t>(</a:t>
            </a:r>
            <a:r>
              <a:rPr lang="en-US" i="1" dirty="0" err="1" smtClean="0"/>
              <a:t>i,j</a:t>
            </a:r>
            <a:r>
              <a:rPr lang="en-US" i="1" dirty="0" smtClean="0"/>
              <a:t>)=</a:t>
            </a:r>
            <a:r>
              <a:rPr lang="en-US" dirty="0" smtClean="0"/>
              <a:t>{(1,2),(1,5),(1,6),(2,3),(2,4),(2,8),(3,4),(3,8),(4,5),(4,7),(5,6),(5,7),(6,7),(7,8)}</a:t>
            </a:r>
          </a:p>
          <a:p>
            <a:pPr lvl="1">
              <a:buNone/>
            </a:pPr>
            <a:endParaRPr lang="en-US" i="1" dirty="0" smtClean="0"/>
          </a:p>
          <a:p>
            <a:r>
              <a:rPr lang="en-US" dirty="0" smtClean="0"/>
              <a:t>We use these polynomials to generate an ideal </a:t>
            </a:r>
            <a:r>
              <a:rPr lang="en-US" b="1" i="1" dirty="0" smtClean="0"/>
              <a:t>I, </a:t>
            </a:r>
            <a:r>
              <a:rPr lang="en-US" dirty="0" smtClean="0"/>
              <a:t>and then compute the Gr</a:t>
            </a:r>
            <a:r>
              <a:rPr lang="en-US" sz="1800" dirty="0" smtClean="0"/>
              <a:t>Ö</a:t>
            </a:r>
            <a:r>
              <a:rPr lang="en-US" dirty="0" smtClean="0"/>
              <a:t>bner basis </a:t>
            </a:r>
            <a:r>
              <a:rPr lang="en-US" b="1" dirty="0" smtClean="0"/>
              <a:t>G </a:t>
            </a:r>
            <a:r>
              <a:rPr lang="en-US" dirty="0" smtClean="0"/>
              <a:t>from the ideal </a:t>
            </a:r>
            <a:r>
              <a:rPr lang="en-US" b="1" i="1" dirty="0" smtClean="0"/>
              <a:t>I</a:t>
            </a: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Coloring</a:t>
            </a:r>
            <a:endParaRPr lang="en-US" dirty="0"/>
          </a:p>
        </p:txBody>
      </p:sp>
      <p:sp>
        <p:nvSpPr>
          <p:cNvPr id="7" name="Content Placeholder 6"/>
          <p:cNvSpPr>
            <a:spLocks noGrp="1"/>
          </p:cNvSpPr>
          <p:nvPr>
            <p:ph sz="quarter" idx="1"/>
          </p:nvPr>
        </p:nvSpPr>
        <p:spPr>
          <a:xfrm>
            <a:off x="457200" y="1600200"/>
            <a:ext cx="4953000" cy="5257800"/>
          </a:xfrm>
        </p:spPr>
        <p:txBody>
          <a:bodyPr>
            <a:normAutofit lnSpcReduction="10000"/>
          </a:bodyPr>
          <a:lstStyle/>
          <a:p>
            <a:r>
              <a:rPr lang="en-US" dirty="0" smtClean="0"/>
              <a:t>Take a graph G, with </a:t>
            </a:r>
            <a:r>
              <a:rPr lang="en-US" i="1" dirty="0" err="1" smtClean="0"/>
              <a:t>n</a:t>
            </a:r>
            <a:r>
              <a:rPr lang="en-US" i="1" dirty="0" smtClean="0"/>
              <a:t> </a:t>
            </a:r>
            <a:r>
              <a:rPr lang="en-US" dirty="0" smtClean="0"/>
              <a:t>vertices</a:t>
            </a:r>
            <a:r>
              <a:rPr lang="en-US" i="1" dirty="0" smtClean="0"/>
              <a:t>,</a:t>
            </a:r>
            <a:r>
              <a:rPr lang="en-US" dirty="0" smtClean="0"/>
              <a:t> </a:t>
            </a:r>
            <a:r>
              <a:rPr lang="en-US" i="1" dirty="0" smtClean="0"/>
              <a:t>V</a:t>
            </a:r>
            <a:r>
              <a:rPr lang="en-US" dirty="0" smtClean="0"/>
              <a:t> = {</a:t>
            </a:r>
            <a:r>
              <a:rPr lang="en-US" i="1" dirty="0" smtClean="0"/>
              <a:t>x</a:t>
            </a:r>
            <a:r>
              <a:rPr lang="en-US" i="1" baseline="-25000" dirty="0" smtClean="0"/>
              <a:t>1</a:t>
            </a:r>
            <a:r>
              <a:rPr lang="en-US" i="1" dirty="0" smtClean="0"/>
              <a:t>, x</a:t>
            </a:r>
            <a:r>
              <a:rPr lang="en-US" i="1" baseline="-25000" dirty="0" smtClean="0"/>
              <a:t>2</a:t>
            </a:r>
            <a:r>
              <a:rPr lang="en-US" i="1" dirty="0" smtClean="0"/>
              <a:t>, … , </a:t>
            </a:r>
            <a:r>
              <a:rPr lang="en-US" i="1" dirty="0" err="1" smtClean="0"/>
              <a:t>x</a:t>
            </a:r>
            <a:r>
              <a:rPr lang="en-US" i="1" baseline="-25000" dirty="0" err="1" smtClean="0"/>
              <a:t>n</a:t>
            </a:r>
            <a:r>
              <a:rPr lang="en-US" dirty="0" smtClean="0"/>
              <a:t>}</a:t>
            </a:r>
          </a:p>
          <a:p>
            <a:endParaRPr lang="en-US" dirty="0" smtClean="0"/>
          </a:p>
          <a:p>
            <a:r>
              <a:rPr lang="en-US" dirty="0" smtClean="0"/>
              <a:t>We can color the vertices of  a graph in such a way so that no two adjacent vertices have the same color.  </a:t>
            </a:r>
          </a:p>
          <a:p>
            <a:endParaRPr lang="en-US" dirty="0" smtClean="0"/>
          </a:p>
          <a:p>
            <a:r>
              <a:rPr lang="en-US" dirty="0" smtClean="0"/>
              <a:t>Graph coloring has many practical and theoretical applications such as:</a:t>
            </a:r>
          </a:p>
          <a:p>
            <a:pPr lvl="2"/>
            <a:r>
              <a:rPr lang="en-US" dirty="0" smtClean="0"/>
              <a:t>Air traffic control and flight scheduling,</a:t>
            </a:r>
          </a:p>
          <a:p>
            <a:pPr lvl="2"/>
            <a:r>
              <a:rPr lang="en-US" dirty="0" smtClean="0"/>
              <a:t>Sudoku Puzzles!</a:t>
            </a:r>
            <a:endParaRPr lang="en-US" dirty="0"/>
          </a:p>
        </p:txBody>
      </p:sp>
      <p:pic>
        <p:nvPicPr>
          <p:cNvPr id="4" name="Picture 2" descr="http://upload.wikimedia.org/wikipedia/commons/thumb/9/90/Petersen_graph_3-coloring.svg/220px-Petersen_graph_3-coloring.svg.png"/>
          <p:cNvPicPr>
            <a:picLocks noChangeAspect="1" noChangeArrowheads="1"/>
          </p:cNvPicPr>
          <p:nvPr/>
        </p:nvPicPr>
        <p:blipFill>
          <a:blip r:embed="rId2" cstate="print"/>
          <a:srcRect/>
          <a:stretch>
            <a:fillRect/>
          </a:stretch>
        </p:blipFill>
        <p:spPr bwMode="auto">
          <a:xfrm>
            <a:off x="5486400" y="2057400"/>
            <a:ext cx="2939658" cy="2819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t>
            </a:r>
            <a:r>
              <a:rPr lang="en-US" sz="2400" dirty="0" smtClean="0"/>
              <a:t>Ö</a:t>
            </a:r>
            <a:r>
              <a:rPr lang="en-US" dirty="0" smtClean="0"/>
              <a:t>bner Basis for </a:t>
            </a:r>
            <a:r>
              <a:rPr lang="en-US" i="1" dirty="0" smtClean="0"/>
              <a:t>G</a:t>
            </a:r>
            <a:endParaRPr lang="en-US" i="1" dirty="0"/>
          </a:p>
        </p:txBody>
      </p:sp>
      <p:sp>
        <p:nvSpPr>
          <p:cNvPr id="3" name="Content Placeholder 2"/>
          <p:cNvSpPr>
            <a:spLocks noGrp="1"/>
          </p:cNvSpPr>
          <p:nvPr>
            <p:ph sz="quarter" idx="1"/>
          </p:nvPr>
        </p:nvSpPr>
        <p:spPr/>
        <p:txBody>
          <a:bodyPr/>
          <a:lstStyle/>
          <a:p>
            <a:r>
              <a:rPr lang="en-US" dirty="0" smtClean="0"/>
              <a:t>Use lex term ordering where </a:t>
            </a:r>
            <a:r>
              <a:rPr lang="en-US" i="1" dirty="0" smtClean="0"/>
              <a:t>x</a:t>
            </a:r>
            <a:r>
              <a:rPr lang="en-US" i="1" baseline="-25000" dirty="0" smtClean="0"/>
              <a:t>1</a:t>
            </a:r>
            <a:r>
              <a:rPr lang="en-US" i="1" dirty="0" smtClean="0"/>
              <a:t>&gt;x</a:t>
            </a:r>
            <a:r>
              <a:rPr lang="en-US" i="1" baseline="-25000" dirty="0" smtClean="0"/>
              <a:t>2</a:t>
            </a:r>
            <a:r>
              <a:rPr lang="en-US" i="1" dirty="0" smtClean="0"/>
              <a:t>&gt;…&gt;x</a:t>
            </a:r>
            <a:r>
              <a:rPr lang="en-US" i="1" baseline="-25000" dirty="0" smtClean="0"/>
              <a:t>8</a:t>
            </a:r>
          </a:p>
          <a:p>
            <a:endParaRPr lang="en-US" i="1" baseline="-25000" dirty="0" smtClean="0"/>
          </a:p>
          <a:p>
            <a:r>
              <a:rPr lang="en-US" dirty="0" smtClean="0"/>
              <a:t>The resulting Gröbner basis for our graph:</a:t>
            </a:r>
            <a:endParaRPr lang="en-US" b="1" i="1" dirty="0" smtClean="0"/>
          </a:p>
          <a:p>
            <a:pPr lvl="1"/>
            <a:r>
              <a:rPr lang="en-US" b="1" dirty="0" smtClean="0"/>
              <a:t>G=</a:t>
            </a:r>
            <a:r>
              <a:rPr lang="en-US" dirty="0" smtClean="0"/>
              <a:t>{</a:t>
            </a:r>
            <a:r>
              <a:rPr lang="en-US" i="1" dirty="0" smtClean="0"/>
              <a:t>x</a:t>
            </a:r>
            <a:r>
              <a:rPr lang="en-US" i="1" baseline="-25000" dirty="0" smtClean="0"/>
              <a:t>1</a:t>
            </a:r>
            <a:r>
              <a:rPr lang="en-US" i="1" dirty="0" smtClean="0"/>
              <a:t>-x</a:t>
            </a:r>
            <a:r>
              <a:rPr lang="en-US" i="1" baseline="-25000" dirty="0" smtClean="0"/>
              <a:t>7,</a:t>
            </a:r>
            <a:r>
              <a:rPr lang="en-US" i="1" dirty="0" smtClean="0"/>
              <a:t> x</a:t>
            </a:r>
            <a:r>
              <a:rPr lang="en-US" i="1" baseline="-25000" dirty="0" smtClean="0"/>
              <a:t>2</a:t>
            </a:r>
            <a:r>
              <a:rPr lang="en-US" i="1" dirty="0" smtClean="0"/>
              <a:t>+x</a:t>
            </a:r>
            <a:r>
              <a:rPr lang="en-US" i="1" baseline="-25000" dirty="0" smtClean="0"/>
              <a:t>7</a:t>
            </a:r>
            <a:r>
              <a:rPr lang="en-US" i="1" dirty="0" smtClean="0"/>
              <a:t>+x</a:t>
            </a:r>
            <a:r>
              <a:rPr lang="en-US" i="1" baseline="-25000" dirty="0" smtClean="0"/>
              <a:t>8</a:t>
            </a:r>
            <a:r>
              <a:rPr lang="en-US" i="1" dirty="0" smtClean="0"/>
              <a:t>, x</a:t>
            </a:r>
            <a:r>
              <a:rPr lang="en-US" i="1" baseline="-25000" dirty="0" smtClean="0"/>
              <a:t>3</a:t>
            </a:r>
            <a:r>
              <a:rPr lang="en-US" i="1" dirty="0" smtClean="0"/>
              <a:t>-x</a:t>
            </a:r>
            <a:r>
              <a:rPr lang="en-US" i="1" baseline="-25000" dirty="0" smtClean="0"/>
              <a:t>7</a:t>
            </a:r>
            <a:r>
              <a:rPr lang="en-US" i="1" dirty="0" smtClean="0"/>
              <a:t>, x</a:t>
            </a:r>
            <a:r>
              <a:rPr lang="en-US" i="1" baseline="-25000" dirty="0" smtClean="0"/>
              <a:t>4</a:t>
            </a:r>
            <a:r>
              <a:rPr lang="en-US" i="1" dirty="0" smtClean="0"/>
              <a:t>-x</a:t>
            </a:r>
            <a:r>
              <a:rPr lang="en-US" i="1" baseline="-25000" dirty="0" smtClean="0"/>
              <a:t>8</a:t>
            </a:r>
            <a:r>
              <a:rPr lang="en-US" i="1" dirty="0" smtClean="0"/>
              <a:t>, x</a:t>
            </a:r>
            <a:r>
              <a:rPr lang="en-US" i="1" baseline="-25000" dirty="0" smtClean="0"/>
              <a:t>5</a:t>
            </a:r>
            <a:r>
              <a:rPr lang="en-US" i="1" dirty="0" smtClean="0"/>
              <a:t>+x</a:t>
            </a:r>
            <a:r>
              <a:rPr lang="en-US" i="1" baseline="-25000" dirty="0" smtClean="0"/>
              <a:t>7</a:t>
            </a:r>
            <a:r>
              <a:rPr lang="en-US" i="1" dirty="0" smtClean="0"/>
              <a:t>+x</a:t>
            </a:r>
            <a:r>
              <a:rPr lang="en-US" i="1" baseline="-25000" dirty="0" smtClean="0"/>
              <a:t>8</a:t>
            </a:r>
            <a:r>
              <a:rPr lang="en-US" i="1" dirty="0" smtClean="0"/>
              <a:t>, x</a:t>
            </a:r>
            <a:r>
              <a:rPr lang="en-US" i="1" baseline="-25000" dirty="0" smtClean="0"/>
              <a:t>6</a:t>
            </a:r>
            <a:r>
              <a:rPr lang="en-US" i="1" dirty="0" smtClean="0"/>
              <a:t>-x</a:t>
            </a:r>
            <a:r>
              <a:rPr lang="en-US" i="1" baseline="-25000" dirty="0" smtClean="0"/>
              <a:t>8</a:t>
            </a:r>
            <a:r>
              <a:rPr lang="en-US" i="1" dirty="0" smtClean="0"/>
              <a:t>, </a:t>
            </a:r>
          </a:p>
          <a:p>
            <a:pPr lvl="1">
              <a:buNone/>
            </a:pPr>
            <a:r>
              <a:rPr lang="en-US" i="1" dirty="0" smtClean="0"/>
              <a:t>		x</a:t>
            </a:r>
            <a:r>
              <a:rPr lang="en-US" i="1" baseline="-25000" dirty="0" smtClean="0"/>
              <a:t>7</a:t>
            </a:r>
            <a:r>
              <a:rPr lang="en-US" i="1" baseline="30000" dirty="0" smtClean="0"/>
              <a:t>2</a:t>
            </a:r>
            <a:r>
              <a:rPr lang="en-US" i="1" dirty="0" smtClean="0"/>
              <a:t>+x</a:t>
            </a:r>
            <a:r>
              <a:rPr lang="en-US" i="1" baseline="-25000" dirty="0" smtClean="0"/>
              <a:t>7</a:t>
            </a:r>
            <a:r>
              <a:rPr lang="en-US" i="1" dirty="0" smtClean="0"/>
              <a:t> x</a:t>
            </a:r>
            <a:r>
              <a:rPr lang="en-US" i="1" baseline="-25000" dirty="0" smtClean="0"/>
              <a:t>8</a:t>
            </a:r>
            <a:r>
              <a:rPr lang="en-US" i="1" dirty="0" smtClean="0"/>
              <a:t>+x</a:t>
            </a:r>
            <a:r>
              <a:rPr lang="en-US" i="1" baseline="-25000" dirty="0" smtClean="0"/>
              <a:t>8</a:t>
            </a:r>
            <a:r>
              <a:rPr lang="en-US" i="1" baseline="30000" dirty="0" smtClean="0"/>
              <a:t>2</a:t>
            </a:r>
            <a:r>
              <a:rPr lang="en-US" i="1" dirty="0" smtClean="0"/>
              <a:t>, x</a:t>
            </a:r>
            <a:r>
              <a:rPr lang="en-US" i="1" baseline="-25000" dirty="0" smtClean="0"/>
              <a:t>8</a:t>
            </a:r>
            <a:r>
              <a:rPr lang="en-US" i="1" baseline="30000" dirty="0" smtClean="0"/>
              <a:t>3</a:t>
            </a:r>
            <a:r>
              <a:rPr lang="en-US" i="1" dirty="0" smtClean="0"/>
              <a:t>-1}</a:t>
            </a:r>
          </a:p>
          <a:p>
            <a:pPr lvl="1">
              <a:buNone/>
            </a:pPr>
            <a:endParaRPr lang="en-US" i="1" dirty="0" smtClean="0"/>
          </a:p>
          <a:p>
            <a:r>
              <a:rPr lang="en-US" dirty="0" smtClean="0"/>
              <a:t>Since 1 ∉ </a:t>
            </a:r>
            <a:r>
              <a:rPr lang="en-US" b="1" dirty="0" smtClean="0"/>
              <a:t>G</a:t>
            </a:r>
            <a:r>
              <a:rPr lang="en-US" dirty="0" smtClean="0"/>
              <a:t>, </a:t>
            </a:r>
            <a:r>
              <a:rPr lang="en-US" i="1" dirty="0" smtClean="0"/>
              <a:t>V(I)≠</a:t>
            </a:r>
            <a:r>
              <a:rPr lang="en-US" dirty="0" smtClean="0"/>
              <a:t> ∅, and hence, by the colorable theorem, our graph is 3-colorable!</a:t>
            </a:r>
          </a:p>
          <a:p>
            <a:pPr lvl="1">
              <a:buNone/>
            </a:pPr>
            <a:endParaRPr lang="en-US" dirty="0" smtClean="0"/>
          </a:p>
          <a:p>
            <a:pPr lvl="1">
              <a:buNone/>
            </a:pPr>
            <a:endParaRPr lang="en-US" dirty="0" smtClean="0"/>
          </a:p>
          <a:p>
            <a:pPr lvl="1">
              <a:buNone/>
            </a:pPr>
            <a:r>
              <a:rPr lang="en-US" dirty="0" smtClean="0"/>
              <a:t>Now, for determining the colors of the vertices…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Colors</a:t>
            </a:r>
            <a:endParaRPr lang="en-US" dirty="0"/>
          </a:p>
        </p:txBody>
      </p:sp>
      <p:sp>
        <p:nvSpPr>
          <p:cNvPr id="3" name="Content Placeholder 2"/>
          <p:cNvSpPr>
            <a:spLocks noGrp="1"/>
          </p:cNvSpPr>
          <p:nvPr>
            <p:ph sz="quarter" idx="1"/>
          </p:nvPr>
        </p:nvSpPr>
        <p:spPr>
          <a:xfrm>
            <a:off x="457200" y="1600200"/>
            <a:ext cx="3810000" cy="4572000"/>
          </a:xfrm>
        </p:spPr>
        <p:txBody>
          <a:bodyPr>
            <a:normAutofit fontScale="92500" lnSpcReduction="20000"/>
          </a:bodyPr>
          <a:lstStyle/>
          <a:p>
            <a:pPr>
              <a:buNone/>
            </a:pPr>
            <a:endParaRPr lang="en-US" i="1" dirty="0" smtClean="0"/>
          </a:p>
          <a:p>
            <a:r>
              <a:rPr lang="en-US" dirty="0" smtClean="0"/>
              <a:t>Consider </a:t>
            </a:r>
            <a:r>
              <a:rPr lang="en-US" i="1" dirty="0" smtClean="0"/>
              <a:t>x</a:t>
            </a:r>
            <a:r>
              <a:rPr lang="en-US" i="1" baseline="-25000" dirty="0" smtClean="0"/>
              <a:t>8</a:t>
            </a:r>
            <a:r>
              <a:rPr lang="en-US" i="1" baseline="30000" dirty="0" smtClean="0"/>
              <a:t>3</a:t>
            </a:r>
            <a:r>
              <a:rPr lang="en-US" i="1" dirty="0" smtClean="0"/>
              <a:t>-</a:t>
            </a:r>
            <a:r>
              <a:rPr lang="en-US" i="1" dirty="0" smtClean="0"/>
              <a:t>1</a:t>
            </a:r>
          </a:p>
          <a:p>
            <a:pPr lvl="1"/>
            <a:r>
              <a:rPr lang="en-US" i="1" dirty="0" smtClean="0"/>
              <a:t>x</a:t>
            </a:r>
            <a:r>
              <a:rPr lang="en-US" i="1" baseline="-25000" dirty="0" smtClean="0"/>
              <a:t>8 </a:t>
            </a:r>
            <a:r>
              <a:rPr lang="en-US" dirty="0" err="1" smtClean="0">
                <a:sym typeface="Wingdings"/>
              </a:rPr>
              <a:t></a:t>
            </a:r>
            <a:r>
              <a:rPr lang="en-US" dirty="0" smtClean="0"/>
              <a:t> </a:t>
            </a:r>
            <a:r>
              <a:rPr lang="en-US" dirty="0" smtClean="0">
                <a:solidFill>
                  <a:srgbClr val="FF0000"/>
                </a:solidFill>
              </a:rPr>
              <a:t>RED</a:t>
            </a:r>
          </a:p>
          <a:p>
            <a:r>
              <a:rPr lang="en-US" dirty="0" smtClean="0"/>
              <a:t>Since </a:t>
            </a:r>
            <a:r>
              <a:rPr lang="en-US" i="1" dirty="0" smtClean="0"/>
              <a:t>x</a:t>
            </a:r>
            <a:r>
              <a:rPr lang="en-US" i="1" baseline="-25000" dirty="0" smtClean="0"/>
              <a:t>4</a:t>
            </a:r>
            <a:r>
              <a:rPr lang="en-US" i="1" dirty="0" smtClean="0"/>
              <a:t>-x</a:t>
            </a:r>
            <a:r>
              <a:rPr lang="en-US" i="1" baseline="-25000" dirty="0" smtClean="0"/>
              <a:t>8</a:t>
            </a:r>
            <a:r>
              <a:rPr lang="en-US" i="1" dirty="0" smtClean="0"/>
              <a:t> , x</a:t>
            </a:r>
            <a:r>
              <a:rPr lang="en-US" i="1" baseline="-25000" dirty="0" smtClean="0"/>
              <a:t>6</a:t>
            </a:r>
            <a:r>
              <a:rPr lang="en-US" i="1" dirty="0" smtClean="0"/>
              <a:t>-x</a:t>
            </a:r>
            <a:r>
              <a:rPr lang="en-US" i="1" baseline="-25000" dirty="0" smtClean="0"/>
              <a:t>8 </a:t>
            </a:r>
            <a:r>
              <a:rPr lang="en-US" dirty="0" smtClean="0"/>
              <a:t>∈ </a:t>
            </a:r>
            <a:r>
              <a:rPr lang="en-US" b="1" dirty="0" smtClean="0"/>
              <a:t>G</a:t>
            </a:r>
          </a:p>
          <a:p>
            <a:pPr lvl="1"/>
            <a:r>
              <a:rPr lang="en-US" i="1" dirty="0" smtClean="0"/>
              <a:t>x</a:t>
            </a:r>
            <a:r>
              <a:rPr lang="en-US" i="1" baseline="-25000" dirty="0" smtClean="0"/>
              <a:t>4</a:t>
            </a:r>
            <a:r>
              <a:rPr lang="en-US" i="1" dirty="0" smtClean="0"/>
              <a:t>, x</a:t>
            </a:r>
            <a:r>
              <a:rPr lang="en-US" i="1" baseline="-25000" dirty="0" smtClean="0"/>
              <a:t>6</a:t>
            </a:r>
            <a:r>
              <a:rPr lang="en-US" i="1" dirty="0" smtClean="0"/>
              <a:t> </a:t>
            </a:r>
            <a:r>
              <a:rPr lang="en-US" dirty="0" err="1" smtClean="0">
                <a:sym typeface="Wingdings"/>
              </a:rPr>
              <a:t></a:t>
            </a:r>
            <a:r>
              <a:rPr lang="en-US" dirty="0" smtClean="0">
                <a:sym typeface="Wingdings"/>
              </a:rPr>
              <a:t> </a:t>
            </a:r>
            <a:r>
              <a:rPr lang="en-US" dirty="0" smtClean="0">
                <a:solidFill>
                  <a:srgbClr val="FF0000"/>
                </a:solidFill>
                <a:sym typeface="Wingdings"/>
              </a:rPr>
              <a:t>RED</a:t>
            </a:r>
          </a:p>
          <a:p>
            <a:pPr lvl="1">
              <a:buNone/>
            </a:pPr>
            <a:endParaRPr lang="en-US" dirty="0" smtClean="0"/>
          </a:p>
          <a:p>
            <a:r>
              <a:rPr lang="en-US" i="1" dirty="0" smtClean="0"/>
              <a:t>x</a:t>
            </a:r>
            <a:r>
              <a:rPr lang="en-US" i="1" baseline="-25000" dirty="0" smtClean="0"/>
              <a:t>7</a:t>
            </a:r>
            <a:r>
              <a:rPr lang="en-US" i="1" baseline="30000" dirty="0" smtClean="0"/>
              <a:t>2</a:t>
            </a:r>
            <a:r>
              <a:rPr lang="en-US" i="1" dirty="0" smtClean="0"/>
              <a:t>+x</a:t>
            </a:r>
            <a:r>
              <a:rPr lang="en-US" i="1" baseline="-25000" dirty="0" smtClean="0"/>
              <a:t>7</a:t>
            </a:r>
            <a:r>
              <a:rPr lang="en-US" i="1" dirty="0" smtClean="0"/>
              <a:t> x</a:t>
            </a:r>
            <a:r>
              <a:rPr lang="en-US" i="1" baseline="-25000" dirty="0" smtClean="0"/>
              <a:t>8</a:t>
            </a:r>
            <a:r>
              <a:rPr lang="en-US" i="1" dirty="0" smtClean="0"/>
              <a:t>+x</a:t>
            </a:r>
            <a:r>
              <a:rPr lang="en-US" i="1" baseline="-25000" dirty="0" smtClean="0"/>
              <a:t>8</a:t>
            </a:r>
            <a:r>
              <a:rPr lang="en-US" i="1" baseline="30000" dirty="0" smtClean="0"/>
              <a:t>2</a:t>
            </a:r>
            <a:r>
              <a:rPr lang="en-US" dirty="0" smtClean="0"/>
              <a:t> ∈ </a:t>
            </a:r>
            <a:r>
              <a:rPr lang="en-US" b="1" dirty="0" smtClean="0"/>
              <a:t>G</a:t>
            </a:r>
          </a:p>
          <a:p>
            <a:pPr lvl="1"/>
            <a:r>
              <a:rPr lang="en-US" i="1" dirty="0" smtClean="0"/>
              <a:t>x</a:t>
            </a:r>
            <a:r>
              <a:rPr lang="en-US" i="1" baseline="-25000" dirty="0" smtClean="0"/>
              <a:t>7</a:t>
            </a:r>
            <a:r>
              <a:rPr lang="en-US" dirty="0" smtClean="0"/>
              <a:t> </a:t>
            </a:r>
            <a:r>
              <a:rPr lang="en-US" dirty="0" err="1" smtClean="0">
                <a:sym typeface="Wingdings"/>
              </a:rPr>
              <a:t></a:t>
            </a:r>
            <a:r>
              <a:rPr lang="en-US" dirty="0" smtClean="0">
                <a:sym typeface="Wingdings"/>
              </a:rPr>
              <a:t> </a:t>
            </a:r>
            <a:r>
              <a:rPr lang="en-US" dirty="0" smtClean="0">
                <a:solidFill>
                  <a:srgbClr val="0000FF"/>
                </a:solidFill>
                <a:sym typeface="Wingdings"/>
              </a:rPr>
              <a:t>BLUE</a:t>
            </a:r>
            <a:endParaRPr lang="en-US" b="1" dirty="0" smtClean="0">
              <a:solidFill>
                <a:srgbClr val="0000FF"/>
              </a:solidFill>
            </a:endParaRPr>
          </a:p>
          <a:p>
            <a:r>
              <a:rPr lang="en-US" i="1" dirty="0" smtClean="0"/>
              <a:t>x</a:t>
            </a:r>
            <a:r>
              <a:rPr lang="en-US" i="1" baseline="-25000" dirty="0" smtClean="0"/>
              <a:t>1</a:t>
            </a:r>
            <a:r>
              <a:rPr lang="en-US" i="1" dirty="0" smtClean="0"/>
              <a:t>-x</a:t>
            </a:r>
            <a:r>
              <a:rPr lang="en-US" i="1" baseline="-25000" dirty="0" smtClean="0"/>
              <a:t>7,</a:t>
            </a:r>
            <a:r>
              <a:rPr lang="en-US" i="1" dirty="0" smtClean="0"/>
              <a:t> x</a:t>
            </a:r>
            <a:r>
              <a:rPr lang="en-US" i="1" baseline="-25000" dirty="0" smtClean="0"/>
              <a:t>3</a:t>
            </a:r>
            <a:r>
              <a:rPr lang="en-US" i="1" dirty="0" smtClean="0"/>
              <a:t>-x</a:t>
            </a:r>
            <a:r>
              <a:rPr lang="en-US" i="1" baseline="-25000" dirty="0" smtClean="0"/>
              <a:t>7</a:t>
            </a:r>
            <a:r>
              <a:rPr lang="en-US" dirty="0" smtClean="0"/>
              <a:t> ∈ </a:t>
            </a:r>
            <a:r>
              <a:rPr lang="en-US" b="1" dirty="0" smtClean="0"/>
              <a:t>G</a:t>
            </a:r>
          </a:p>
          <a:p>
            <a:pPr lvl="1"/>
            <a:r>
              <a:rPr lang="en-US" i="1" dirty="0" smtClean="0"/>
              <a:t>x</a:t>
            </a:r>
            <a:r>
              <a:rPr lang="en-US" i="1" baseline="-25000" dirty="0" smtClean="0"/>
              <a:t>1</a:t>
            </a:r>
            <a:r>
              <a:rPr lang="en-US" i="1" dirty="0" smtClean="0"/>
              <a:t>, x</a:t>
            </a:r>
            <a:r>
              <a:rPr lang="en-US" i="1" baseline="-25000" dirty="0" smtClean="0"/>
              <a:t>3</a:t>
            </a:r>
            <a:r>
              <a:rPr lang="en-US" i="1" dirty="0" smtClean="0"/>
              <a:t> </a:t>
            </a:r>
            <a:r>
              <a:rPr lang="en-US" dirty="0" err="1" smtClean="0">
                <a:sym typeface="Wingdings"/>
              </a:rPr>
              <a:t></a:t>
            </a:r>
            <a:r>
              <a:rPr lang="en-US" dirty="0" smtClean="0">
                <a:sym typeface="Wingdings"/>
              </a:rPr>
              <a:t> </a:t>
            </a:r>
            <a:r>
              <a:rPr lang="en-US" dirty="0" smtClean="0">
                <a:solidFill>
                  <a:srgbClr val="0000FF"/>
                </a:solidFill>
                <a:sym typeface="Wingdings"/>
              </a:rPr>
              <a:t>BLUE</a:t>
            </a:r>
            <a:endParaRPr lang="en-US" dirty="0" smtClean="0">
              <a:solidFill>
                <a:srgbClr val="0000FF"/>
              </a:solidFill>
            </a:endParaRPr>
          </a:p>
          <a:p>
            <a:pPr lvl="1"/>
            <a:endParaRPr lang="en-US" dirty="0" smtClean="0"/>
          </a:p>
          <a:p>
            <a:r>
              <a:rPr lang="en-US" i="1" dirty="0" smtClean="0"/>
              <a:t>x</a:t>
            </a:r>
            <a:r>
              <a:rPr lang="en-US" i="1" baseline="-25000" dirty="0" smtClean="0"/>
              <a:t>2</a:t>
            </a:r>
            <a:r>
              <a:rPr lang="en-US" i="1" dirty="0" smtClean="0"/>
              <a:t>+x</a:t>
            </a:r>
            <a:r>
              <a:rPr lang="en-US" i="1" baseline="-25000" dirty="0" smtClean="0"/>
              <a:t>7</a:t>
            </a:r>
            <a:r>
              <a:rPr lang="en-US" i="1" dirty="0" smtClean="0"/>
              <a:t>+x</a:t>
            </a:r>
            <a:r>
              <a:rPr lang="en-US" i="1" baseline="-25000" dirty="0" smtClean="0"/>
              <a:t>8</a:t>
            </a:r>
            <a:r>
              <a:rPr lang="en-US" i="1" dirty="0" smtClean="0"/>
              <a:t>,</a:t>
            </a:r>
            <a:r>
              <a:rPr lang="en-US" i="1" dirty="0" smtClean="0"/>
              <a:t>   x</a:t>
            </a:r>
            <a:r>
              <a:rPr lang="en-US" i="1" baseline="-25000" dirty="0" smtClean="0"/>
              <a:t>5</a:t>
            </a:r>
            <a:r>
              <a:rPr lang="en-US" i="1" dirty="0" smtClean="0"/>
              <a:t>+x</a:t>
            </a:r>
            <a:r>
              <a:rPr lang="en-US" i="1" baseline="-25000" dirty="0" smtClean="0"/>
              <a:t>7</a:t>
            </a:r>
            <a:r>
              <a:rPr lang="en-US" i="1" dirty="0" smtClean="0"/>
              <a:t>+x</a:t>
            </a:r>
            <a:r>
              <a:rPr lang="en-US" i="1" baseline="-25000" dirty="0" smtClean="0"/>
              <a:t>8</a:t>
            </a:r>
            <a:r>
              <a:rPr lang="en-US" dirty="0" smtClean="0"/>
              <a:t> ∈ </a:t>
            </a:r>
            <a:r>
              <a:rPr lang="en-US" b="1" dirty="0" smtClean="0"/>
              <a:t>G</a:t>
            </a:r>
          </a:p>
          <a:p>
            <a:pPr lvl="1"/>
            <a:r>
              <a:rPr lang="en-US" i="1" dirty="0" smtClean="0"/>
              <a:t>x</a:t>
            </a:r>
            <a:r>
              <a:rPr lang="en-US" i="1" baseline="-25000" dirty="0" smtClean="0"/>
              <a:t>2</a:t>
            </a:r>
            <a:r>
              <a:rPr lang="en-US" i="1" dirty="0" smtClean="0"/>
              <a:t>, x</a:t>
            </a:r>
            <a:r>
              <a:rPr lang="en-US" i="1" baseline="-25000" dirty="0" smtClean="0"/>
              <a:t>5</a:t>
            </a:r>
            <a:r>
              <a:rPr lang="en-US" i="1" dirty="0" smtClean="0"/>
              <a:t> </a:t>
            </a:r>
            <a:r>
              <a:rPr lang="en-US" dirty="0" err="1" smtClean="0">
                <a:sym typeface="Wingdings"/>
              </a:rPr>
              <a:t></a:t>
            </a:r>
            <a:r>
              <a:rPr lang="en-US" dirty="0" smtClean="0">
                <a:sym typeface="Wingdings"/>
              </a:rPr>
              <a:t> </a:t>
            </a:r>
            <a:r>
              <a:rPr lang="en-US" dirty="0" smtClean="0">
                <a:solidFill>
                  <a:srgbClr val="008000"/>
                </a:solidFill>
                <a:sym typeface="Wingdings"/>
              </a:rPr>
              <a:t>GREEN</a:t>
            </a:r>
            <a:endParaRPr lang="en-US" dirty="0" smtClean="0">
              <a:solidFill>
                <a:srgbClr val="008000"/>
              </a:solidFill>
            </a:endParaRPr>
          </a:p>
          <a:p>
            <a:endParaRPr lang="en-US" dirty="0" smtClean="0"/>
          </a:p>
          <a:p>
            <a:endParaRPr lang="en-US" dirty="0"/>
          </a:p>
        </p:txBody>
      </p:sp>
      <p:pic>
        <p:nvPicPr>
          <p:cNvPr id="5" name="Picture 4"/>
          <p:cNvPicPr>
            <a:picLocks noChangeAspect="1"/>
          </p:cNvPicPr>
          <p:nvPr/>
        </p:nvPicPr>
        <p:blipFill>
          <a:blip r:embed="rId2"/>
          <a:stretch>
            <a:fillRect/>
          </a:stretch>
        </p:blipFill>
        <p:spPr>
          <a:xfrm>
            <a:off x="4423443" y="1905000"/>
            <a:ext cx="4110957" cy="3429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Four-Coloring of Graphs </a:t>
            </a:r>
            <a:endParaRPr lang="en-US" dirty="0"/>
          </a:p>
        </p:txBody>
      </p:sp>
      <p:sp>
        <p:nvSpPr>
          <p:cNvPr id="3" name="Content Placeholder 2"/>
          <p:cNvSpPr>
            <a:spLocks noGrp="1"/>
          </p:cNvSpPr>
          <p:nvPr>
            <p:ph sz="quarter" idx="1"/>
          </p:nvPr>
        </p:nvSpPr>
        <p:spPr>
          <a:xfrm>
            <a:off x="457200" y="1600200"/>
            <a:ext cx="8077200" cy="4873752"/>
          </a:xfrm>
        </p:spPr>
        <p:txBody>
          <a:bodyPr>
            <a:normAutofit/>
          </a:bodyPr>
          <a:lstStyle/>
          <a:p>
            <a:r>
              <a:rPr lang="en-US" dirty="0" smtClean="0"/>
              <a:t>We can use a similar process to determine if a graph is 4-</a:t>
            </a:r>
            <a:r>
              <a:rPr lang="en-US" dirty="0" smtClean="0"/>
              <a:t>colorable, only this time let </a:t>
            </a:r>
            <a:r>
              <a:rPr lang="en-US" dirty="0" err="1" smtClean="0"/>
              <a:t>ξ</a:t>
            </a:r>
            <a:r>
              <a:rPr lang="en-US" dirty="0" smtClean="0"/>
              <a:t> </a:t>
            </a:r>
            <a:r>
              <a:rPr lang="en-US" dirty="0" smtClean="0"/>
              <a:t>be a fourth root of </a:t>
            </a:r>
            <a:r>
              <a:rPr lang="en-US" dirty="0" smtClean="0"/>
              <a:t>unity</a:t>
            </a:r>
            <a:r>
              <a:rPr lang="en-US" dirty="0" smtClean="0"/>
              <a:t>.</a:t>
            </a:r>
          </a:p>
          <a:p>
            <a:r>
              <a:rPr lang="en-US" dirty="0" smtClean="0"/>
              <a:t>Then our four colors will correspond to 1, -1, </a:t>
            </a:r>
            <a:r>
              <a:rPr lang="en-US" i="1" dirty="0" err="1" smtClean="0"/>
              <a:t>i</a:t>
            </a:r>
            <a:r>
              <a:rPr lang="en-US" dirty="0" smtClean="0"/>
              <a:t> and </a:t>
            </a:r>
            <a:r>
              <a:rPr lang="en-US" i="1" dirty="0" smtClean="0"/>
              <a:t>–</a:t>
            </a:r>
            <a:r>
              <a:rPr lang="en-US" i="1" dirty="0" err="1" smtClean="0"/>
              <a:t>i</a:t>
            </a:r>
            <a:r>
              <a:rPr lang="en-US" i="1" dirty="0" smtClean="0"/>
              <a:t> </a:t>
            </a:r>
          </a:p>
          <a:p>
            <a:r>
              <a:rPr lang="en-US" dirty="0" smtClean="0"/>
              <a:t>Now our polynomials are:</a:t>
            </a:r>
          </a:p>
          <a:p>
            <a:endParaRPr lang="en-US" dirty="0" smtClean="0"/>
          </a:p>
          <a:p>
            <a:endParaRPr lang="en-US" dirty="0" smtClean="0"/>
          </a:p>
          <a:p>
            <a:pPr algn="ctr">
              <a:buNone/>
            </a:pPr>
            <a:r>
              <a:rPr lang="en-US" i="1" dirty="0" smtClean="0"/>
              <a:t>x</a:t>
            </a:r>
            <a:r>
              <a:rPr lang="en-US" i="1" baseline="-25000" dirty="0" smtClean="0"/>
              <a:t>i</a:t>
            </a:r>
            <a:r>
              <a:rPr lang="en-US" i="1" dirty="0" smtClean="0"/>
              <a:t> </a:t>
            </a:r>
            <a:r>
              <a:rPr lang="en-US" dirty="0" smtClean="0"/>
              <a:t>and </a:t>
            </a:r>
            <a:r>
              <a:rPr lang="en-US" i="1" dirty="0" err="1" smtClean="0"/>
              <a:t>x</a:t>
            </a:r>
            <a:r>
              <a:rPr lang="en-US" i="1" baseline="-25000" dirty="0" err="1" smtClean="0"/>
              <a:t>j</a:t>
            </a:r>
            <a:r>
              <a:rPr lang="en-US" dirty="0" smtClean="0"/>
              <a:t> are adjacent </a:t>
            </a:r>
          </a:p>
        </p:txBody>
      </p:sp>
      <p:graphicFrame>
        <p:nvGraphicFramePr>
          <p:cNvPr id="16392" name="Object 8"/>
          <p:cNvGraphicFramePr>
            <a:graphicFrameLocks noChangeAspect="1"/>
          </p:cNvGraphicFramePr>
          <p:nvPr/>
        </p:nvGraphicFramePr>
        <p:xfrm>
          <a:off x="2895600" y="3352800"/>
          <a:ext cx="3213100" cy="917575"/>
        </p:xfrm>
        <a:graphic>
          <a:graphicData uri="http://schemas.openxmlformats.org/presentationml/2006/ole">
            <p:oleObj spid="_x0000_s16392" name="Equation" r:id="rId3" imgW="1689100" imgH="4826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Four-Coloring Graph</a:t>
            </a:r>
            <a:endParaRPr lang="en-US" dirty="0"/>
          </a:p>
        </p:txBody>
      </p:sp>
      <p:sp>
        <p:nvSpPr>
          <p:cNvPr id="36" name="TextBox 35"/>
          <p:cNvSpPr txBox="1"/>
          <p:nvPr/>
        </p:nvSpPr>
        <p:spPr>
          <a:xfrm>
            <a:off x="838200" y="5181600"/>
            <a:ext cx="6629400" cy="1200329"/>
          </a:xfrm>
          <a:prstGeom prst="rect">
            <a:avLst/>
          </a:prstGeom>
          <a:noFill/>
        </p:spPr>
        <p:txBody>
          <a:bodyPr wrap="square" rtlCol="0">
            <a:spAutoFit/>
          </a:bodyPr>
          <a:lstStyle/>
          <a:p>
            <a:r>
              <a:rPr lang="en-US" sz="2400" b="1" dirty="0" smtClean="0"/>
              <a:t>G</a:t>
            </a:r>
            <a:r>
              <a:rPr lang="en-US" sz="2400" dirty="0" smtClean="0"/>
              <a:t>=</a:t>
            </a:r>
            <a:r>
              <a:rPr lang="en-US" sz="2400" b="1" dirty="0" smtClean="0"/>
              <a:t>{</a:t>
            </a:r>
            <a:r>
              <a:rPr lang="en-US" sz="2400" i="1" dirty="0" smtClean="0"/>
              <a:t>x</a:t>
            </a:r>
            <a:r>
              <a:rPr lang="en-US" sz="2400" i="1" baseline="30000" dirty="0" smtClean="0"/>
              <a:t>4</a:t>
            </a:r>
            <a:r>
              <a:rPr lang="en-US" sz="2400" i="1" baseline="-25000" dirty="0" smtClean="0"/>
              <a:t>5</a:t>
            </a:r>
            <a:r>
              <a:rPr lang="en-US" sz="2400" i="1" dirty="0" smtClean="0"/>
              <a:t>-1,   x</a:t>
            </a:r>
            <a:r>
              <a:rPr lang="en-US" sz="2400" i="1" baseline="30000" dirty="0" smtClean="0"/>
              <a:t>3</a:t>
            </a:r>
            <a:r>
              <a:rPr lang="en-US" sz="2400" i="1" baseline="-25000" dirty="0" smtClean="0"/>
              <a:t>4</a:t>
            </a:r>
            <a:r>
              <a:rPr lang="en-US" sz="2400" i="1" dirty="0" smtClean="0"/>
              <a:t>+x</a:t>
            </a:r>
            <a:r>
              <a:rPr lang="en-US" sz="2400" i="1" baseline="30000" dirty="0" smtClean="0"/>
              <a:t>2</a:t>
            </a:r>
            <a:r>
              <a:rPr lang="en-US" sz="2400" i="1" baseline="-25000" dirty="0" smtClean="0"/>
              <a:t>4</a:t>
            </a:r>
            <a:r>
              <a:rPr lang="en-US" sz="2400" i="1" dirty="0" smtClean="0"/>
              <a:t>x</a:t>
            </a:r>
            <a:r>
              <a:rPr lang="en-US" sz="2400" i="1" baseline="-25000" dirty="0" smtClean="0"/>
              <a:t>5</a:t>
            </a:r>
            <a:r>
              <a:rPr lang="en-US" sz="2400" i="1" dirty="0" smtClean="0"/>
              <a:t>+x</a:t>
            </a:r>
            <a:r>
              <a:rPr lang="en-US" sz="2400" i="1" baseline="-25000" dirty="0" smtClean="0"/>
              <a:t>4</a:t>
            </a:r>
            <a:r>
              <a:rPr lang="en-US" sz="2400" i="1" dirty="0" smtClean="0"/>
              <a:t>x</a:t>
            </a:r>
            <a:r>
              <a:rPr lang="en-US" sz="2400" i="1" baseline="-25000" dirty="0" smtClean="0"/>
              <a:t>5</a:t>
            </a:r>
            <a:r>
              <a:rPr lang="en-US" sz="2400" i="1" baseline="30000" dirty="0" smtClean="0"/>
              <a:t>2</a:t>
            </a:r>
            <a:r>
              <a:rPr lang="en-US" sz="2400" i="1" dirty="0" smtClean="0"/>
              <a:t>+x</a:t>
            </a:r>
            <a:r>
              <a:rPr lang="en-US" sz="2400" i="1" baseline="-25000" dirty="0" smtClean="0"/>
              <a:t>5</a:t>
            </a:r>
            <a:r>
              <a:rPr lang="en-US" sz="2400" i="1" baseline="30000" dirty="0" smtClean="0"/>
              <a:t>3</a:t>
            </a:r>
            <a:r>
              <a:rPr lang="en-US" sz="2400" i="1" dirty="0" smtClean="0"/>
              <a:t>, 	x</a:t>
            </a:r>
            <a:r>
              <a:rPr lang="en-US" sz="2400" i="1" baseline="-25000" dirty="0" smtClean="0"/>
              <a:t>5</a:t>
            </a:r>
            <a:r>
              <a:rPr lang="en-US" sz="2400" i="1" baseline="30000" dirty="0" smtClean="0"/>
              <a:t>2</a:t>
            </a:r>
            <a:r>
              <a:rPr lang="en-US" sz="2400" i="1" dirty="0" smtClean="0"/>
              <a:t>+x</a:t>
            </a:r>
            <a:r>
              <a:rPr lang="en-US" sz="2400" i="1" baseline="-25000" dirty="0" smtClean="0"/>
              <a:t>5</a:t>
            </a:r>
            <a:r>
              <a:rPr lang="en-US" sz="2400" i="1" dirty="0" smtClean="0"/>
              <a:t>x</a:t>
            </a:r>
            <a:r>
              <a:rPr lang="en-US" sz="2400" i="1" baseline="-25000" dirty="0" smtClean="0"/>
              <a:t>4</a:t>
            </a:r>
            <a:r>
              <a:rPr lang="en-US" sz="2400" i="1" dirty="0" smtClean="0"/>
              <a:t>+x</a:t>
            </a:r>
            <a:r>
              <a:rPr lang="en-US" sz="2400" i="1" baseline="-25000" dirty="0" smtClean="0"/>
              <a:t>4</a:t>
            </a:r>
            <a:r>
              <a:rPr lang="en-US" sz="2400" i="1" baseline="30000" dirty="0" smtClean="0"/>
              <a:t>2</a:t>
            </a:r>
            <a:r>
              <a:rPr lang="en-US" sz="2400" i="1" dirty="0" smtClean="0"/>
              <a:t>+x</a:t>
            </a:r>
            <a:r>
              <a:rPr lang="en-US" sz="2400" i="1" baseline="-25000" dirty="0" smtClean="0"/>
              <a:t>5</a:t>
            </a:r>
            <a:r>
              <a:rPr lang="en-US" sz="2400" i="1" dirty="0" smtClean="0"/>
              <a:t>x</a:t>
            </a:r>
            <a:r>
              <a:rPr lang="en-US" sz="2400" i="1" baseline="-25000" dirty="0" smtClean="0"/>
              <a:t>3</a:t>
            </a:r>
            <a:r>
              <a:rPr lang="en-US" sz="2400" i="1" dirty="0" smtClean="0"/>
              <a:t>+x</a:t>
            </a:r>
            <a:r>
              <a:rPr lang="en-US" sz="2400" i="1" baseline="-25000" dirty="0" smtClean="0"/>
              <a:t>4</a:t>
            </a:r>
            <a:r>
              <a:rPr lang="en-US" sz="2400" i="1" dirty="0" smtClean="0"/>
              <a:t>x</a:t>
            </a:r>
            <a:r>
              <a:rPr lang="en-US" sz="2400" i="1" baseline="-25000" dirty="0" smtClean="0"/>
              <a:t>3</a:t>
            </a:r>
            <a:r>
              <a:rPr lang="en-US" sz="2400" i="1" dirty="0" smtClean="0"/>
              <a:t>+x</a:t>
            </a:r>
            <a:r>
              <a:rPr lang="en-US" sz="2400" i="1" baseline="-25000" dirty="0" smtClean="0"/>
              <a:t>3</a:t>
            </a:r>
            <a:r>
              <a:rPr lang="en-US" sz="2400" i="1" baseline="30000" dirty="0" smtClean="0"/>
              <a:t>2</a:t>
            </a:r>
            <a:r>
              <a:rPr lang="en-US" sz="2400" i="1" dirty="0" smtClean="0"/>
              <a:t>,  		x</a:t>
            </a:r>
            <a:r>
              <a:rPr lang="en-US" sz="2400" i="1" baseline="-25000" dirty="0" smtClean="0"/>
              <a:t>2</a:t>
            </a:r>
            <a:r>
              <a:rPr lang="en-US" sz="2400" i="1" dirty="0" smtClean="0"/>
              <a:t>+x</a:t>
            </a:r>
            <a:r>
              <a:rPr lang="en-US" sz="2400" i="1" baseline="-25000" dirty="0" smtClean="0"/>
              <a:t>5</a:t>
            </a:r>
            <a:r>
              <a:rPr lang="en-US" sz="2400" i="1" dirty="0" smtClean="0"/>
              <a:t>+x</a:t>
            </a:r>
            <a:r>
              <a:rPr lang="en-US" sz="2400" i="1" baseline="-25000" dirty="0" smtClean="0"/>
              <a:t>4</a:t>
            </a:r>
            <a:r>
              <a:rPr lang="en-US" sz="2400" i="1" dirty="0" smtClean="0"/>
              <a:t>+x</a:t>
            </a:r>
            <a:r>
              <a:rPr lang="en-US" sz="2400" i="1" baseline="-25000" dirty="0" smtClean="0"/>
              <a:t>3</a:t>
            </a:r>
            <a:r>
              <a:rPr lang="en-US" sz="2400" i="1" dirty="0" smtClean="0"/>
              <a:t>,    x</a:t>
            </a:r>
            <a:r>
              <a:rPr lang="en-US" sz="2400" i="1" baseline="-25000" dirty="0" smtClean="0"/>
              <a:t>1</a:t>
            </a:r>
            <a:r>
              <a:rPr lang="en-US" sz="2400" i="1" dirty="0" smtClean="0"/>
              <a:t>+x</a:t>
            </a:r>
            <a:r>
              <a:rPr lang="en-US" sz="2400" i="1" baseline="-25000" dirty="0" smtClean="0"/>
              <a:t>5</a:t>
            </a:r>
            <a:r>
              <a:rPr lang="en-US" sz="2400" i="1" dirty="0" smtClean="0"/>
              <a:t>+x</a:t>
            </a:r>
            <a:r>
              <a:rPr lang="en-US" sz="2400" i="1" baseline="-25000" dirty="0" smtClean="0"/>
              <a:t>4</a:t>
            </a:r>
            <a:r>
              <a:rPr lang="en-US" sz="2400" i="1" dirty="0" smtClean="0"/>
              <a:t>+x</a:t>
            </a:r>
            <a:r>
              <a:rPr lang="en-US" sz="2400" i="1" baseline="-25000" dirty="0" smtClean="0"/>
              <a:t>3</a:t>
            </a:r>
            <a:r>
              <a:rPr lang="en-US" sz="2400" b="1" dirty="0" smtClean="0"/>
              <a:t>}</a:t>
            </a:r>
            <a:endParaRPr lang="en-US" sz="2400" b="1" dirty="0"/>
          </a:p>
        </p:txBody>
      </p:sp>
      <p:pic>
        <p:nvPicPr>
          <p:cNvPr id="23" name="Picture 22"/>
          <p:cNvPicPr>
            <a:picLocks noChangeAspect="1"/>
          </p:cNvPicPr>
          <p:nvPr/>
        </p:nvPicPr>
        <p:blipFill>
          <a:blip r:embed="rId3"/>
          <a:stretch>
            <a:fillRect/>
          </a:stretch>
        </p:blipFill>
        <p:spPr>
          <a:xfrm>
            <a:off x="2286000" y="1676400"/>
            <a:ext cx="3543300" cy="2895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colorings</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In </a:t>
            </a:r>
            <a:r>
              <a:rPr lang="en-US" dirty="0" smtClean="0"/>
              <a:t>general, if we have </a:t>
            </a:r>
            <a:r>
              <a:rPr lang="en-US" i="1" dirty="0" smtClean="0"/>
              <a:t>n </a:t>
            </a:r>
            <a:r>
              <a:rPr lang="en-US" dirty="0" smtClean="0"/>
              <a:t>number of vertices in our graph </a:t>
            </a:r>
            <a:r>
              <a:rPr lang="en-US" b="1" i="1" dirty="0" smtClean="0">
                <a:effectLst>
                  <a:outerShdw blurRad="38100" dist="38100" dir="2700000" algn="tl">
                    <a:srgbClr val="000000">
                      <a:alpha val="43137"/>
                    </a:srgbClr>
                  </a:outerShdw>
                </a:effectLst>
              </a:rPr>
              <a:t>G</a:t>
            </a:r>
            <a:r>
              <a:rPr lang="en-US" dirty="0" smtClean="0"/>
              <a:t>, and </a:t>
            </a:r>
            <a:r>
              <a:rPr lang="en-US" i="1" dirty="0" smtClean="0"/>
              <a:t>k </a:t>
            </a:r>
            <a:r>
              <a:rPr lang="en-US" dirty="0" smtClean="0"/>
              <a:t>number of colors, our polynomials are:</a:t>
            </a:r>
          </a:p>
          <a:p>
            <a:pPr algn="ctr">
              <a:buNone/>
            </a:pPr>
            <a:r>
              <a:rPr lang="en-US" dirty="0" smtClean="0"/>
              <a:t>	</a:t>
            </a:r>
            <a:r>
              <a:rPr lang="en-US" i="1" dirty="0" err="1" smtClean="0"/>
              <a:t>x</a:t>
            </a:r>
            <a:r>
              <a:rPr lang="en-US" i="1" baseline="-25000" dirty="0" err="1" smtClean="0"/>
              <a:t>i</a:t>
            </a:r>
            <a:r>
              <a:rPr lang="en-US" i="1" baseline="30000" dirty="0" err="1" smtClean="0"/>
              <a:t>k</a:t>
            </a:r>
            <a:r>
              <a:rPr lang="en-US" i="1" dirty="0" smtClean="0"/>
              <a:t> </a:t>
            </a:r>
            <a:r>
              <a:rPr lang="en-US" dirty="0" smtClean="0"/>
              <a:t>-1= 0    for 1 ≤ </a:t>
            </a:r>
            <a:r>
              <a:rPr lang="en-US" i="1" dirty="0" err="1" smtClean="0"/>
              <a:t>i</a:t>
            </a:r>
            <a:r>
              <a:rPr lang="en-US" i="1" dirty="0" smtClean="0"/>
              <a:t> </a:t>
            </a:r>
            <a:r>
              <a:rPr lang="en-US" dirty="0" smtClean="0"/>
              <a:t>≤ </a:t>
            </a:r>
            <a:r>
              <a:rPr lang="en-US" i="1" dirty="0" err="1" smtClean="0"/>
              <a:t>n</a:t>
            </a:r>
            <a:endParaRPr lang="en-US" i="1" dirty="0" smtClean="0"/>
          </a:p>
          <a:p>
            <a:pPr algn="ctr">
              <a:buNone/>
            </a:pPr>
            <a:endParaRPr lang="en-US" i="1" dirty="0" smtClean="0"/>
          </a:p>
          <a:p>
            <a:pPr algn="ctr">
              <a:buNone/>
            </a:pPr>
            <a:r>
              <a:rPr lang="en-US" dirty="0" smtClean="0"/>
              <a:t>(</a:t>
            </a:r>
            <a:r>
              <a:rPr lang="en-US" i="1" dirty="0" smtClean="0"/>
              <a:t>x</a:t>
            </a:r>
            <a:r>
              <a:rPr lang="en-US" i="1" baseline="-25000" dirty="0" smtClean="0"/>
              <a:t>i</a:t>
            </a:r>
            <a:r>
              <a:rPr lang="en-US" i="1" baseline="30000" dirty="0" smtClean="0"/>
              <a:t>k-1</a:t>
            </a:r>
            <a:r>
              <a:rPr lang="en-US" i="1" dirty="0" smtClean="0"/>
              <a:t>+x</a:t>
            </a:r>
            <a:r>
              <a:rPr lang="en-US" i="1" baseline="-25000" dirty="0" smtClean="0"/>
              <a:t>i</a:t>
            </a:r>
            <a:r>
              <a:rPr lang="en-US" i="1" baseline="30000" dirty="0" smtClean="0"/>
              <a:t>k-</a:t>
            </a:r>
            <a:r>
              <a:rPr lang="en-US" i="1" baseline="30000" dirty="0" smtClean="0"/>
              <a:t>2</a:t>
            </a:r>
            <a:r>
              <a:rPr lang="en-US" i="1" dirty="0" smtClean="0"/>
              <a:t>x</a:t>
            </a:r>
            <a:r>
              <a:rPr lang="en-US" i="1" baseline="-25000" dirty="0" smtClean="0"/>
              <a:t>j</a:t>
            </a:r>
            <a:r>
              <a:rPr lang="en-US" i="1" dirty="0" smtClean="0"/>
              <a:t>+…+x</a:t>
            </a:r>
            <a:r>
              <a:rPr lang="en-US" i="1" baseline="-25000" dirty="0" smtClean="0"/>
              <a:t>i</a:t>
            </a:r>
            <a:r>
              <a:rPr lang="en-US" i="1" dirty="0" smtClean="0"/>
              <a:t>x</a:t>
            </a:r>
            <a:r>
              <a:rPr lang="en-US" i="1" baseline="-25000" dirty="0" smtClean="0"/>
              <a:t>j</a:t>
            </a:r>
            <a:r>
              <a:rPr lang="en-US" i="1" baseline="30000" dirty="0" smtClean="0"/>
              <a:t>k-2</a:t>
            </a:r>
            <a:r>
              <a:rPr lang="en-US" i="1" dirty="0" smtClean="0"/>
              <a:t>+</a:t>
            </a:r>
            <a:r>
              <a:rPr lang="en-US" i="1" dirty="0" smtClean="0"/>
              <a:t>x</a:t>
            </a:r>
            <a:r>
              <a:rPr lang="en-US" i="1" baseline="-25000" dirty="0" smtClean="0"/>
              <a:t>j</a:t>
            </a:r>
            <a:r>
              <a:rPr lang="en-US" i="1" baseline="30000" dirty="0" smtClean="0"/>
              <a:t>k-1</a:t>
            </a:r>
            <a:r>
              <a:rPr lang="en-US" dirty="0" smtClean="0"/>
              <a:t>)</a:t>
            </a:r>
            <a:r>
              <a:rPr lang="en-US" i="1" dirty="0" smtClean="0"/>
              <a:t> =</a:t>
            </a:r>
            <a:r>
              <a:rPr lang="en-US" dirty="0" smtClean="0"/>
              <a:t>0</a:t>
            </a:r>
          </a:p>
          <a:p>
            <a:pPr algn="ctr">
              <a:buNone/>
            </a:pPr>
            <a:r>
              <a:rPr lang="en-US" dirty="0" smtClean="0"/>
              <a:t>where </a:t>
            </a:r>
            <a:r>
              <a:rPr lang="en-US" i="1" dirty="0" smtClean="0"/>
              <a:t>x</a:t>
            </a:r>
            <a:r>
              <a:rPr lang="en-US" i="1" baseline="-25000" dirty="0" smtClean="0"/>
              <a:t>i</a:t>
            </a:r>
            <a:r>
              <a:rPr lang="en-US" dirty="0" smtClean="0"/>
              <a:t> and </a:t>
            </a:r>
            <a:r>
              <a:rPr lang="en-US" i="1" dirty="0" err="1" smtClean="0"/>
              <a:t>x</a:t>
            </a:r>
            <a:r>
              <a:rPr lang="en-US" i="1" baseline="-25000" dirty="0" err="1" smtClean="0"/>
              <a:t>j</a:t>
            </a:r>
            <a:r>
              <a:rPr lang="en-US" i="1" baseline="-25000" dirty="0" smtClean="0"/>
              <a:t> </a:t>
            </a:r>
            <a:r>
              <a:rPr lang="en-US" dirty="0" smtClean="0"/>
              <a:t>are connected by an edge</a:t>
            </a:r>
            <a:endParaRPr lang="en-US" dirty="0" smtClean="0"/>
          </a:p>
          <a:p>
            <a:pPr algn="ctr">
              <a:buNone/>
            </a:pPr>
            <a:endParaRPr lang="en-US" dirty="0" smtClean="0"/>
          </a:p>
          <a:p>
            <a:pPr algn="ct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Sources</a:t>
            </a:r>
            <a:endParaRPr lang="en-US" dirty="0"/>
          </a:p>
        </p:txBody>
      </p:sp>
      <p:sp>
        <p:nvSpPr>
          <p:cNvPr id="6" name="Content Placeholder 5"/>
          <p:cNvSpPr>
            <a:spLocks noGrp="1"/>
          </p:cNvSpPr>
          <p:nvPr>
            <p:ph sz="quarter" idx="1"/>
          </p:nvPr>
        </p:nvSpPr>
        <p:spPr/>
        <p:txBody>
          <a:bodyPr/>
          <a:lstStyle/>
          <a:p>
            <a:r>
              <a:rPr lang="en-US" dirty="0" smtClean="0"/>
              <a:t>W. W. Adams, P. Loustaunau, </a:t>
            </a:r>
            <a:r>
              <a:rPr lang="en-US" i="1" dirty="0" smtClean="0"/>
              <a:t>An </a:t>
            </a:r>
            <a:r>
              <a:rPr lang="en-US" i="1" dirty="0" smtClean="0"/>
              <a:t>Introduction to Gröbner Bases, </a:t>
            </a:r>
            <a:r>
              <a:rPr lang="en-US" dirty="0" smtClean="0"/>
              <a:t>pg 61-65, 102-105, American Mathematical Society.</a:t>
            </a:r>
          </a:p>
          <a:p>
            <a:r>
              <a:rPr lang="en-US" dirty="0" smtClean="0"/>
              <a:t>Wikipedia, “Graph Coloring”.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three-color problem?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Suppose we have a graph </a:t>
            </a:r>
            <a:r>
              <a:rPr lang="en-US" b="1" i="1" dirty="0" smtClean="0">
                <a:effectLst>
                  <a:outerShdw blurRad="38100" dist="38100" dir="2700000" algn="tl">
                    <a:srgbClr val="000000">
                      <a:alpha val="43137"/>
                    </a:srgbClr>
                  </a:outerShdw>
                </a:effectLst>
              </a:rPr>
              <a:t>G</a:t>
            </a:r>
            <a:r>
              <a:rPr lang="en-US" i="1" dirty="0" smtClean="0">
                <a:effectLst>
                  <a:outerShdw blurRad="38100" dist="38100" dir="2700000" algn="tl">
                    <a:srgbClr val="000000">
                      <a:alpha val="43137"/>
                    </a:srgbClr>
                  </a:outerShdw>
                </a:effectLst>
              </a:rPr>
              <a:t> </a:t>
            </a:r>
            <a:r>
              <a:rPr lang="en-US" dirty="0" smtClean="0"/>
              <a:t>with </a:t>
            </a:r>
            <a:r>
              <a:rPr lang="en-US" i="1" dirty="0" err="1" smtClean="0"/>
              <a:t>n</a:t>
            </a:r>
            <a:r>
              <a:rPr lang="en-US" i="1" dirty="0" smtClean="0"/>
              <a:t> </a:t>
            </a:r>
            <a:r>
              <a:rPr lang="en-US" dirty="0" smtClean="0"/>
              <a:t>vertices, where there is at most one edge between any two vertices.</a:t>
            </a:r>
          </a:p>
          <a:p>
            <a:r>
              <a:rPr lang="en-US" dirty="0" smtClean="0"/>
              <a:t>Goal: To color the graph so that no two adjacent vertices are colored with the same color.</a:t>
            </a:r>
          </a:p>
          <a:p>
            <a:r>
              <a:rPr lang="en-US" dirty="0" smtClean="0"/>
              <a:t>In the </a:t>
            </a:r>
            <a:r>
              <a:rPr lang="en-US" b="1" dirty="0" smtClean="0"/>
              <a:t>Three Color Problem</a:t>
            </a:r>
            <a:r>
              <a:rPr lang="en-US" dirty="0" smtClean="0"/>
              <a:t>, we want to see if we can color the graph so that </a:t>
            </a:r>
            <a:r>
              <a:rPr lang="en-US" i="1" dirty="0" smtClean="0"/>
              <a:t>only 3 colors are used</a:t>
            </a:r>
            <a:r>
              <a:rPr lang="en-US" dirty="0" smtClean="0"/>
              <a:t>.</a:t>
            </a:r>
          </a:p>
          <a:p>
            <a:pPr>
              <a:buNone/>
            </a:pPr>
            <a:endParaRPr lang="en-US" dirty="0" smtClean="0"/>
          </a:p>
          <a:p>
            <a:endParaRPr lang="en-US" dirty="0" smtClean="0"/>
          </a:p>
          <a:p>
            <a:endParaRPr lang="en-US" dirty="0" smtClean="0"/>
          </a:p>
          <a:p>
            <a:endParaRPr lang="en-US" dirty="0" smtClean="0"/>
          </a:p>
          <a:p>
            <a:r>
              <a:rPr lang="en-US" dirty="0" smtClean="0"/>
              <a:t>If </a:t>
            </a:r>
            <a:r>
              <a:rPr lang="en-US" b="1" i="1" dirty="0" smtClean="0">
                <a:effectLst>
                  <a:outerShdw blurRad="38100" dist="38100" dir="2700000" algn="tl">
                    <a:srgbClr val="000000">
                      <a:alpha val="43137"/>
                    </a:srgbClr>
                  </a:outerShdw>
                </a:effectLst>
              </a:rPr>
              <a:t>G</a:t>
            </a:r>
            <a:r>
              <a:rPr lang="en-US" dirty="0" smtClean="0"/>
              <a:t> can be colored this way, </a:t>
            </a:r>
            <a:r>
              <a:rPr lang="en-US" b="1" i="1" dirty="0" smtClean="0">
                <a:effectLst>
                  <a:outerShdw blurRad="38100" dist="38100" dir="2700000" algn="tl">
                    <a:srgbClr val="000000">
                      <a:alpha val="43137"/>
                    </a:srgbClr>
                  </a:outerShdw>
                </a:effectLst>
              </a:rPr>
              <a:t>G</a:t>
            </a:r>
            <a:r>
              <a:rPr lang="en-US" dirty="0" smtClean="0"/>
              <a:t> is called </a:t>
            </a:r>
          </a:p>
          <a:p>
            <a:pPr>
              <a:buNone/>
            </a:pPr>
            <a:r>
              <a:rPr lang="en-US" b="1" i="1" dirty="0" smtClean="0"/>
              <a:t>	3-colorable</a:t>
            </a:r>
            <a:r>
              <a:rPr lang="en-US" dirty="0" smtClean="0"/>
              <a:t>.</a:t>
            </a:r>
            <a:endParaRPr lang="en-US" b="1" dirty="0"/>
          </a:p>
        </p:txBody>
      </p:sp>
      <p:pic>
        <p:nvPicPr>
          <p:cNvPr id="1026" name="Picture 2" descr="http://upload.wikimedia.org/wikipedia/commons/thumb/9/90/Petersen_graph_3-coloring.svg/220px-Petersen_graph_3-coloring.svg.png"/>
          <p:cNvPicPr>
            <a:picLocks noChangeAspect="1" noChangeArrowheads="1"/>
          </p:cNvPicPr>
          <p:nvPr/>
        </p:nvPicPr>
        <p:blipFill>
          <a:blip r:embed="rId2" cstate="print"/>
          <a:srcRect/>
          <a:stretch>
            <a:fillRect/>
          </a:stretch>
        </p:blipFill>
        <p:spPr bwMode="auto">
          <a:xfrm>
            <a:off x="3200400" y="3886200"/>
            <a:ext cx="1539349" cy="147637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Application of Gr</a:t>
            </a:r>
            <a:r>
              <a:rPr lang="en-US" sz="2400" dirty="0" smtClean="0"/>
              <a:t>Ö</a:t>
            </a:r>
            <a:r>
              <a:rPr lang="en-US" dirty="0" smtClean="0"/>
              <a:t>bner Bases!</a:t>
            </a:r>
            <a:endParaRPr lang="en-US"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It turns out that we can use Gröbner Bases to answer the question of whether or not a particular graph </a:t>
            </a:r>
            <a:r>
              <a:rPr lang="en-US" b="1" i="1" dirty="0" smtClean="0">
                <a:effectLst>
                  <a:outerShdw blurRad="38100" dist="38100" dir="2700000" algn="tl">
                    <a:srgbClr val="000000">
                      <a:alpha val="43137"/>
                    </a:srgbClr>
                  </a:outerShdw>
                </a:effectLst>
              </a:rPr>
              <a:t>G</a:t>
            </a:r>
            <a:r>
              <a:rPr lang="en-US" b="1" i="1" dirty="0" smtClean="0"/>
              <a:t> </a:t>
            </a:r>
            <a:r>
              <a:rPr lang="en-US" dirty="0" smtClean="0"/>
              <a:t>is 3-colorable!</a:t>
            </a:r>
          </a:p>
          <a:p>
            <a:pPr>
              <a:buNone/>
            </a:pPr>
            <a:endParaRPr lang="en-US" dirty="0" smtClean="0"/>
          </a:p>
          <a:p>
            <a:endParaRPr lang="en-US" dirty="0" smtClean="0"/>
          </a:p>
          <a:p>
            <a:r>
              <a:rPr lang="en-US" dirty="0" smtClean="0"/>
              <a:t>Gröbner Basis can also help us determine how to color the vertices.</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represent the colors mathematically?</a:t>
            </a:r>
            <a:endParaRPr lang="en-US" dirty="0"/>
          </a:p>
        </p:txBody>
      </p:sp>
      <p:sp>
        <p:nvSpPr>
          <p:cNvPr id="3" name="Content Placeholder 2"/>
          <p:cNvSpPr>
            <a:spLocks noGrp="1"/>
          </p:cNvSpPr>
          <p:nvPr>
            <p:ph sz="quarter" idx="1"/>
          </p:nvPr>
        </p:nvSpPr>
        <p:spPr/>
        <p:txBody>
          <a:bodyPr>
            <a:normAutofit fontScale="92500"/>
          </a:bodyPr>
          <a:lstStyle/>
          <a:p>
            <a:r>
              <a:rPr lang="en-US" dirty="0" smtClean="0"/>
              <a:t>Let </a:t>
            </a:r>
            <a:r>
              <a:rPr lang="en-US" dirty="0" err="1" smtClean="0"/>
              <a:t>ξ</a:t>
            </a:r>
            <a:r>
              <a:rPr lang="en-US" dirty="0" smtClean="0"/>
              <a:t> be a cube root of unity, i.e. ξ</a:t>
            </a:r>
            <a:r>
              <a:rPr lang="en-US" baseline="30000" dirty="0" smtClean="0"/>
              <a:t>3</a:t>
            </a:r>
            <a:r>
              <a:rPr lang="en-US" dirty="0" smtClean="0"/>
              <a:t>=1</a:t>
            </a:r>
          </a:p>
          <a:p>
            <a:pPr lvl="1"/>
            <a:r>
              <a:rPr lang="en-US" dirty="0" smtClean="0"/>
              <a:t>From complex analysis and Euler’s Formula, we get:</a:t>
            </a:r>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r>
              <a:rPr lang="en-US" dirty="0" smtClean="0"/>
              <a:t>We will represent our three colors using the three distinct cube roots of unity: 1, </a:t>
            </a:r>
            <a:r>
              <a:rPr lang="en-US" dirty="0" err="1" smtClean="0"/>
              <a:t>ξ</a:t>
            </a:r>
            <a:r>
              <a:rPr lang="en-US" dirty="0" smtClean="0"/>
              <a:t>, ξ</a:t>
            </a:r>
            <a:r>
              <a:rPr lang="en-US" baseline="30000" dirty="0" smtClean="0"/>
              <a:t>2</a:t>
            </a:r>
            <a:r>
              <a:rPr lang="en-US" dirty="0" smtClean="0"/>
              <a:t>.</a:t>
            </a:r>
          </a:p>
          <a:p>
            <a:pPr lvl="1"/>
            <a:r>
              <a:rPr lang="en-US" dirty="0" smtClean="0"/>
              <a:t>For example, we may define ξ</a:t>
            </a:r>
            <a:r>
              <a:rPr lang="en-US" baseline="30000" dirty="0" smtClean="0"/>
              <a:t>2 </a:t>
            </a:r>
            <a:r>
              <a:rPr lang="en-US" dirty="0" smtClean="0"/>
              <a:t>to be the color red.</a:t>
            </a:r>
          </a:p>
          <a:p>
            <a:pPr lvl="1"/>
            <a:r>
              <a:rPr lang="en-US" dirty="0" smtClean="0"/>
              <a:t>Note, 1+ξ+ξ</a:t>
            </a:r>
            <a:r>
              <a:rPr lang="en-US" baseline="30000" dirty="0" smtClean="0"/>
              <a:t>2</a:t>
            </a:r>
            <a:r>
              <a:rPr lang="en-US" dirty="0" smtClean="0"/>
              <a:t>=0</a:t>
            </a:r>
          </a:p>
          <a:p>
            <a:pPr lvl="1">
              <a:buNone/>
            </a:pPr>
            <a:endParaRPr lang="en-US" dirty="0" smtClean="0"/>
          </a:p>
          <a:p>
            <a:r>
              <a:rPr lang="en-US" dirty="0" smtClean="0"/>
              <a:t>Each vertex will be assigned one of the 3 colors 1, </a:t>
            </a:r>
            <a:r>
              <a:rPr lang="en-US" dirty="0" err="1" smtClean="0"/>
              <a:t>ξ</a:t>
            </a:r>
            <a:r>
              <a:rPr lang="en-US" dirty="0" smtClean="0"/>
              <a:t>, ξ</a:t>
            </a:r>
            <a:r>
              <a:rPr lang="en-US" baseline="30000" dirty="0" smtClean="0"/>
              <a:t>2</a:t>
            </a:r>
            <a:r>
              <a:rPr lang="en-US" dirty="0" smtClean="0"/>
              <a:t>  </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4" name="Object 3"/>
          <p:cNvGraphicFramePr>
            <a:graphicFrameLocks noChangeAspect="1"/>
          </p:cNvGraphicFramePr>
          <p:nvPr/>
        </p:nvGraphicFramePr>
        <p:xfrm>
          <a:off x="3694113" y="2438400"/>
          <a:ext cx="993775" cy="646113"/>
        </p:xfrm>
        <a:graphic>
          <a:graphicData uri="http://schemas.openxmlformats.org/presentationml/2006/ole">
            <p:oleObj spid="_x0000_s34818" name="Equation" r:id="rId3" imgW="469900" imgH="304800" progId="Equation.3">
              <p:embed/>
            </p:oleObj>
          </a:graphicData>
        </a:graphic>
      </p:graphicFrame>
      <p:graphicFrame>
        <p:nvGraphicFramePr>
          <p:cNvPr id="5" name="Object 4"/>
          <p:cNvGraphicFramePr>
            <a:graphicFrameLocks noChangeAspect="1"/>
          </p:cNvGraphicFramePr>
          <p:nvPr/>
        </p:nvGraphicFramePr>
        <p:xfrm>
          <a:off x="1582738" y="2930525"/>
          <a:ext cx="5559425" cy="1073150"/>
        </p:xfrm>
        <a:graphic>
          <a:graphicData uri="http://schemas.openxmlformats.org/presentationml/2006/ole">
            <p:oleObj spid="_x0000_s34819" name="Equation" r:id="rId4" imgW="2565400" imgH="4953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Gröbner Basis</a:t>
            </a:r>
            <a:endParaRPr lang="en-US" dirty="0"/>
          </a:p>
        </p:txBody>
      </p:sp>
      <p:sp>
        <p:nvSpPr>
          <p:cNvPr id="3" name="Content Placeholder 2"/>
          <p:cNvSpPr>
            <a:spLocks noGrp="1"/>
          </p:cNvSpPr>
          <p:nvPr>
            <p:ph sz="quarter" idx="1"/>
          </p:nvPr>
        </p:nvSpPr>
        <p:spPr/>
        <p:txBody>
          <a:bodyPr>
            <a:normAutofit/>
          </a:bodyPr>
          <a:lstStyle/>
          <a:p>
            <a:r>
              <a:rPr lang="en-US" dirty="0" smtClean="0"/>
              <a:t>Let the variables </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dirty="0" smtClean="0"/>
              <a:t> represent the distinct vertices of </a:t>
            </a:r>
            <a:r>
              <a:rPr lang="en-US" b="1" i="1" dirty="0" smtClean="0"/>
              <a:t>G</a:t>
            </a:r>
            <a:r>
              <a:rPr lang="en-US" dirty="0" smtClean="0"/>
              <a:t>.</a:t>
            </a:r>
          </a:p>
          <a:p>
            <a:endParaRPr lang="en-US" dirty="0" smtClean="0"/>
          </a:p>
          <a:p>
            <a:r>
              <a:rPr lang="en-US" dirty="0" smtClean="0"/>
              <a:t>Each vertex of </a:t>
            </a:r>
            <a:r>
              <a:rPr lang="en-US" b="1" i="1" dirty="0" smtClean="0"/>
              <a:t>G</a:t>
            </a:r>
            <a:r>
              <a:rPr lang="en-US" dirty="0" smtClean="0"/>
              <a:t> has a corresponding polynomial, </a:t>
            </a:r>
          </a:p>
          <a:p>
            <a:pPr algn="ctr">
              <a:buNone/>
            </a:pPr>
            <a:r>
              <a:rPr lang="en-US" i="1" dirty="0" smtClean="0"/>
              <a:t>x</a:t>
            </a:r>
            <a:r>
              <a:rPr lang="en-US" i="1" baseline="-25000" dirty="0" smtClean="0"/>
              <a:t>i</a:t>
            </a:r>
            <a:r>
              <a:rPr lang="en-US" i="1" baseline="30000" dirty="0" smtClean="0"/>
              <a:t>3</a:t>
            </a:r>
            <a:r>
              <a:rPr lang="en-US" i="1" dirty="0" smtClean="0"/>
              <a:t> </a:t>
            </a:r>
            <a:r>
              <a:rPr lang="en-US" b="1" dirty="0" smtClean="0"/>
              <a:t>-</a:t>
            </a:r>
            <a:r>
              <a:rPr lang="en-US" dirty="0" smtClean="0"/>
              <a:t>1= 0 for 1 ≤ </a:t>
            </a:r>
            <a:r>
              <a:rPr lang="en-US" i="1" dirty="0" err="1" smtClean="0"/>
              <a:t>i</a:t>
            </a:r>
            <a:r>
              <a:rPr lang="en-US" i="1" dirty="0" smtClean="0"/>
              <a:t> </a:t>
            </a:r>
            <a:r>
              <a:rPr lang="en-US" dirty="0" smtClean="0"/>
              <a:t>≤ </a:t>
            </a:r>
            <a:r>
              <a:rPr lang="en-US" i="1" dirty="0" err="1" smtClean="0"/>
              <a:t>n</a:t>
            </a:r>
            <a:endParaRPr lang="en-US" i="1" dirty="0" smtClean="0"/>
          </a:p>
          <a:p>
            <a:endParaRPr lang="en-US" dirty="0" smtClean="0"/>
          </a:p>
          <a:p>
            <a:r>
              <a:rPr lang="en-US" dirty="0" smtClean="0"/>
              <a:t>Since each vertex will be assigned one of the colors corresponding to one of the cube roots of unity, we know this equation will hold regardless of which root is actually assigned.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Gröbner Basis</a:t>
            </a:r>
            <a:endParaRPr lang="en-US" dirty="0"/>
          </a:p>
        </p:txBody>
      </p:sp>
      <p:sp>
        <p:nvSpPr>
          <p:cNvPr id="3" name="Content Placeholder 2"/>
          <p:cNvSpPr>
            <a:spLocks noGrp="1"/>
          </p:cNvSpPr>
          <p:nvPr>
            <p:ph sz="quarter" idx="1"/>
          </p:nvPr>
        </p:nvSpPr>
        <p:spPr/>
        <p:txBody>
          <a:bodyPr>
            <a:normAutofit/>
          </a:bodyPr>
          <a:lstStyle/>
          <a:p>
            <a:r>
              <a:rPr lang="en-US" dirty="0" smtClean="0"/>
              <a:t>Recall, if vertices </a:t>
            </a:r>
            <a:r>
              <a:rPr lang="en-US" i="1" dirty="0" smtClean="0"/>
              <a:t>x</a:t>
            </a:r>
            <a:r>
              <a:rPr lang="en-US" i="1" baseline="-25000" dirty="0" smtClean="0"/>
              <a:t>i</a:t>
            </a:r>
            <a:r>
              <a:rPr lang="en-US" dirty="0" smtClean="0"/>
              <a:t> and </a:t>
            </a:r>
            <a:r>
              <a:rPr lang="en-US" i="1" dirty="0" err="1" smtClean="0"/>
              <a:t>x</a:t>
            </a:r>
            <a:r>
              <a:rPr lang="en-US" i="1" baseline="-25000" dirty="0" err="1" smtClean="0"/>
              <a:t>j</a:t>
            </a:r>
            <a:r>
              <a:rPr lang="en-US" dirty="0" smtClean="0"/>
              <a:t> are connected by an edge, they need to have a different color.</a:t>
            </a:r>
          </a:p>
          <a:p>
            <a:endParaRPr lang="en-US" dirty="0" smtClean="0"/>
          </a:p>
          <a:p>
            <a:r>
              <a:rPr lang="en-US" dirty="0" smtClean="0"/>
              <a:t>Since </a:t>
            </a:r>
            <a:r>
              <a:rPr lang="en-US" i="1" dirty="0" smtClean="0"/>
              <a:t>x</a:t>
            </a:r>
            <a:r>
              <a:rPr lang="en-US" i="1" baseline="-25000" dirty="0" smtClean="0"/>
              <a:t>i</a:t>
            </a:r>
            <a:r>
              <a:rPr lang="en-US" i="1" baseline="30000" dirty="0" smtClean="0"/>
              <a:t>3</a:t>
            </a:r>
            <a:r>
              <a:rPr lang="en-US" i="1" dirty="0" smtClean="0"/>
              <a:t>=</a:t>
            </a:r>
            <a:r>
              <a:rPr lang="en-US" dirty="0" smtClean="0"/>
              <a:t> </a:t>
            </a:r>
            <a:r>
              <a:rPr lang="en-US" i="1" dirty="0" smtClean="0"/>
              <a:t>x</a:t>
            </a:r>
            <a:r>
              <a:rPr lang="en-US" i="1" baseline="-25000" dirty="0" smtClean="0"/>
              <a:t>j</a:t>
            </a:r>
            <a:r>
              <a:rPr lang="en-US" i="1" baseline="30000" dirty="0" smtClean="0"/>
              <a:t>3</a:t>
            </a:r>
            <a:r>
              <a:rPr lang="en-US" i="1" dirty="0" smtClean="0"/>
              <a:t>=1, </a:t>
            </a:r>
            <a:r>
              <a:rPr lang="en-US" dirty="0" smtClean="0"/>
              <a:t>we can derive a second polynomial:</a:t>
            </a:r>
          </a:p>
          <a:p>
            <a:pPr algn="ctr">
              <a:buNone/>
            </a:pPr>
            <a:r>
              <a:rPr lang="en-US" i="1" dirty="0" smtClean="0"/>
              <a:t>	x</a:t>
            </a:r>
            <a:r>
              <a:rPr lang="en-US" i="1" baseline="-25000" dirty="0" smtClean="0"/>
              <a:t>i</a:t>
            </a:r>
            <a:r>
              <a:rPr lang="en-US" i="1" baseline="30000" dirty="0" smtClean="0"/>
              <a:t>3 </a:t>
            </a:r>
            <a:r>
              <a:rPr lang="en-US" dirty="0" smtClean="0"/>
              <a:t>-</a:t>
            </a:r>
            <a:r>
              <a:rPr lang="en-US" i="1" dirty="0" smtClean="0"/>
              <a:t> x</a:t>
            </a:r>
            <a:r>
              <a:rPr lang="en-US" i="1" baseline="-25000" dirty="0" smtClean="0"/>
              <a:t>j</a:t>
            </a:r>
            <a:r>
              <a:rPr lang="en-US" i="1" baseline="30000" dirty="0" smtClean="0"/>
              <a:t>3 </a:t>
            </a:r>
            <a:r>
              <a:rPr lang="en-US" dirty="0" smtClean="0"/>
              <a:t>=(</a:t>
            </a:r>
            <a:r>
              <a:rPr lang="en-US" i="1" dirty="0" smtClean="0"/>
              <a:t>x</a:t>
            </a:r>
            <a:r>
              <a:rPr lang="en-US" i="1" baseline="-25000" dirty="0" smtClean="0"/>
              <a:t>i </a:t>
            </a:r>
            <a:r>
              <a:rPr lang="en-US" dirty="0" smtClean="0"/>
              <a:t>- </a:t>
            </a:r>
            <a:r>
              <a:rPr lang="en-US" i="1" dirty="0" smtClean="0"/>
              <a:t>x</a:t>
            </a:r>
            <a:r>
              <a:rPr lang="en-US" i="1" baseline="-25000" dirty="0" smtClean="0"/>
              <a:t>j</a:t>
            </a:r>
            <a:r>
              <a:rPr lang="en-US" dirty="0" smtClean="0"/>
              <a:t>)(</a:t>
            </a:r>
            <a:r>
              <a:rPr lang="en-US" i="1" dirty="0" smtClean="0"/>
              <a:t>x</a:t>
            </a:r>
            <a:r>
              <a:rPr lang="en-US" i="1" baseline="-25000" dirty="0" smtClean="0"/>
              <a:t>i</a:t>
            </a:r>
            <a:r>
              <a:rPr lang="en-US" i="1" baseline="30000" dirty="0" smtClean="0"/>
              <a:t>2 </a:t>
            </a:r>
            <a:r>
              <a:rPr lang="en-US" dirty="0" smtClean="0"/>
              <a:t>+ </a:t>
            </a:r>
            <a:r>
              <a:rPr lang="en-US" i="1" dirty="0" err="1" smtClean="0"/>
              <a:t>x</a:t>
            </a:r>
            <a:r>
              <a:rPr lang="en-US" i="1" baseline="-25000" dirty="0" err="1" smtClean="0"/>
              <a:t>i</a:t>
            </a:r>
            <a:r>
              <a:rPr lang="en-US" i="1" dirty="0" err="1" smtClean="0"/>
              <a:t>x</a:t>
            </a:r>
            <a:r>
              <a:rPr lang="en-US" i="1" baseline="-25000" dirty="0" err="1" smtClean="0"/>
              <a:t>j</a:t>
            </a:r>
            <a:r>
              <a:rPr lang="en-US" i="1" baseline="-25000" dirty="0" smtClean="0"/>
              <a:t> </a:t>
            </a:r>
            <a:r>
              <a:rPr lang="en-US" dirty="0" smtClean="0"/>
              <a:t>+</a:t>
            </a:r>
            <a:r>
              <a:rPr lang="en-US" i="1" dirty="0" smtClean="0"/>
              <a:t> x</a:t>
            </a:r>
            <a:r>
              <a:rPr lang="en-US" i="1" baseline="-25000" dirty="0" smtClean="0"/>
              <a:t>j</a:t>
            </a:r>
            <a:r>
              <a:rPr lang="en-US" i="1" baseline="30000" dirty="0" smtClean="0"/>
              <a:t>2 </a:t>
            </a:r>
            <a:r>
              <a:rPr lang="en-US" dirty="0" smtClean="0"/>
              <a:t>)=0  by factoring.</a:t>
            </a:r>
          </a:p>
          <a:p>
            <a:pPr>
              <a:buNone/>
            </a:pPr>
            <a:endParaRPr lang="en-US" dirty="0" smtClean="0"/>
          </a:p>
          <a:p>
            <a:r>
              <a:rPr lang="en-US" dirty="0" smtClean="0"/>
              <a:t>From this equation, we know that </a:t>
            </a:r>
            <a:r>
              <a:rPr lang="en-US" i="1" dirty="0" smtClean="0"/>
              <a:t>x</a:t>
            </a:r>
            <a:r>
              <a:rPr lang="en-US" i="1" baseline="-25000" dirty="0" smtClean="0"/>
              <a:t>i</a:t>
            </a:r>
            <a:r>
              <a:rPr lang="en-US" dirty="0" smtClean="0"/>
              <a:t> and </a:t>
            </a:r>
            <a:r>
              <a:rPr lang="en-US" i="1" dirty="0" err="1" smtClean="0"/>
              <a:t>x</a:t>
            </a:r>
            <a:r>
              <a:rPr lang="en-US" i="1" baseline="-25000" dirty="0" err="1" smtClean="0"/>
              <a:t>j</a:t>
            </a:r>
            <a:r>
              <a:rPr lang="en-US" dirty="0" smtClean="0"/>
              <a:t> will have a different color if and only if:</a:t>
            </a:r>
          </a:p>
          <a:p>
            <a:pPr algn="ctr">
              <a:buNone/>
            </a:pPr>
            <a:r>
              <a:rPr lang="en-US" dirty="0" smtClean="0"/>
              <a:t>(</a:t>
            </a:r>
            <a:r>
              <a:rPr lang="en-US" i="1" dirty="0" smtClean="0"/>
              <a:t>x</a:t>
            </a:r>
            <a:r>
              <a:rPr lang="en-US" i="1" baseline="-25000" dirty="0" smtClean="0"/>
              <a:t>i</a:t>
            </a:r>
            <a:r>
              <a:rPr lang="en-US" i="1" baseline="30000" dirty="0" smtClean="0"/>
              <a:t>2 </a:t>
            </a:r>
            <a:r>
              <a:rPr lang="en-US" dirty="0" smtClean="0"/>
              <a:t>+ </a:t>
            </a:r>
            <a:r>
              <a:rPr lang="en-US" i="1" dirty="0" err="1" smtClean="0"/>
              <a:t>x</a:t>
            </a:r>
            <a:r>
              <a:rPr lang="en-US" i="1" baseline="-25000" dirty="0" err="1" smtClean="0"/>
              <a:t>i</a:t>
            </a:r>
            <a:r>
              <a:rPr lang="en-US" i="1" dirty="0" err="1" smtClean="0"/>
              <a:t>x</a:t>
            </a:r>
            <a:r>
              <a:rPr lang="en-US" i="1" baseline="-25000" dirty="0" err="1" smtClean="0"/>
              <a:t>j</a:t>
            </a:r>
            <a:r>
              <a:rPr lang="en-US" i="1" baseline="-25000" dirty="0" smtClean="0"/>
              <a:t> </a:t>
            </a:r>
            <a:r>
              <a:rPr lang="en-US" dirty="0" smtClean="0"/>
              <a:t>+</a:t>
            </a:r>
            <a:r>
              <a:rPr lang="en-US" i="1" dirty="0" smtClean="0"/>
              <a:t> x</a:t>
            </a:r>
            <a:r>
              <a:rPr lang="en-US" i="1" baseline="-25000" dirty="0" smtClean="0"/>
              <a:t>j</a:t>
            </a:r>
            <a:r>
              <a:rPr lang="en-US" i="1" baseline="30000" dirty="0" smtClean="0"/>
              <a:t>2 </a:t>
            </a:r>
            <a:r>
              <a:rPr lang="en-US" dirty="0" smtClean="0"/>
              <a:t>)=0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the Gröbner Basis</a:t>
            </a:r>
            <a:endParaRPr lang="en-US" dirty="0"/>
          </a:p>
        </p:txBody>
      </p:sp>
      <p:sp>
        <p:nvSpPr>
          <p:cNvPr id="3" name="Content Placeholder 2"/>
          <p:cNvSpPr>
            <a:spLocks noGrp="1"/>
          </p:cNvSpPr>
          <p:nvPr>
            <p:ph sz="quarter" idx="1"/>
          </p:nvPr>
        </p:nvSpPr>
        <p:spPr>
          <a:xfrm>
            <a:off x="457200" y="1600200"/>
            <a:ext cx="8001000" cy="4873752"/>
          </a:xfrm>
        </p:spPr>
        <p:txBody>
          <a:bodyPr>
            <a:normAutofit lnSpcReduction="10000"/>
          </a:bodyPr>
          <a:lstStyle/>
          <a:p>
            <a:r>
              <a:rPr lang="en-US" dirty="0" smtClean="0"/>
              <a:t>Let </a:t>
            </a:r>
            <a:r>
              <a:rPr lang="en-US" b="1" i="1" dirty="0" smtClean="0"/>
              <a:t>I</a:t>
            </a:r>
            <a:r>
              <a:rPr lang="en-US" i="1" dirty="0" smtClean="0"/>
              <a:t> </a:t>
            </a:r>
            <a:r>
              <a:rPr lang="en-US" dirty="0" smtClean="0"/>
              <a:t>be the ideal of the polynomial ring </a:t>
            </a:r>
            <a:r>
              <a:rPr lang="en-US" b="1" dirty="0" smtClean="0"/>
              <a:t>C</a:t>
            </a:r>
            <a:r>
              <a:rPr lang="en-US" dirty="0" smtClean="0"/>
              <a:t>[</a:t>
            </a:r>
            <a:r>
              <a:rPr lang="en-US" i="1" dirty="0" smtClean="0"/>
              <a: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a:t>
            </a:r>
          </a:p>
          <a:p>
            <a:r>
              <a:rPr lang="en-US" dirty="0" smtClean="0"/>
              <a:t>Let </a:t>
            </a:r>
            <a:r>
              <a:rPr lang="en-US" b="1" i="1" dirty="0" smtClean="0"/>
              <a:t>I</a:t>
            </a:r>
            <a:r>
              <a:rPr lang="en-US" dirty="0" smtClean="0"/>
              <a:t> be generated by the polynomials corresponding to the graph </a:t>
            </a:r>
            <a:r>
              <a:rPr lang="en-US" b="1" i="1" dirty="0" smtClean="0"/>
              <a:t>G:</a:t>
            </a:r>
          </a:p>
          <a:p>
            <a:pPr>
              <a:spcBef>
                <a:spcPts val="0"/>
              </a:spcBef>
              <a:buNone/>
            </a:pPr>
            <a:endParaRPr lang="en-US" dirty="0" smtClean="0"/>
          </a:p>
          <a:p>
            <a:pPr algn="ctr">
              <a:buNone/>
            </a:pPr>
            <a:r>
              <a:rPr lang="en-US" i="1" dirty="0" smtClean="0">
                <a:solidFill>
                  <a:srgbClr val="FE8637"/>
                </a:solidFill>
              </a:rPr>
              <a:t>x</a:t>
            </a:r>
            <a:r>
              <a:rPr lang="en-US" i="1" baseline="-25000" dirty="0" smtClean="0">
                <a:solidFill>
                  <a:srgbClr val="FE8637"/>
                </a:solidFill>
              </a:rPr>
              <a:t>i</a:t>
            </a:r>
            <a:r>
              <a:rPr lang="en-US" i="1" baseline="30000" dirty="0" smtClean="0">
                <a:solidFill>
                  <a:srgbClr val="FE8637"/>
                </a:solidFill>
              </a:rPr>
              <a:t>3</a:t>
            </a:r>
            <a:r>
              <a:rPr lang="en-US" i="1" dirty="0" smtClean="0">
                <a:solidFill>
                  <a:srgbClr val="FE8637"/>
                </a:solidFill>
              </a:rPr>
              <a:t> </a:t>
            </a:r>
            <a:r>
              <a:rPr lang="en-US" b="1" dirty="0" smtClean="0">
                <a:solidFill>
                  <a:srgbClr val="FE8637"/>
                </a:solidFill>
              </a:rPr>
              <a:t>-</a:t>
            </a:r>
            <a:r>
              <a:rPr lang="en-US" dirty="0" smtClean="0">
                <a:solidFill>
                  <a:srgbClr val="FE8637"/>
                </a:solidFill>
              </a:rPr>
              <a:t>1= 0   </a:t>
            </a:r>
            <a:r>
              <a:rPr lang="en-US" sz="2000" dirty="0" smtClean="0"/>
              <a:t>for 1 ≤ </a:t>
            </a:r>
            <a:r>
              <a:rPr lang="en-US" sz="2000" i="1" dirty="0" err="1" smtClean="0"/>
              <a:t>i</a:t>
            </a:r>
            <a:r>
              <a:rPr lang="en-US" sz="2000" i="1" dirty="0" smtClean="0"/>
              <a:t> </a:t>
            </a:r>
            <a:r>
              <a:rPr lang="en-US" sz="2000" dirty="0" smtClean="0"/>
              <a:t>≤ </a:t>
            </a:r>
            <a:r>
              <a:rPr lang="en-US" sz="2000" i="1" dirty="0" smtClean="0"/>
              <a:t>n</a:t>
            </a:r>
            <a:endParaRPr lang="en-US" sz="2000" dirty="0" smtClean="0"/>
          </a:p>
          <a:p>
            <a:pPr algn="ctr">
              <a:buNone/>
            </a:pPr>
            <a:r>
              <a:rPr lang="en-US" sz="2000" dirty="0" smtClean="0"/>
              <a:t>and</a:t>
            </a:r>
          </a:p>
          <a:p>
            <a:pPr algn="ctr">
              <a:buNone/>
            </a:pPr>
            <a:r>
              <a:rPr lang="en-US" i="1" dirty="0" smtClean="0">
                <a:solidFill>
                  <a:schemeClr val="accent1"/>
                </a:solidFill>
              </a:rPr>
              <a:t>x</a:t>
            </a:r>
            <a:r>
              <a:rPr lang="en-US" i="1" baseline="-25000" dirty="0" smtClean="0">
                <a:solidFill>
                  <a:schemeClr val="accent1"/>
                </a:solidFill>
              </a:rPr>
              <a:t>i</a:t>
            </a:r>
            <a:r>
              <a:rPr lang="en-US" i="1" baseline="30000" dirty="0" smtClean="0">
                <a:solidFill>
                  <a:schemeClr val="accent1"/>
                </a:solidFill>
              </a:rPr>
              <a:t>2 </a:t>
            </a:r>
            <a:r>
              <a:rPr lang="en-US" dirty="0" smtClean="0">
                <a:solidFill>
                  <a:schemeClr val="accent1"/>
                </a:solidFill>
              </a:rPr>
              <a:t>+ </a:t>
            </a:r>
            <a:r>
              <a:rPr lang="en-US" i="1" dirty="0" err="1" smtClean="0">
                <a:solidFill>
                  <a:schemeClr val="accent1"/>
                </a:solidFill>
              </a:rPr>
              <a:t>x</a:t>
            </a:r>
            <a:r>
              <a:rPr lang="en-US" i="1" baseline="-25000" dirty="0" err="1" smtClean="0">
                <a:solidFill>
                  <a:schemeClr val="accent1"/>
                </a:solidFill>
              </a:rPr>
              <a:t>i</a:t>
            </a:r>
            <a:r>
              <a:rPr lang="en-US" i="1" dirty="0" err="1" smtClean="0">
                <a:solidFill>
                  <a:schemeClr val="accent1"/>
                </a:solidFill>
              </a:rPr>
              <a:t>x</a:t>
            </a:r>
            <a:r>
              <a:rPr lang="en-US" i="1" baseline="-25000" dirty="0" err="1" smtClean="0">
                <a:solidFill>
                  <a:schemeClr val="accent1"/>
                </a:solidFill>
              </a:rPr>
              <a:t>j</a:t>
            </a:r>
            <a:r>
              <a:rPr lang="en-US" i="1" baseline="-25000" dirty="0" smtClean="0">
                <a:solidFill>
                  <a:schemeClr val="accent1"/>
                </a:solidFill>
              </a:rPr>
              <a:t> </a:t>
            </a:r>
            <a:r>
              <a:rPr lang="en-US" dirty="0" smtClean="0">
                <a:solidFill>
                  <a:schemeClr val="accent1"/>
                </a:solidFill>
              </a:rPr>
              <a:t>+</a:t>
            </a:r>
            <a:r>
              <a:rPr lang="en-US" i="1" dirty="0" smtClean="0">
                <a:solidFill>
                  <a:schemeClr val="accent1"/>
                </a:solidFill>
              </a:rPr>
              <a:t> x</a:t>
            </a:r>
            <a:r>
              <a:rPr lang="en-US" i="1" baseline="-25000" dirty="0" smtClean="0">
                <a:solidFill>
                  <a:schemeClr val="accent1"/>
                </a:solidFill>
              </a:rPr>
              <a:t>j</a:t>
            </a:r>
            <a:r>
              <a:rPr lang="en-US" i="1" baseline="30000" dirty="0" smtClean="0">
                <a:solidFill>
                  <a:schemeClr val="accent1"/>
                </a:solidFill>
              </a:rPr>
              <a:t>2 </a:t>
            </a:r>
            <a:r>
              <a:rPr lang="en-US" dirty="0" smtClean="0">
                <a:solidFill>
                  <a:schemeClr val="accent1"/>
                </a:solidFill>
              </a:rPr>
              <a:t>=0</a:t>
            </a:r>
          </a:p>
          <a:p>
            <a:pPr algn="ctr">
              <a:buNone/>
            </a:pPr>
            <a:r>
              <a:rPr lang="en-US" sz="2000" dirty="0" smtClean="0"/>
              <a:t>where </a:t>
            </a:r>
            <a:r>
              <a:rPr lang="en-US" sz="2000" i="1" dirty="0" smtClean="0"/>
              <a:t>x</a:t>
            </a:r>
            <a:r>
              <a:rPr lang="en-US" sz="2000" i="1" baseline="-25000" dirty="0" smtClean="0"/>
              <a:t>i</a:t>
            </a:r>
            <a:r>
              <a:rPr lang="en-US" sz="2000" dirty="0" smtClean="0"/>
              <a:t> and </a:t>
            </a:r>
            <a:r>
              <a:rPr lang="en-US" sz="2000" i="1" dirty="0" err="1" smtClean="0"/>
              <a:t>x</a:t>
            </a:r>
            <a:r>
              <a:rPr lang="en-US" sz="2000" i="1" baseline="-25000" dirty="0" err="1" smtClean="0"/>
              <a:t>j</a:t>
            </a:r>
            <a:r>
              <a:rPr lang="en-US" sz="2000" i="1" baseline="-25000" dirty="0" smtClean="0"/>
              <a:t> </a:t>
            </a:r>
            <a:r>
              <a:rPr lang="en-US" sz="2000" dirty="0" smtClean="0"/>
              <a:t>are connected by an edge.</a:t>
            </a:r>
          </a:p>
          <a:p>
            <a:pPr>
              <a:buNone/>
            </a:pPr>
            <a:endParaRPr lang="en-US" dirty="0" smtClean="0"/>
          </a:p>
          <a:p>
            <a:r>
              <a:rPr lang="en-US" dirty="0" smtClean="0"/>
              <a:t>We then compute the </a:t>
            </a:r>
            <a:r>
              <a:rPr lang="en-US" b="1" dirty="0" smtClean="0"/>
              <a:t>Gröbner basis</a:t>
            </a:r>
            <a:r>
              <a:rPr lang="en-US" dirty="0" smtClean="0"/>
              <a:t> for this ideal </a:t>
            </a:r>
            <a:r>
              <a:rPr lang="en-US" b="1" i="1" dirty="0" smtClean="0"/>
              <a:t>I</a:t>
            </a:r>
            <a:r>
              <a:rPr lang="en-US" dirty="0" smtClean="0"/>
              <a:t>, which is the Gröbner basis that corresponds to our graph </a:t>
            </a:r>
            <a:r>
              <a:rPr lang="en-US" b="1" i="1" dirty="0" smtClean="0"/>
              <a:t>G</a:t>
            </a:r>
            <a:r>
              <a:rPr lang="en-US" i="1" dirty="0" smtClean="0"/>
              <a:t>.</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either of these graphs 3-colorable?</a:t>
            </a:r>
            <a:endParaRPr lang="en-US" dirty="0"/>
          </a:p>
        </p:txBody>
      </p:sp>
      <p:sp>
        <p:nvSpPr>
          <p:cNvPr id="5" name="Text Placeholder 4"/>
          <p:cNvSpPr>
            <a:spLocks noGrp="1"/>
          </p:cNvSpPr>
          <p:nvPr>
            <p:ph type="body" sz="quarter" idx="1"/>
          </p:nvPr>
        </p:nvSpPr>
        <p:spPr/>
        <p:txBody>
          <a:bodyPr/>
          <a:lstStyle/>
          <a:p>
            <a:pPr algn="ctr"/>
            <a:r>
              <a:rPr lang="en-US" dirty="0" smtClean="0"/>
              <a:t>Graph 1:</a:t>
            </a:r>
            <a:endParaRPr lang="en-US" dirty="0"/>
          </a:p>
        </p:txBody>
      </p:sp>
      <p:sp>
        <p:nvSpPr>
          <p:cNvPr id="7" name="Text Placeholder 6"/>
          <p:cNvSpPr>
            <a:spLocks noGrp="1"/>
          </p:cNvSpPr>
          <p:nvPr>
            <p:ph type="body" sz="quarter" idx="3"/>
          </p:nvPr>
        </p:nvSpPr>
        <p:spPr/>
        <p:txBody>
          <a:bodyPr/>
          <a:lstStyle/>
          <a:p>
            <a:pPr algn="ctr"/>
            <a:r>
              <a:rPr lang="en-US" dirty="0" smtClean="0"/>
              <a:t>Graph 2:</a:t>
            </a:r>
            <a:endParaRPr lang="en-US" dirty="0"/>
          </a:p>
        </p:txBody>
      </p:sp>
      <p:pic>
        <p:nvPicPr>
          <p:cNvPr id="9" name="Picture 8"/>
          <p:cNvPicPr>
            <a:picLocks noChangeAspect="1"/>
          </p:cNvPicPr>
          <p:nvPr/>
        </p:nvPicPr>
        <p:blipFill>
          <a:blip r:embed="rId2"/>
          <a:stretch>
            <a:fillRect/>
          </a:stretch>
        </p:blipFill>
        <p:spPr>
          <a:xfrm>
            <a:off x="381000" y="2743199"/>
            <a:ext cx="3733800" cy="3079057"/>
          </a:xfrm>
          <a:prstGeom prst="rect">
            <a:avLst/>
          </a:prstGeom>
        </p:spPr>
      </p:pic>
      <p:pic>
        <p:nvPicPr>
          <p:cNvPr id="10" name="Picture 9"/>
          <p:cNvPicPr>
            <a:picLocks noChangeAspect="1"/>
          </p:cNvPicPr>
          <p:nvPr/>
        </p:nvPicPr>
        <p:blipFill>
          <a:blip r:embed="rId3"/>
          <a:stretch>
            <a:fillRect/>
          </a:stretch>
        </p:blipFill>
        <p:spPr>
          <a:xfrm>
            <a:off x="4343400" y="2743200"/>
            <a:ext cx="3839915" cy="3111500"/>
          </a:xfrm>
          <a:prstGeom prst="rect">
            <a:avLst/>
          </a:prstGeom>
        </p:spPr>
      </p:pic>
      <p:sp>
        <p:nvSpPr>
          <p:cNvPr id="11" name="TextBox 10"/>
          <p:cNvSpPr txBox="1"/>
          <p:nvPr/>
        </p:nvSpPr>
        <p:spPr>
          <a:xfrm>
            <a:off x="533400" y="6019800"/>
            <a:ext cx="7620000" cy="600164"/>
          </a:xfrm>
          <a:prstGeom prst="rect">
            <a:avLst/>
          </a:prstGeom>
          <a:noFill/>
        </p:spPr>
        <p:txBody>
          <a:bodyPr wrap="square" rtlCol="0">
            <a:spAutoFit/>
          </a:bodyPr>
          <a:lstStyle/>
          <a:p>
            <a:r>
              <a:rPr lang="en-US" sz="3300" dirty="0" smtClean="0"/>
              <a:t>We can use a Gröbner basis to find out!</a:t>
            </a:r>
            <a:endParaRPr lang="en-US" sz="3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2778</TotalTime>
  <Words>1713</Words>
  <Application>Microsoft Office PowerPoint</Application>
  <PresentationFormat>On-screen Show (4:3)</PresentationFormat>
  <Paragraphs>205</Paragraphs>
  <Slides>25</Slides>
  <Notes>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Oriel</vt:lpstr>
      <vt:lpstr>Microsoft Equation</vt:lpstr>
      <vt:lpstr>The Three-Color Problem   </vt:lpstr>
      <vt:lpstr>Graph Coloring</vt:lpstr>
      <vt:lpstr>What is the three-color problem?</vt:lpstr>
      <vt:lpstr>An Application of GrÖbner Bases!</vt:lpstr>
      <vt:lpstr>How do we represent the colors mathematically?</vt:lpstr>
      <vt:lpstr>Generating the Gröbner Basis</vt:lpstr>
      <vt:lpstr>Generating the Gröbner Basis</vt:lpstr>
      <vt:lpstr>Generating the Gröbner Basis</vt:lpstr>
      <vt:lpstr>Are either of these graphs 3-colorable?</vt:lpstr>
      <vt:lpstr>Colorable Theorem</vt:lpstr>
      <vt:lpstr>Variety</vt:lpstr>
      <vt:lpstr>More About Variety</vt:lpstr>
      <vt:lpstr>Example</vt:lpstr>
      <vt:lpstr>Algebraic Closure</vt:lpstr>
      <vt:lpstr>Weak Hilbert-Nullstellensatz Theorem</vt:lpstr>
      <vt:lpstr>Theorem</vt:lpstr>
      <vt:lpstr>Are either of these graphs 3-colorable?</vt:lpstr>
      <vt:lpstr>Now back to the 3-color problem…An Example!</vt:lpstr>
      <vt:lpstr>The Polynomials for graph G</vt:lpstr>
      <vt:lpstr>The GrÖbner Basis for G</vt:lpstr>
      <vt:lpstr>Determining the Colors</vt:lpstr>
      <vt:lpstr>Four-Coloring of Graphs </vt:lpstr>
      <vt:lpstr>Example for Four-Coloring Graph</vt:lpstr>
      <vt:lpstr>K colorings</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Three-Color Problem   </dc:title>
  <dc:creator>snowfox2004</dc:creator>
  <cp:lastModifiedBy>Kimberly Kesting</cp:lastModifiedBy>
  <cp:revision>164</cp:revision>
  <dcterms:created xsi:type="dcterms:W3CDTF">2011-07-28T14:25:24Z</dcterms:created>
  <dcterms:modified xsi:type="dcterms:W3CDTF">2011-07-29T01:54:58Z</dcterms:modified>
</cp:coreProperties>
</file>