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0"/>
  </p:notesMasterIdLst>
  <p:sldIdLst>
    <p:sldId id="256" r:id="rId3"/>
    <p:sldId id="393" r:id="rId4"/>
    <p:sldId id="394" r:id="rId5"/>
    <p:sldId id="395" r:id="rId6"/>
    <p:sldId id="396" r:id="rId7"/>
    <p:sldId id="403" r:id="rId8"/>
    <p:sldId id="397" r:id="rId9"/>
    <p:sldId id="398" r:id="rId10"/>
    <p:sldId id="404" r:id="rId11"/>
    <p:sldId id="400" r:id="rId12"/>
    <p:sldId id="405" r:id="rId13"/>
    <p:sldId id="391" r:id="rId14"/>
    <p:sldId id="401" r:id="rId15"/>
    <p:sldId id="402" r:id="rId16"/>
    <p:sldId id="389" r:id="rId17"/>
    <p:sldId id="284" r:id="rId18"/>
    <p:sldId id="3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B8E7E3-9D52-4985-A22E-08735F038D6F}">
          <p14:sldIdLst>
            <p14:sldId id="256"/>
            <p14:sldId id="393"/>
            <p14:sldId id="394"/>
            <p14:sldId id="395"/>
            <p14:sldId id="396"/>
            <p14:sldId id="403"/>
            <p14:sldId id="397"/>
            <p14:sldId id="398"/>
            <p14:sldId id="404"/>
            <p14:sldId id="400"/>
            <p14:sldId id="405"/>
            <p14:sldId id="391"/>
            <p14:sldId id="401"/>
            <p14:sldId id="402"/>
            <p14:sldId id="389"/>
            <p14:sldId id="284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FDA"/>
    <a:srgbClr val="0066CC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0" autoAdjust="0"/>
    <p:restoredTop sz="90791" autoAdjust="0"/>
  </p:normalViewPr>
  <p:slideViewPr>
    <p:cSldViewPr showGuides="1">
      <p:cViewPr>
        <p:scale>
          <a:sx n="75" d="100"/>
          <a:sy n="75" d="100"/>
        </p:scale>
        <p:origin x="104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A46BB-8DD7-456D-880B-F3E02DE6D65A}" type="doc">
      <dgm:prSet loTypeId="urn:microsoft.com/office/officeart/2005/8/layout/architecture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790BB-82ED-4B09-BDD5-8D0C09CD6F85}">
      <dgm:prSet phldrT="[Text]"/>
      <dgm:spPr/>
      <dgm:t>
        <a:bodyPr/>
        <a:lstStyle/>
        <a:p>
          <a:r>
            <a:rPr lang="en-US" dirty="0" smtClean="0"/>
            <a:t>Data Access + Model</a:t>
          </a:r>
        </a:p>
        <a:p>
          <a:r>
            <a:rPr lang="en-US" dirty="0" smtClean="0"/>
            <a:t>(PCL?)</a:t>
          </a:r>
          <a:endParaRPr lang="en-US" dirty="0"/>
        </a:p>
      </dgm:t>
    </dgm:pt>
    <dgm:pt modelId="{53CA5B5E-97DA-4852-AACE-19BF1E63E126}" type="parTrans" cxnId="{E4933A46-D7F3-42D9-BD5E-B152BC820AED}">
      <dgm:prSet/>
      <dgm:spPr/>
      <dgm:t>
        <a:bodyPr/>
        <a:lstStyle/>
        <a:p>
          <a:endParaRPr lang="en-US"/>
        </a:p>
      </dgm:t>
    </dgm:pt>
    <dgm:pt modelId="{7F43E0F0-D5A3-4943-81FB-5BED796C562F}" type="sibTrans" cxnId="{E4933A46-D7F3-42D9-BD5E-B152BC820AED}">
      <dgm:prSet/>
      <dgm:spPr/>
      <dgm:t>
        <a:bodyPr/>
        <a:lstStyle/>
        <a:p>
          <a:endParaRPr lang="en-US"/>
        </a:p>
      </dgm:t>
    </dgm:pt>
    <dgm:pt modelId="{650A8D33-07FA-45F9-B01F-1A6D969C6B88}">
      <dgm:prSet phldrT="[Text]"/>
      <dgm:spPr/>
      <dgm:t>
        <a:bodyPr/>
        <a:lstStyle/>
        <a:p>
          <a:r>
            <a:rPr lang="en-US" dirty="0" smtClean="0"/>
            <a:t>WP8</a:t>
          </a:r>
          <a:endParaRPr lang="en-US" dirty="0"/>
        </a:p>
      </dgm:t>
    </dgm:pt>
    <dgm:pt modelId="{DD907B49-8F34-4541-925A-BDE5E4617796}" type="parTrans" cxnId="{F0B89032-291E-4347-8E58-2B30D2C1D1B7}">
      <dgm:prSet/>
      <dgm:spPr/>
      <dgm:t>
        <a:bodyPr/>
        <a:lstStyle/>
        <a:p>
          <a:endParaRPr lang="en-US"/>
        </a:p>
      </dgm:t>
    </dgm:pt>
    <dgm:pt modelId="{916B9F05-A32C-44D7-A735-27464B5D2359}" type="sibTrans" cxnId="{F0B89032-291E-4347-8E58-2B30D2C1D1B7}">
      <dgm:prSet/>
      <dgm:spPr/>
      <dgm:t>
        <a:bodyPr/>
        <a:lstStyle/>
        <a:p>
          <a:endParaRPr lang="en-US"/>
        </a:p>
      </dgm:t>
    </dgm:pt>
    <dgm:pt modelId="{7D477EFE-0704-4BE9-9B1C-A545EDD7CF3E}">
      <dgm:prSet phldrT="[Text]"/>
      <dgm:spPr/>
      <dgm:t>
        <a:bodyPr/>
        <a:lstStyle/>
        <a:p>
          <a:r>
            <a:rPr lang="en-US" dirty="0" smtClean="0"/>
            <a:t>Agents</a:t>
          </a:r>
          <a:endParaRPr lang="en-US" dirty="0"/>
        </a:p>
      </dgm:t>
    </dgm:pt>
    <dgm:pt modelId="{AF2A396B-C4D6-4724-8D00-3D5A9032926A}" type="parTrans" cxnId="{486C3AD2-9604-44E2-9780-DD57F8385A64}">
      <dgm:prSet/>
      <dgm:spPr/>
      <dgm:t>
        <a:bodyPr/>
        <a:lstStyle/>
        <a:p>
          <a:endParaRPr lang="en-US"/>
        </a:p>
      </dgm:t>
    </dgm:pt>
    <dgm:pt modelId="{5B354EC7-887F-475A-928D-6E84E4B8373D}" type="sibTrans" cxnId="{486C3AD2-9604-44E2-9780-DD57F8385A64}">
      <dgm:prSet/>
      <dgm:spPr/>
      <dgm:t>
        <a:bodyPr/>
        <a:lstStyle/>
        <a:p>
          <a:endParaRPr lang="en-US"/>
        </a:p>
      </dgm:t>
    </dgm:pt>
    <dgm:pt modelId="{3FDB2CAC-B3DD-4B87-9A2D-54A30937BEAB}">
      <dgm:prSet phldrT="[Text]"/>
      <dgm:spPr/>
      <dgm:t>
        <a:bodyPr/>
        <a:lstStyle/>
        <a:p>
          <a:r>
            <a:rPr lang="en-US" dirty="0" smtClean="0"/>
            <a:t>Server Side </a:t>
          </a:r>
          <a:endParaRPr lang="en-US" dirty="0"/>
        </a:p>
      </dgm:t>
    </dgm:pt>
    <dgm:pt modelId="{D92200D6-07C2-42B5-B9F6-7009883169B1}" type="parTrans" cxnId="{CC27FFDA-06E6-4426-9AEC-7D9E73DCD7FC}">
      <dgm:prSet/>
      <dgm:spPr/>
      <dgm:t>
        <a:bodyPr/>
        <a:lstStyle/>
        <a:p>
          <a:endParaRPr lang="en-US"/>
        </a:p>
      </dgm:t>
    </dgm:pt>
    <dgm:pt modelId="{0906E0CA-B6B4-4529-B471-463C23DEBDB2}" type="sibTrans" cxnId="{CC27FFDA-06E6-4426-9AEC-7D9E73DCD7FC}">
      <dgm:prSet/>
      <dgm:spPr/>
      <dgm:t>
        <a:bodyPr/>
        <a:lstStyle/>
        <a:p>
          <a:endParaRPr lang="en-US"/>
        </a:p>
      </dgm:t>
    </dgm:pt>
    <dgm:pt modelId="{50E3F1D9-9A68-4B2D-B7CD-F456E6E2D49D}" type="pres">
      <dgm:prSet presAssocID="{76DA46BB-8DD7-456D-880B-F3E02DE6D65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6AC6E7-805A-4597-9446-992E31C0DB8E}" type="pres">
      <dgm:prSet presAssocID="{3FDB2CAC-B3DD-4B87-9A2D-54A30937BEAB}" presName="vertOne" presStyleCnt="0"/>
      <dgm:spPr/>
    </dgm:pt>
    <dgm:pt modelId="{CB05E94B-285D-445C-8A39-F4271675C8D9}" type="pres">
      <dgm:prSet presAssocID="{3FDB2CAC-B3DD-4B87-9A2D-54A30937BEA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FA7497-AC3A-4A7C-9E91-2595D25BDB87}" type="pres">
      <dgm:prSet presAssocID="{3FDB2CAC-B3DD-4B87-9A2D-54A30937BEAB}" presName="parTransOne" presStyleCnt="0"/>
      <dgm:spPr/>
    </dgm:pt>
    <dgm:pt modelId="{4FE45F8D-D7DE-4CF1-AB6A-EE2384D4D558}" type="pres">
      <dgm:prSet presAssocID="{3FDB2CAC-B3DD-4B87-9A2D-54A30937BEAB}" presName="horzOne" presStyleCnt="0"/>
      <dgm:spPr/>
    </dgm:pt>
    <dgm:pt modelId="{572A677E-46FB-4692-9685-A3D44CF29A9D}" type="pres">
      <dgm:prSet presAssocID="{26B790BB-82ED-4B09-BDD5-8D0C09CD6F85}" presName="vertTwo" presStyleCnt="0"/>
      <dgm:spPr/>
    </dgm:pt>
    <dgm:pt modelId="{A68D9A9F-D269-4F8C-9B1F-4390235BEB24}" type="pres">
      <dgm:prSet presAssocID="{26B790BB-82ED-4B09-BDD5-8D0C09CD6F85}" presName="txTwo" presStyleLbl="node2" presStyleIdx="0" presStyleCnt="1">
        <dgm:presLayoutVars>
          <dgm:chPref val="3"/>
        </dgm:presLayoutVars>
      </dgm:prSet>
      <dgm:spPr/>
    </dgm:pt>
    <dgm:pt modelId="{185BF6B6-2DA7-4000-ABC7-A8F35EFAE24A}" type="pres">
      <dgm:prSet presAssocID="{26B790BB-82ED-4B09-BDD5-8D0C09CD6F85}" presName="parTransTwo" presStyleCnt="0"/>
      <dgm:spPr/>
    </dgm:pt>
    <dgm:pt modelId="{12F1ABDE-9C58-4600-86CE-E18A4B815C5B}" type="pres">
      <dgm:prSet presAssocID="{26B790BB-82ED-4B09-BDD5-8D0C09CD6F85}" presName="horzTwo" presStyleCnt="0"/>
      <dgm:spPr/>
    </dgm:pt>
    <dgm:pt modelId="{4DE25524-E7AA-4E74-867E-1B4DF5BB5B2D}" type="pres">
      <dgm:prSet presAssocID="{650A8D33-07FA-45F9-B01F-1A6D969C6B88}" presName="vertThree" presStyleCnt="0"/>
      <dgm:spPr/>
    </dgm:pt>
    <dgm:pt modelId="{C03D324B-6CB8-44E6-9F94-761F13518EC0}" type="pres">
      <dgm:prSet presAssocID="{650A8D33-07FA-45F9-B01F-1A6D969C6B88}" presName="txThree" presStyleLbl="node3" presStyleIdx="0" presStyleCnt="2">
        <dgm:presLayoutVars>
          <dgm:chPref val="3"/>
        </dgm:presLayoutVars>
      </dgm:prSet>
      <dgm:spPr/>
    </dgm:pt>
    <dgm:pt modelId="{D837487F-A7CC-456E-8E5D-6520AC09DE9E}" type="pres">
      <dgm:prSet presAssocID="{650A8D33-07FA-45F9-B01F-1A6D969C6B88}" presName="horzThree" presStyleCnt="0"/>
      <dgm:spPr/>
    </dgm:pt>
    <dgm:pt modelId="{EE0CF9E0-4BBA-4802-9F25-6CE652208D27}" type="pres">
      <dgm:prSet presAssocID="{916B9F05-A32C-44D7-A735-27464B5D2359}" presName="sibSpaceThree" presStyleCnt="0"/>
      <dgm:spPr/>
    </dgm:pt>
    <dgm:pt modelId="{8DD20A94-33FB-4961-BC77-EF64D5B4ECE7}" type="pres">
      <dgm:prSet presAssocID="{7D477EFE-0704-4BE9-9B1C-A545EDD7CF3E}" presName="vertThree" presStyleCnt="0"/>
      <dgm:spPr/>
    </dgm:pt>
    <dgm:pt modelId="{E325CC54-619C-4CDB-BF5E-85FC14393A20}" type="pres">
      <dgm:prSet presAssocID="{7D477EFE-0704-4BE9-9B1C-A545EDD7CF3E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4EE80-3FA7-4857-98FE-A4C792297ED8}" type="pres">
      <dgm:prSet presAssocID="{7D477EFE-0704-4BE9-9B1C-A545EDD7CF3E}" presName="horzThree" presStyleCnt="0"/>
      <dgm:spPr/>
    </dgm:pt>
  </dgm:ptLst>
  <dgm:cxnLst>
    <dgm:cxn modelId="{F0B89032-291E-4347-8E58-2B30D2C1D1B7}" srcId="{26B790BB-82ED-4B09-BDD5-8D0C09CD6F85}" destId="{650A8D33-07FA-45F9-B01F-1A6D969C6B88}" srcOrd="0" destOrd="0" parTransId="{DD907B49-8F34-4541-925A-BDE5E4617796}" sibTransId="{916B9F05-A32C-44D7-A735-27464B5D2359}"/>
    <dgm:cxn modelId="{214A1619-00C1-4095-9B93-EFC274E76962}" type="presOf" srcId="{3FDB2CAC-B3DD-4B87-9A2D-54A30937BEAB}" destId="{CB05E94B-285D-445C-8A39-F4271675C8D9}" srcOrd="0" destOrd="0" presId="urn:microsoft.com/office/officeart/2005/8/layout/architecture"/>
    <dgm:cxn modelId="{07946154-181D-4E77-8A71-5E62B1770EC6}" type="presOf" srcId="{650A8D33-07FA-45F9-B01F-1A6D969C6B88}" destId="{C03D324B-6CB8-44E6-9F94-761F13518EC0}" srcOrd="0" destOrd="0" presId="urn:microsoft.com/office/officeart/2005/8/layout/architecture"/>
    <dgm:cxn modelId="{CC27FFDA-06E6-4426-9AEC-7D9E73DCD7FC}" srcId="{76DA46BB-8DD7-456D-880B-F3E02DE6D65A}" destId="{3FDB2CAC-B3DD-4B87-9A2D-54A30937BEAB}" srcOrd="0" destOrd="0" parTransId="{D92200D6-07C2-42B5-B9F6-7009883169B1}" sibTransId="{0906E0CA-B6B4-4529-B471-463C23DEBDB2}"/>
    <dgm:cxn modelId="{E4933A46-D7F3-42D9-BD5E-B152BC820AED}" srcId="{3FDB2CAC-B3DD-4B87-9A2D-54A30937BEAB}" destId="{26B790BB-82ED-4B09-BDD5-8D0C09CD6F85}" srcOrd="0" destOrd="0" parTransId="{53CA5B5E-97DA-4852-AACE-19BF1E63E126}" sibTransId="{7F43E0F0-D5A3-4943-81FB-5BED796C562F}"/>
    <dgm:cxn modelId="{C25F816D-2593-4635-9967-4736C822BAE6}" type="presOf" srcId="{76DA46BB-8DD7-456D-880B-F3E02DE6D65A}" destId="{50E3F1D9-9A68-4B2D-B7CD-F456E6E2D49D}" srcOrd="0" destOrd="0" presId="urn:microsoft.com/office/officeart/2005/8/layout/architecture"/>
    <dgm:cxn modelId="{486C3AD2-9604-44E2-9780-DD57F8385A64}" srcId="{26B790BB-82ED-4B09-BDD5-8D0C09CD6F85}" destId="{7D477EFE-0704-4BE9-9B1C-A545EDD7CF3E}" srcOrd="1" destOrd="0" parTransId="{AF2A396B-C4D6-4724-8D00-3D5A9032926A}" sibTransId="{5B354EC7-887F-475A-928D-6E84E4B8373D}"/>
    <dgm:cxn modelId="{766572F9-AF63-486B-8E43-CE9598D1C0D2}" type="presOf" srcId="{26B790BB-82ED-4B09-BDD5-8D0C09CD6F85}" destId="{A68D9A9F-D269-4F8C-9B1F-4390235BEB24}" srcOrd="0" destOrd="0" presId="urn:microsoft.com/office/officeart/2005/8/layout/architecture"/>
    <dgm:cxn modelId="{4F1B69FA-9A65-4CD6-A3FF-ACAD6730B585}" type="presOf" srcId="{7D477EFE-0704-4BE9-9B1C-A545EDD7CF3E}" destId="{E325CC54-619C-4CDB-BF5E-85FC14393A20}" srcOrd="0" destOrd="0" presId="urn:microsoft.com/office/officeart/2005/8/layout/architecture"/>
    <dgm:cxn modelId="{DA137C20-27B6-43CE-9871-8013F980C726}" type="presParOf" srcId="{50E3F1D9-9A68-4B2D-B7CD-F456E6E2D49D}" destId="{966AC6E7-805A-4597-9446-992E31C0DB8E}" srcOrd="0" destOrd="0" presId="urn:microsoft.com/office/officeart/2005/8/layout/architecture"/>
    <dgm:cxn modelId="{3BF65730-132D-4D6E-B1D7-775D86EBA6BD}" type="presParOf" srcId="{966AC6E7-805A-4597-9446-992E31C0DB8E}" destId="{CB05E94B-285D-445C-8A39-F4271675C8D9}" srcOrd="0" destOrd="0" presId="urn:microsoft.com/office/officeart/2005/8/layout/architecture"/>
    <dgm:cxn modelId="{B3D9FDFC-75EF-4DFE-B0EA-886015F14290}" type="presParOf" srcId="{966AC6E7-805A-4597-9446-992E31C0DB8E}" destId="{A2FA7497-AC3A-4A7C-9E91-2595D25BDB87}" srcOrd="1" destOrd="0" presId="urn:microsoft.com/office/officeart/2005/8/layout/architecture"/>
    <dgm:cxn modelId="{1FF67C15-FBEA-4C5A-8323-216881A3FA75}" type="presParOf" srcId="{966AC6E7-805A-4597-9446-992E31C0DB8E}" destId="{4FE45F8D-D7DE-4CF1-AB6A-EE2384D4D558}" srcOrd="2" destOrd="0" presId="urn:microsoft.com/office/officeart/2005/8/layout/architecture"/>
    <dgm:cxn modelId="{D4A0B51E-1907-49C6-A511-20D73882ACD4}" type="presParOf" srcId="{4FE45F8D-D7DE-4CF1-AB6A-EE2384D4D558}" destId="{572A677E-46FB-4692-9685-A3D44CF29A9D}" srcOrd="0" destOrd="0" presId="urn:microsoft.com/office/officeart/2005/8/layout/architecture"/>
    <dgm:cxn modelId="{94297A33-EB32-444D-A112-FCF27DFB030B}" type="presParOf" srcId="{572A677E-46FB-4692-9685-A3D44CF29A9D}" destId="{A68D9A9F-D269-4F8C-9B1F-4390235BEB24}" srcOrd="0" destOrd="0" presId="urn:microsoft.com/office/officeart/2005/8/layout/architecture"/>
    <dgm:cxn modelId="{7C418487-D937-448B-B340-432D37E5A12E}" type="presParOf" srcId="{572A677E-46FB-4692-9685-A3D44CF29A9D}" destId="{185BF6B6-2DA7-4000-ABC7-A8F35EFAE24A}" srcOrd="1" destOrd="0" presId="urn:microsoft.com/office/officeart/2005/8/layout/architecture"/>
    <dgm:cxn modelId="{97FCAC92-F418-4D90-BD75-F41121A909E2}" type="presParOf" srcId="{572A677E-46FB-4692-9685-A3D44CF29A9D}" destId="{12F1ABDE-9C58-4600-86CE-E18A4B815C5B}" srcOrd="2" destOrd="0" presId="urn:microsoft.com/office/officeart/2005/8/layout/architecture"/>
    <dgm:cxn modelId="{16B21785-4342-4EA9-A2ED-CEAAFA127EE9}" type="presParOf" srcId="{12F1ABDE-9C58-4600-86CE-E18A4B815C5B}" destId="{4DE25524-E7AA-4E74-867E-1B4DF5BB5B2D}" srcOrd="0" destOrd="0" presId="urn:microsoft.com/office/officeart/2005/8/layout/architecture"/>
    <dgm:cxn modelId="{ABFA0352-039F-4695-9B0C-2C10485CAC61}" type="presParOf" srcId="{4DE25524-E7AA-4E74-867E-1B4DF5BB5B2D}" destId="{C03D324B-6CB8-44E6-9F94-761F13518EC0}" srcOrd="0" destOrd="0" presId="urn:microsoft.com/office/officeart/2005/8/layout/architecture"/>
    <dgm:cxn modelId="{75436332-ED49-4D27-89B5-51667EE27003}" type="presParOf" srcId="{4DE25524-E7AA-4E74-867E-1B4DF5BB5B2D}" destId="{D837487F-A7CC-456E-8E5D-6520AC09DE9E}" srcOrd="1" destOrd="0" presId="urn:microsoft.com/office/officeart/2005/8/layout/architecture"/>
    <dgm:cxn modelId="{4B0B93A7-5723-4AA6-8071-8AB5E15591C0}" type="presParOf" srcId="{12F1ABDE-9C58-4600-86CE-E18A4B815C5B}" destId="{EE0CF9E0-4BBA-4802-9F25-6CE652208D27}" srcOrd="1" destOrd="0" presId="urn:microsoft.com/office/officeart/2005/8/layout/architecture"/>
    <dgm:cxn modelId="{2124D63B-B84F-46D2-AC6C-07E12AC738C1}" type="presParOf" srcId="{12F1ABDE-9C58-4600-86CE-E18A4B815C5B}" destId="{8DD20A94-33FB-4961-BC77-EF64D5B4ECE7}" srcOrd="2" destOrd="0" presId="urn:microsoft.com/office/officeart/2005/8/layout/architecture"/>
    <dgm:cxn modelId="{2F71C6A3-BD61-45F9-B59A-972F7F0A1761}" type="presParOf" srcId="{8DD20A94-33FB-4961-BC77-EF64D5B4ECE7}" destId="{E325CC54-619C-4CDB-BF5E-85FC14393A20}" srcOrd="0" destOrd="0" presId="urn:microsoft.com/office/officeart/2005/8/layout/architecture"/>
    <dgm:cxn modelId="{72B91045-3074-4891-A266-0DA920E85E51}" type="presParOf" srcId="{8DD20A94-33FB-4961-BC77-EF64D5B4ECE7}" destId="{4E34EE80-3FA7-4857-98FE-A4C792297ED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B7110-9105-42E8-87A0-97EF44EEB64F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6FBF4F-6EF9-4149-9B81-108CB61EA717}">
      <dgm:prSet phldrT="[Text]"/>
      <dgm:spPr/>
      <dgm:t>
        <a:bodyPr/>
        <a:lstStyle/>
        <a:p>
          <a:r>
            <a:rPr lang="en-US" dirty="0" smtClean="0"/>
            <a:t>Windows 8</a:t>
          </a:r>
          <a:endParaRPr lang="en-US" dirty="0"/>
        </a:p>
      </dgm:t>
    </dgm:pt>
    <dgm:pt modelId="{5DEA83DA-EF33-45AF-83F4-D7C5F20FCA1D}" type="parTrans" cxnId="{54060CF7-EAC7-4B89-B90B-F47F25F2A537}">
      <dgm:prSet/>
      <dgm:spPr/>
      <dgm:t>
        <a:bodyPr/>
        <a:lstStyle/>
        <a:p>
          <a:endParaRPr lang="en-US"/>
        </a:p>
      </dgm:t>
    </dgm:pt>
    <dgm:pt modelId="{B900A81D-E168-4EF6-A522-38C9B4F315EA}" type="sibTrans" cxnId="{54060CF7-EAC7-4B89-B90B-F47F25F2A537}">
      <dgm:prSet/>
      <dgm:spPr/>
      <dgm:t>
        <a:bodyPr/>
        <a:lstStyle/>
        <a:p>
          <a:endParaRPr lang="en-US"/>
        </a:p>
      </dgm:t>
    </dgm:pt>
    <dgm:pt modelId="{617DCB09-1AC0-4DB8-A6B7-B620590C7665}" type="pres">
      <dgm:prSet presAssocID="{1DFB7110-9105-42E8-87A0-97EF44EEB64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10D299-A416-421B-B2D3-A938B5AC1FAB}" type="pres">
      <dgm:prSet presAssocID="{576FBF4F-6EF9-4149-9B81-108CB61EA717}" presName="vertOne" presStyleCnt="0"/>
      <dgm:spPr/>
    </dgm:pt>
    <dgm:pt modelId="{09B45CB2-BD0E-41C5-AC51-40B2CBFB3F2C}" type="pres">
      <dgm:prSet presAssocID="{576FBF4F-6EF9-4149-9B81-108CB61EA717}" presName="txOne" presStyleLbl="node0" presStyleIdx="0" presStyleCnt="1" custLinFactNeighborX="-108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661CF-DCE9-45FD-9926-811469102A23}" type="pres">
      <dgm:prSet presAssocID="{576FBF4F-6EF9-4149-9B81-108CB61EA717}" presName="horzOne" presStyleCnt="0"/>
      <dgm:spPr/>
    </dgm:pt>
  </dgm:ptLst>
  <dgm:cxnLst>
    <dgm:cxn modelId="{4BCF26F6-0E5E-40BA-9AB6-33FC2A29663F}" type="presOf" srcId="{1DFB7110-9105-42E8-87A0-97EF44EEB64F}" destId="{617DCB09-1AC0-4DB8-A6B7-B620590C7665}" srcOrd="0" destOrd="0" presId="urn:microsoft.com/office/officeart/2005/8/layout/architecture"/>
    <dgm:cxn modelId="{48695BD4-29A1-4926-974A-73EB8E6EC1F6}" type="presOf" srcId="{576FBF4F-6EF9-4149-9B81-108CB61EA717}" destId="{09B45CB2-BD0E-41C5-AC51-40B2CBFB3F2C}" srcOrd="0" destOrd="0" presId="urn:microsoft.com/office/officeart/2005/8/layout/architecture"/>
    <dgm:cxn modelId="{54060CF7-EAC7-4B89-B90B-F47F25F2A537}" srcId="{1DFB7110-9105-42E8-87A0-97EF44EEB64F}" destId="{576FBF4F-6EF9-4149-9B81-108CB61EA717}" srcOrd="0" destOrd="0" parTransId="{5DEA83DA-EF33-45AF-83F4-D7C5F20FCA1D}" sibTransId="{B900A81D-E168-4EF6-A522-38C9B4F315EA}"/>
    <dgm:cxn modelId="{4CFD66B3-8E0D-43A3-B765-075143ADC333}" type="presParOf" srcId="{617DCB09-1AC0-4DB8-A6B7-B620590C7665}" destId="{0110D299-A416-421B-B2D3-A938B5AC1FAB}" srcOrd="0" destOrd="0" presId="urn:microsoft.com/office/officeart/2005/8/layout/architecture"/>
    <dgm:cxn modelId="{8492C942-D85A-4ED0-9B47-336080B4760D}" type="presParOf" srcId="{0110D299-A416-421B-B2D3-A938B5AC1FAB}" destId="{09B45CB2-BD0E-41C5-AC51-40B2CBFB3F2C}" srcOrd="0" destOrd="0" presId="urn:microsoft.com/office/officeart/2005/8/layout/architecture"/>
    <dgm:cxn modelId="{DCBCA8A5-E5A3-4060-8D38-8AB19669F0A7}" type="presParOf" srcId="{0110D299-A416-421B-B2D3-A938B5AC1FAB}" destId="{C8F661CF-DCE9-45FD-9926-811469102A2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5E94B-285D-445C-8A39-F4271675C8D9}">
      <dsp:nvSpPr>
        <dsp:cNvPr id="0" name=""/>
        <dsp:cNvSpPr/>
      </dsp:nvSpPr>
      <dsp:spPr>
        <a:xfrm>
          <a:off x="2851" y="2780633"/>
          <a:ext cx="6090296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Server Side </a:t>
          </a:r>
          <a:endParaRPr lang="en-US" sz="5500" kern="1200" dirty="0"/>
        </a:p>
      </dsp:txBody>
      <dsp:txXfrm>
        <a:off x="40397" y="2818179"/>
        <a:ext cx="6015204" cy="1206814"/>
      </dsp:txXfrm>
    </dsp:sp>
    <dsp:sp modelId="{A68D9A9F-D269-4F8C-9B1F-4390235BEB24}">
      <dsp:nvSpPr>
        <dsp:cNvPr id="0" name=""/>
        <dsp:cNvSpPr/>
      </dsp:nvSpPr>
      <dsp:spPr>
        <a:xfrm>
          <a:off x="2851" y="1391046"/>
          <a:ext cx="6090296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Data Access + Model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(PCL?)</a:t>
          </a:r>
          <a:endParaRPr lang="en-US" sz="2900" kern="1200" dirty="0"/>
        </a:p>
      </dsp:txBody>
      <dsp:txXfrm>
        <a:off x="40397" y="1428592"/>
        <a:ext cx="6015204" cy="1206814"/>
      </dsp:txXfrm>
    </dsp:sp>
    <dsp:sp modelId="{C03D324B-6CB8-44E6-9F94-761F13518EC0}">
      <dsp:nvSpPr>
        <dsp:cNvPr id="0" name=""/>
        <dsp:cNvSpPr/>
      </dsp:nvSpPr>
      <dsp:spPr>
        <a:xfrm>
          <a:off x="2851" y="1460"/>
          <a:ext cx="2982515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WP8</a:t>
          </a:r>
          <a:endParaRPr lang="en-US" sz="2900" kern="1200" dirty="0"/>
        </a:p>
      </dsp:txBody>
      <dsp:txXfrm>
        <a:off x="40397" y="39006"/>
        <a:ext cx="2907423" cy="1206814"/>
      </dsp:txXfrm>
    </dsp:sp>
    <dsp:sp modelId="{E325CC54-619C-4CDB-BF5E-85FC14393A20}">
      <dsp:nvSpPr>
        <dsp:cNvPr id="0" name=""/>
        <dsp:cNvSpPr/>
      </dsp:nvSpPr>
      <dsp:spPr>
        <a:xfrm>
          <a:off x="3110632" y="1460"/>
          <a:ext cx="2982515" cy="12819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Agents</a:t>
          </a:r>
          <a:endParaRPr lang="en-US" sz="2900" kern="1200" dirty="0"/>
        </a:p>
      </dsp:txBody>
      <dsp:txXfrm>
        <a:off x="3148178" y="39006"/>
        <a:ext cx="2907423" cy="1206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45CB2-BD0E-41C5-AC51-40B2CBFB3F2C}">
      <dsp:nvSpPr>
        <dsp:cNvPr id="0" name=""/>
        <dsp:cNvSpPr/>
      </dsp:nvSpPr>
      <dsp:spPr>
        <a:xfrm>
          <a:off x="0" y="0"/>
          <a:ext cx="1535833" cy="2016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Windows 8</a:t>
          </a:r>
          <a:endParaRPr lang="en-US" sz="2500" kern="1200" dirty="0"/>
        </a:p>
      </dsp:txBody>
      <dsp:txXfrm>
        <a:off x="44983" y="44983"/>
        <a:ext cx="1445867" cy="1926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109D5-1713-4BDD-95D4-4F274634667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A0AAC-424A-4693-9173-3ED2E9BF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0AAC-424A-4693-9173-3ED2E9BFC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8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Speakers Name</a:t>
            </a:r>
          </a:p>
          <a:p>
            <a:r>
              <a:rPr lang="en-US" dirty="0" smtClean="0"/>
              <a:t>11/11/2011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673" y="6356351"/>
            <a:ext cx="936105" cy="365125"/>
          </a:xfrm>
        </p:spPr>
        <p:txBody>
          <a:bodyPr/>
          <a:lstStyle/>
          <a:p>
            <a:fld id="{0620C2E7-8FCB-47E5-B6FA-AAC572C3EC73}" type="datetime1">
              <a:rPr lang="en-US" smtClean="0"/>
              <a:t>2/24/2013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3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FD03-52AE-4E14-8155-B78F1E25A6B5}" type="datetime1">
              <a:rPr lang="en-US" smtClean="0"/>
              <a:t>2/24/2013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06" y="6356351"/>
            <a:ext cx="936105" cy="365125"/>
          </a:xfrm>
        </p:spPr>
        <p:txBody>
          <a:bodyPr/>
          <a:lstStyle/>
          <a:p>
            <a:pPr algn="l" rtl="1"/>
            <a:r>
              <a:rPr lang="en-US" dirty="0" smtClean="0"/>
              <a:t> </a:t>
            </a:r>
            <a:fld id="{AA986F54-24DE-4AB4-95BF-72E7F2EFFBC6}" type="slidenum">
              <a:rPr lang="en-US" smtClean="0"/>
              <a:pPr algn="l" rtl="1"/>
              <a:t>‹#›</a:t>
            </a:fld>
            <a:r>
              <a:rPr lang="he-IL" dirty="0" smtClean="0"/>
              <a:t>מתוך ##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email@CodeValue.net</a:t>
            </a:r>
          </a:p>
          <a:p>
            <a:r>
              <a:rPr lang="en-US" dirty="0" smtClean="0"/>
              <a:t>054-616066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33" y="1508789"/>
            <a:ext cx="4417934" cy="20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6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FD03-52AE-4E14-8155-B78F1E25A6B5}" type="datetime1">
              <a:rPr lang="en-US" smtClean="0"/>
              <a:t>2/24/2013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0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D350-B438-4E22-9749-7311FE35A877}" type="datetime1">
              <a:rPr lang="en-US" smtClean="0"/>
              <a:t>2/24/2013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3EBE-D78E-4BF0-A1F0-71D063431AFB}" type="datetime1">
              <a:rPr lang="en-US" smtClean="0"/>
              <a:t>2/24/2013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B8A-28DA-4900-9A65-272C843056AD}" type="datetime1">
              <a:rPr lang="en-US" smtClean="0"/>
              <a:t>2/24/2013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82DA-E68A-49DB-8829-FB2FBFE91400}" type="datetime1">
              <a:rPr lang="en-US" smtClean="0"/>
              <a:t>2/24/2013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96130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90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93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_ITP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120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673" y="6356351"/>
            <a:ext cx="936105" cy="365125"/>
          </a:xfrm>
        </p:spPr>
        <p:txBody>
          <a:bodyPr/>
          <a:lstStyle/>
          <a:p>
            <a:fld id="{A03B0C54-D141-46BF-9FC1-423C5E0A10EC}" type="datetime1">
              <a:rPr lang="en-US" smtClean="0"/>
              <a:t>2/24/2013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6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01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025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3111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852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881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_Dev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04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BF9D-C72F-4E89-90EB-360D53E9C01E}" type="datetime1">
              <a:rPr lang="en-US" smtClean="0"/>
              <a:t>2/24/2013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6D67-A2A2-488C-B5DB-1DDB36779F3C}" type="datetime1">
              <a:rPr lang="en-US" smtClean="0"/>
              <a:t>2/24/2013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B40F-1A23-43A3-91C2-694224BE7703}" type="datetime1">
              <a:rPr lang="en-US" smtClean="0"/>
              <a:t>2/24/2013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7B9-06D9-45A8-B295-E30F1090D2A3}" type="datetime1">
              <a:rPr lang="en-US" smtClean="0"/>
              <a:t>2/24/2013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1E65-E0C0-4EDF-AEF9-94C07EBFBC54}" type="datetime1">
              <a:rPr lang="en-US" smtClean="0"/>
              <a:t>2/24/2013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8627"/>
            <a:ext cx="4114800" cy="1440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FD03-52AE-4E14-8155-B78F1E25A6B5}" type="datetime1">
              <a:rPr lang="en-US" smtClean="0"/>
              <a:t>2/24/2013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4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FD03-52AE-4E14-8155-B78F1E25A6B5}" type="datetime1">
              <a:rPr lang="en-US" smtClean="0"/>
              <a:t>2/24/2013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1" y="68627"/>
            <a:ext cx="4114800" cy="1440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9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673" y="6356351"/>
            <a:ext cx="9361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FD03-52AE-4E14-8155-B78F1E25A6B5}" type="datetime1">
              <a:rPr lang="en-US" smtClean="0"/>
              <a:t>2/24/2013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560" y="6356351"/>
            <a:ext cx="395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6F54-24DE-4AB4-95BF-72E7F2EFF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2" r:id="rId9"/>
    <p:sldLayoutId id="2147483663" r:id="rId10"/>
    <p:sldLayoutId id="2147483661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3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ielb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hh202915(v=VS.92)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Windows Phone 8</a:t>
            </a:r>
            <a:br>
              <a:rPr lang="en-US" b="1" dirty="0" smtClean="0"/>
            </a:br>
            <a:r>
              <a:rPr lang="en-US" b="1" dirty="0" smtClean="0"/>
              <a:t>End to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1021"/>
            <a:ext cx="6400800" cy="240026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Twitter: @</a:t>
            </a:r>
            <a:r>
              <a:rPr lang="en-US" b="1" dirty="0" err="1"/>
              <a:t>arielbh</a:t>
            </a:r>
            <a:endParaRPr lang="en-US" b="1" dirty="0"/>
          </a:p>
          <a:p>
            <a:r>
              <a:rPr lang="en-US" dirty="0" smtClean="0"/>
              <a:t>Ariel Ben </a:t>
            </a:r>
            <a:r>
              <a:rPr lang="en-US" dirty="0" err="1" smtClean="0"/>
              <a:t>Horesh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www.arielbh.com</a:t>
            </a:r>
            <a:endParaRPr lang="en-US" dirty="0" smtClean="0"/>
          </a:p>
          <a:p>
            <a:r>
              <a:rPr lang="en-US" dirty="0" smtClean="0"/>
              <a:t>Co-founder -  </a:t>
            </a:r>
            <a:r>
              <a:rPr lang="en-US" dirty="0" err="1" smtClean="0"/>
              <a:t>CodeValue</a:t>
            </a:r>
            <a:endParaRPr lang="en-US" dirty="0"/>
          </a:p>
          <a:p>
            <a:r>
              <a:rPr lang="en-US" dirty="0" smtClean="0"/>
              <a:t>26/2/2013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8" y="4293096"/>
            <a:ext cx="1943100" cy="191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Again. It depend on how complicated is your app.</a:t>
            </a:r>
          </a:p>
          <a:p>
            <a:pPr lvl="1"/>
            <a:r>
              <a:rPr lang="en-US" dirty="0" smtClean="0"/>
              <a:t>Many options: </a:t>
            </a:r>
            <a:r>
              <a:rPr lang="en-US" dirty="0" err="1" smtClean="0"/>
              <a:t>Autofac</a:t>
            </a:r>
            <a:r>
              <a:rPr lang="en-US" dirty="0" smtClean="0"/>
              <a:t>, </a:t>
            </a:r>
            <a:r>
              <a:rPr lang="en-US" dirty="0" err="1" smtClean="0"/>
              <a:t>TinyIoc</a:t>
            </a:r>
            <a:r>
              <a:rPr lang="en-US" dirty="0" smtClean="0"/>
              <a:t>, </a:t>
            </a:r>
            <a:r>
              <a:rPr lang="en-US" dirty="0" err="1" smtClean="0"/>
              <a:t>SimpleIoC</a:t>
            </a:r>
            <a:r>
              <a:rPr lang="en-US" dirty="0" smtClean="0"/>
              <a:t>, </a:t>
            </a:r>
            <a:r>
              <a:rPr lang="en-US" dirty="0" err="1" smtClean="0"/>
              <a:t>Funq</a:t>
            </a:r>
            <a:r>
              <a:rPr lang="en-US" dirty="0" smtClean="0"/>
              <a:t>. (no Unity, yet)</a:t>
            </a:r>
          </a:p>
          <a:p>
            <a:pPr lvl="1"/>
            <a:r>
              <a:rPr lang="en-US" dirty="0" smtClean="0"/>
              <a:t>Alternative: static members in App. Use Interfaces.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https://encrypted-tbn1.gstatic.com/images?q=tbn:ANd9GcS4qIYOnahrK1XiemXbtOyaSW-e9tjF3ER5EEe9disX407uUF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53446"/>
            <a:ext cx="5832648" cy="38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Windows Azure Mobile Services if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Windows Azure Mobile Services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5198"/>
            <a:ext cx="8363272" cy="528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– </a:t>
            </a:r>
            <a:r>
              <a:rPr lang="en-US" dirty="0" err="1" smtClean="0"/>
              <a:t>Motherf</a:t>
            </a:r>
            <a:r>
              <a:rPr lang="en-US" dirty="0" smtClean="0"/>
              <a:t>*</a:t>
            </a:r>
            <a:r>
              <a:rPr lang="en-US" dirty="0" err="1" smtClean="0"/>
              <a:t>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2" y="1138908"/>
            <a:ext cx="9110328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4546848" cy="5145435"/>
          </a:xfrm>
        </p:spPr>
        <p:txBody>
          <a:bodyPr/>
          <a:lstStyle/>
          <a:p>
            <a:r>
              <a:rPr lang="en-US" dirty="0" smtClean="0"/>
              <a:t>Test like no tomorrow.</a:t>
            </a:r>
          </a:p>
          <a:p>
            <a:r>
              <a:rPr lang="en-US" dirty="0" smtClean="0"/>
              <a:t>Use Windows Phone 8 </a:t>
            </a:r>
            <a:r>
              <a:rPr lang="en-US" dirty="0" err="1" smtClean="0"/>
              <a:t>Unitests</a:t>
            </a:r>
            <a:r>
              <a:rPr lang="en-US" dirty="0" smtClean="0"/>
              <a:t> project. </a:t>
            </a:r>
            <a:endParaRPr lang="en-US" dirty="0"/>
          </a:p>
          <a:p>
            <a:r>
              <a:rPr lang="en-US" dirty="0" smtClean="0"/>
              <a:t>Should become better with VS2012 update.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606053"/>
            <a:ext cx="34766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quick. Increment as you go.</a:t>
            </a:r>
          </a:p>
          <a:p>
            <a:r>
              <a:rPr lang="en-US" dirty="0" smtClean="0"/>
              <a:t>Use API for </a:t>
            </a:r>
            <a:r>
              <a:rPr lang="en-US" dirty="0" err="1" smtClean="0"/>
              <a:t>InApp</a:t>
            </a:r>
            <a:r>
              <a:rPr lang="en-US" dirty="0" smtClean="0"/>
              <a:t> and purchases. (Also Store Mock)</a:t>
            </a:r>
          </a:p>
          <a:p>
            <a:r>
              <a:rPr lang="en-US" dirty="0" smtClean="0"/>
              <a:t>Get Bug reports and exceptions from the store.</a:t>
            </a:r>
          </a:p>
          <a:p>
            <a:r>
              <a:rPr lang="en-US" dirty="0" smtClean="0"/>
              <a:t>Allow users to interact with your (better then bad reviews).</a:t>
            </a:r>
          </a:p>
          <a:p>
            <a:r>
              <a:rPr lang="en-US" dirty="0" smtClean="0"/>
              <a:t>Use Store Test Kit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Before publishing.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 descr="http://www.slate.com/content/dam/slate/articles/technology/technology/2012/10/121030_TECH_FirstinLineatSe.jpg.CROP.rectangle3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73896"/>
            <a:ext cx="54102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3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Phone 8 is a great opportunity. </a:t>
            </a:r>
            <a:endParaRPr lang="en-US" dirty="0"/>
          </a:p>
          <a:p>
            <a:r>
              <a:rPr lang="en-US" dirty="0" smtClean="0"/>
              <a:t>Reuse your .NET skills effectively.</a:t>
            </a:r>
          </a:p>
          <a:p>
            <a:r>
              <a:rPr lang="en-US" dirty="0" smtClean="0"/>
              <a:t>Great Phones. OS is getting better.</a:t>
            </a:r>
          </a:p>
          <a:p>
            <a:r>
              <a:rPr lang="en-US" dirty="0" smtClean="0"/>
              <a:t>Market is increasing.</a:t>
            </a:r>
          </a:p>
          <a:p>
            <a:r>
              <a:rPr lang="en-US" dirty="0" smtClean="0"/>
              <a:t>Israel is very Microsoft oriented.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2D9-EB8E-4A25-9E6B-7427C3BBF13B}" type="slidenum">
              <a:rPr lang="en-US" smtClean="0"/>
              <a:t>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5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E9FDA"/>
                </a:solidFill>
              </a:rPr>
              <a:t>arielbh@CodeValue.net</a:t>
            </a:r>
          </a:p>
          <a:p>
            <a:r>
              <a:rPr lang="en-US" dirty="0" smtClean="0"/>
              <a:t>054-6160650</a:t>
            </a:r>
          </a:p>
        </p:txBody>
      </p:sp>
    </p:spTree>
    <p:extLst>
      <p:ext uri="{BB962C8B-B14F-4D97-AF65-F5344CB8AC3E}">
        <p14:creationId xmlns:p14="http://schemas.microsoft.com/office/powerpoint/2010/main" val="30272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Idea – Zillion of them, most of them stupid. Can’t help you there.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–  Panorama/Pivot, Gaming, HTML based.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Architecture – MVVM, </a:t>
            </a:r>
            <a:r>
              <a:rPr lang="en-US" dirty="0" err="1" smtClean="0"/>
              <a:t>IoC</a:t>
            </a:r>
            <a:r>
              <a:rPr lang="en-US" dirty="0" smtClean="0"/>
              <a:t>, Frameworks, Layers, PCL, WAMS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– XAML, </a:t>
            </a:r>
            <a:r>
              <a:rPr lang="en-US" dirty="0" err="1" smtClean="0"/>
              <a:t>async</a:t>
            </a:r>
            <a:r>
              <a:rPr lang="en-US" dirty="0" smtClean="0"/>
              <a:t>-await, Background Tasks, Phone Integration, Store integration, WP Toolkit.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 – </a:t>
            </a:r>
            <a:r>
              <a:rPr lang="en-US" dirty="0" err="1" smtClean="0"/>
              <a:t>Unitests</a:t>
            </a:r>
            <a:r>
              <a:rPr lang="en-US" dirty="0" smtClean="0"/>
              <a:t>! (improving)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– It builds? Ship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Stupid idea for today:</a:t>
            </a:r>
          </a:p>
          <a:p>
            <a:pPr lvl="1"/>
            <a:r>
              <a:rPr lang="en-US" dirty="0" smtClean="0"/>
              <a:t>My Friend just got Married yesterday (that’s why I’m </a:t>
            </a:r>
            <a:r>
              <a:rPr lang="en-US" dirty="0" err="1" smtClean="0"/>
              <a:t>hangovered</a:t>
            </a:r>
            <a:r>
              <a:rPr lang="en-US" dirty="0" smtClean="0"/>
              <a:t> here).</a:t>
            </a:r>
          </a:p>
          <a:p>
            <a:pPr lvl="1"/>
            <a:r>
              <a:rPr lang="en-US" dirty="0" smtClean="0"/>
              <a:t>A Wedding app is boring but money tracing. That’s useful.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s://encrypted-tbn0.gstatic.com/images?q=tbn:ANd9GcRDYivsuz50R0plCSQzQbZ-0MH707K-67GLePlKsR9Bkn4Dvuz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Yo Dawg - Yo Dawg where is the money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41531"/>
            <a:ext cx="38100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Clear the table</a:t>
            </a:r>
          </a:p>
          <a:p>
            <a:pPr lvl="1"/>
            <a:r>
              <a:rPr lang="en-US" dirty="0" smtClean="0"/>
              <a:t>HTML</a:t>
            </a:r>
          </a:p>
          <a:p>
            <a:pPr lvl="2"/>
            <a:r>
              <a:rPr lang="en-US" dirty="0" smtClean="0"/>
              <a:t>By using </a:t>
            </a:r>
            <a:r>
              <a:rPr lang="en-US" dirty="0" err="1" smtClean="0"/>
              <a:t>WebBrowser</a:t>
            </a:r>
            <a:r>
              <a:rPr lang="en-US" dirty="0" smtClean="0"/>
              <a:t> Control (IE 10).</a:t>
            </a:r>
          </a:p>
          <a:p>
            <a:pPr lvl="2"/>
            <a:r>
              <a:rPr lang="en-US" dirty="0" smtClean="0"/>
              <a:t>Mostly on your own. </a:t>
            </a:r>
            <a:endParaRPr lang="en-US" dirty="0"/>
          </a:p>
          <a:p>
            <a:pPr lvl="2"/>
            <a:r>
              <a:rPr lang="en-US" dirty="0" smtClean="0"/>
              <a:t>Phone </a:t>
            </a:r>
            <a:r>
              <a:rPr lang="en-US" dirty="0" err="1" smtClean="0"/>
              <a:t>specifc</a:t>
            </a:r>
            <a:r>
              <a:rPr lang="en-US" dirty="0" smtClean="0"/>
              <a:t> is still C#</a:t>
            </a:r>
          </a:p>
          <a:p>
            <a:pPr marL="914400" lvl="2" indent="0">
              <a:buNone/>
            </a:pPr>
            <a:r>
              <a:rPr lang="en-US" dirty="0" smtClean="0"/>
              <a:t>(no </a:t>
            </a:r>
            <a:r>
              <a:rPr lang="en-US" dirty="0" err="1" smtClean="0"/>
              <a:t>WinJS</a:t>
            </a:r>
            <a:r>
              <a:rPr lang="en-US" dirty="0" smtClean="0"/>
              <a:t>, </a:t>
            </a:r>
            <a:r>
              <a:rPr lang="en-US" i="1" dirty="0" smtClean="0"/>
              <a:t>yet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XAML </a:t>
            </a:r>
            <a:r>
              <a:rPr lang="en-US" dirty="0"/>
              <a:t>+ XNA/ XAML + Direct3D</a:t>
            </a:r>
          </a:p>
          <a:p>
            <a:pPr lvl="2"/>
            <a:r>
              <a:rPr lang="en-US" dirty="0"/>
              <a:t>Games obviously. </a:t>
            </a:r>
            <a:endParaRPr lang="en-US" dirty="0" smtClean="0"/>
          </a:p>
          <a:p>
            <a:pPr lvl="2"/>
            <a:r>
              <a:rPr lang="en-US" dirty="0" smtClean="0"/>
              <a:t>XNA has no future– better off with Direct3D or different approach such as Unity3d.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872771"/>
            <a:ext cx="3960440" cy="2734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9" y="3789041"/>
            <a:ext cx="3960440" cy="27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VS Panorama.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92" y="1556792"/>
            <a:ext cx="2998029" cy="54128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99" y="1563878"/>
            <a:ext cx="2990179" cy="539870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419872" y="2707097"/>
            <a:ext cx="4240616" cy="3419067"/>
            <a:chOff x="3419872" y="2707097"/>
            <a:chExt cx="4240616" cy="3419067"/>
          </a:xfrm>
        </p:grpSpPr>
        <p:pic>
          <p:nvPicPr>
            <p:cNvPr id="10" name="Picture 4" descr="http://voicesofglass.files.wordpress.com/2012/01/mind_the_gap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421" y="2707097"/>
              <a:ext cx="3419067" cy="3419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H="1" flipV="1">
              <a:off x="3419872" y="4941168"/>
              <a:ext cx="1010363" cy="2160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7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AppBar</a:t>
            </a:r>
            <a:r>
              <a:rPr lang="en-US" dirty="0"/>
              <a:t> </a:t>
            </a:r>
            <a:r>
              <a:rPr lang="en-US" dirty="0" smtClean="0"/>
              <a:t>(“Application Bar”) for “Context” operations.</a:t>
            </a:r>
          </a:p>
          <a:p>
            <a:r>
              <a:rPr lang="en-US" dirty="0" smtClean="0"/>
              <a:t>Think about Navigation, Think about </a:t>
            </a:r>
            <a:r>
              <a:rPr lang="en-US" dirty="0" err="1" smtClean="0"/>
              <a:t>CustomMessageBox</a:t>
            </a:r>
            <a:r>
              <a:rPr lang="en-US" dirty="0" smtClean="0"/>
              <a:t>. Those enable flow in your application of the user.</a:t>
            </a:r>
          </a:p>
          <a:p>
            <a:r>
              <a:rPr lang="en-US" dirty="0" smtClean="0"/>
              <a:t>Remember various view-states: Landscape and Portrait.</a:t>
            </a:r>
          </a:p>
          <a:p>
            <a:r>
              <a:rPr lang="en-US" dirty="0" smtClean="0"/>
              <a:t>Follow the Windows Phone Guidelines.</a:t>
            </a:r>
          </a:p>
          <a:p>
            <a:pPr marL="80010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msdn.microsoft.com/en-us/library/hh202915(v=VS.92</a:t>
            </a:r>
            <a:r>
              <a:rPr lang="en-US" dirty="0">
                <a:hlinkClick r:id="rId2"/>
              </a:rPr>
              <a:t>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Depend – But This is a common pattern.</a:t>
            </a:r>
          </a:p>
          <a:p>
            <a:r>
              <a:rPr lang="en-US" dirty="0" smtClean="0"/>
              <a:t>If you want to have live tiles (and you want), you will </a:t>
            </a:r>
            <a:r>
              <a:rPr lang="en-US" dirty="0" err="1" smtClean="0"/>
              <a:t>gonna</a:t>
            </a:r>
            <a:r>
              <a:rPr lang="en-US" dirty="0" smtClean="0"/>
              <a:t> need agents.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97948881"/>
              </p:ext>
            </p:extLst>
          </p:nvPr>
        </p:nvGraphicFramePr>
        <p:xfrm>
          <a:off x="179512" y="24928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09137513"/>
              </p:ext>
            </p:extLst>
          </p:nvPr>
        </p:nvGraphicFramePr>
        <p:xfrm>
          <a:off x="7608167" y="2348880"/>
          <a:ext cx="1535833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6372200" y="4149080"/>
            <a:ext cx="10081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MVVM - </a:t>
            </a:r>
            <a:r>
              <a:rPr lang="en-US" dirty="0"/>
              <a:t>Use a framework, any framework</a:t>
            </a:r>
            <a:r>
              <a:rPr lang="en-US" dirty="0" smtClean="0"/>
              <a:t>. </a:t>
            </a:r>
            <a:r>
              <a:rPr lang="en-US" b="1" dirty="0" smtClean="0"/>
              <a:t>And use MVVM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2" y="1600201"/>
            <a:ext cx="4038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Model</a:t>
            </a:r>
            <a:r>
              <a:rPr lang="en-US" dirty="0" smtClean="0"/>
              <a:t>: Responsible for managing and delivering data.</a:t>
            </a:r>
          </a:p>
          <a:p>
            <a:pPr lvl="1"/>
            <a:r>
              <a:rPr lang="en-US" b="1" dirty="0" smtClean="0"/>
              <a:t>View</a:t>
            </a:r>
            <a:r>
              <a:rPr lang="en-US" dirty="0" smtClean="0"/>
              <a:t>: Responsible for formatting and displaying data.</a:t>
            </a:r>
          </a:p>
          <a:p>
            <a:pPr lvl="1"/>
            <a:r>
              <a:rPr lang="en-US" b="1" dirty="0" err="1" smtClean="0"/>
              <a:t>ViewModel</a:t>
            </a:r>
            <a:r>
              <a:rPr lang="en-US" dirty="0" smtClean="0"/>
              <a:t>: Responsible for shaping, sorting and filtering data for a view(s).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5624" y="2204864"/>
            <a:ext cx="1828800" cy="685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GB" sz="2400" b="1" kern="0" dirty="0">
                <a:solidFill>
                  <a:sysClr val="window" lastClr="FFFFFF"/>
                </a:solidFill>
                <a:latin typeface="Calibri"/>
              </a:rPr>
              <a:t>Model</a:t>
            </a:r>
            <a:endParaRPr lang="en-US" sz="2400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1939" y="2204864"/>
            <a:ext cx="1828800" cy="6858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GB" sz="2400" b="1" kern="0" dirty="0">
                <a:solidFill>
                  <a:sysClr val="window" lastClr="FFFFFF"/>
                </a:solidFill>
                <a:latin typeface="Calibri"/>
              </a:rPr>
              <a:t>View</a:t>
            </a:r>
            <a:endParaRPr lang="en-US" sz="2400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0814" y="3462165"/>
            <a:ext cx="2019300" cy="1057275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GB" sz="2400" b="1" kern="0" dirty="0" err="1">
                <a:solidFill>
                  <a:sysClr val="window" lastClr="FFFFFF"/>
                </a:solidFill>
                <a:latin typeface="Calibri"/>
              </a:rPr>
              <a:t>ViewModel</a:t>
            </a:r>
            <a:endParaRPr lang="en-US" sz="2400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" name="Right Arrow 8"/>
          <p:cNvSpPr/>
          <p:nvPr/>
        </p:nvSpPr>
        <p:spPr>
          <a:xfrm rot="13792463">
            <a:off x="5586306" y="3082521"/>
            <a:ext cx="400050" cy="228600"/>
          </a:xfrm>
          <a:prstGeom prst="right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" name="Up-Down Arrow 9"/>
          <p:cNvSpPr/>
          <p:nvPr/>
        </p:nvSpPr>
        <p:spPr>
          <a:xfrm rot="2700000">
            <a:off x="7008087" y="2892020"/>
            <a:ext cx="171450" cy="609600"/>
          </a:xfrm>
          <a:prstGeom prst="upDownArrow">
            <a:avLst/>
          </a:prstGeom>
          <a:gradFill rotWithShape="1">
            <a:gsLst>
              <a:gs pos="0">
                <a:srgbClr val="DDDDDD">
                  <a:tint val="50000"/>
                  <a:satMod val="300000"/>
                </a:srgbClr>
              </a:gs>
              <a:gs pos="35000">
                <a:srgbClr val="DDDDDD">
                  <a:tint val="37000"/>
                  <a:satMod val="300000"/>
                </a:srgbClr>
              </a:gs>
              <a:gs pos="100000">
                <a:srgbClr val="DDDDD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9695" y="3058321"/>
            <a:ext cx="135966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defRPr/>
            </a:pPr>
            <a:r>
              <a:rPr lang="en-GB" b="1" kern="0" dirty="0">
                <a:solidFill>
                  <a:sysClr val="window" lastClr="FFFFFF"/>
                </a:solidFill>
              </a:rPr>
              <a:t>DataBinding</a:t>
            </a:r>
            <a:endParaRPr lang="en-US" b="1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Navigation is View-First.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.RootFrame.Navigate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Views/</a:t>
            </a:r>
            <a:r>
              <a:rPr lang="en-US" sz="1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MyView.xaml?id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=“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	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HttpUtility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.UrlEncode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(SelectedObject.ID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UriKind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.Relative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 smtClean="0"/>
              <a:t>You can find frameworks that helps you handle navigation in the </a:t>
            </a:r>
            <a:r>
              <a:rPr lang="en-US" dirty="0" err="1" smtClean="0"/>
              <a:t>ViewModel</a:t>
            </a:r>
            <a:r>
              <a:rPr lang="en-US" dirty="0" smtClean="0"/>
              <a:t> is </a:t>
            </a:r>
            <a:r>
              <a:rPr lang="en-US" dirty="0" err="1" smtClean="0"/>
              <a:t>prefered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Sometimes you will have to use the Code-Behind. But you can use Behaviors to go around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6F54-24DE-4AB4-95BF-72E7F2EFFB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Va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Days 2012 Devs v1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CodeValue</Template>
  <TotalTime>15079</TotalTime>
  <Words>519</Words>
  <Application>Microsoft Office PowerPoint</Application>
  <PresentationFormat>On-screen Show (4:3)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Wingdings</vt:lpstr>
      <vt:lpstr>CodeValue</vt:lpstr>
      <vt:lpstr>TechDays 2012 Devs v1</vt:lpstr>
      <vt:lpstr>Windows Phone 8 End to End</vt:lpstr>
      <vt:lpstr>Steps for an App</vt:lpstr>
      <vt:lpstr>Idea</vt:lpstr>
      <vt:lpstr>Design (1)</vt:lpstr>
      <vt:lpstr>Design (2)</vt:lpstr>
      <vt:lpstr>Design (3)</vt:lpstr>
      <vt:lpstr>Architecture (1)</vt:lpstr>
      <vt:lpstr>Architecture (2)</vt:lpstr>
      <vt:lpstr>Architecture (3)</vt:lpstr>
      <vt:lpstr>Architecture (4)</vt:lpstr>
      <vt:lpstr>Architecture (5)</vt:lpstr>
      <vt:lpstr>Development – Motherf*cker</vt:lpstr>
      <vt:lpstr>Testing</vt:lpstr>
      <vt:lpstr>Store</vt:lpstr>
      <vt:lpstr>Summary</vt:lpstr>
      <vt:lpstr>Q &amp; 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Developers Are From Mars</dc:title>
  <dc:creator>Ariel</dc:creator>
  <cp:lastModifiedBy>Ariel Ben Horesh</cp:lastModifiedBy>
  <cp:revision>126</cp:revision>
  <dcterms:created xsi:type="dcterms:W3CDTF">2012-04-12T14:36:24Z</dcterms:created>
  <dcterms:modified xsi:type="dcterms:W3CDTF">2013-02-25T00:59:38Z</dcterms:modified>
</cp:coreProperties>
</file>