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30"/>
  </p:notesMasterIdLst>
  <p:sldIdLst>
    <p:sldId id="256" r:id="rId3"/>
    <p:sldId id="392" r:id="rId4"/>
    <p:sldId id="394" r:id="rId5"/>
    <p:sldId id="412" r:id="rId6"/>
    <p:sldId id="395" r:id="rId7"/>
    <p:sldId id="402" r:id="rId8"/>
    <p:sldId id="393" r:id="rId9"/>
    <p:sldId id="391" r:id="rId10"/>
    <p:sldId id="266" r:id="rId11"/>
    <p:sldId id="396" r:id="rId12"/>
    <p:sldId id="397" r:id="rId13"/>
    <p:sldId id="382" r:id="rId14"/>
    <p:sldId id="398" r:id="rId15"/>
    <p:sldId id="399" r:id="rId16"/>
    <p:sldId id="400" r:id="rId17"/>
    <p:sldId id="401" r:id="rId18"/>
    <p:sldId id="403" r:id="rId19"/>
    <p:sldId id="405" r:id="rId20"/>
    <p:sldId id="406" r:id="rId21"/>
    <p:sldId id="407" r:id="rId22"/>
    <p:sldId id="408" r:id="rId23"/>
    <p:sldId id="409" r:id="rId24"/>
    <p:sldId id="410" r:id="rId25"/>
    <p:sldId id="404" r:id="rId26"/>
    <p:sldId id="389" r:id="rId27"/>
    <p:sldId id="284" r:id="rId28"/>
    <p:sldId id="3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8E7E3-9D52-4985-A22E-08735F038D6F}">
          <p14:sldIdLst>
            <p14:sldId id="256"/>
            <p14:sldId id="392"/>
            <p14:sldId id="394"/>
            <p14:sldId id="412"/>
            <p14:sldId id="395"/>
            <p14:sldId id="402"/>
            <p14:sldId id="393"/>
            <p14:sldId id="391"/>
            <p14:sldId id="266"/>
            <p14:sldId id="396"/>
            <p14:sldId id="397"/>
            <p14:sldId id="382"/>
            <p14:sldId id="398"/>
            <p14:sldId id="399"/>
            <p14:sldId id="400"/>
            <p14:sldId id="401"/>
            <p14:sldId id="403"/>
            <p14:sldId id="405"/>
            <p14:sldId id="406"/>
            <p14:sldId id="407"/>
            <p14:sldId id="408"/>
            <p14:sldId id="409"/>
            <p14:sldId id="410"/>
            <p14:sldId id="404"/>
            <p14:sldId id="389"/>
            <p14:sldId id="284"/>
            <p14:sldId id="3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FDA"/>
    <a:srgbClr val="0066CC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 autoAdjust="0"/>
    <p:restoredTop sz="90791" autoAdjust="0"/>
  </p:normalViewPr>
  <p:slideViewPr>
    <p:cSldViewPr showGuides="1">
      <p:cViewPr varScale="1">
        <p:scale>
          <a:sx n="83" d="100"/>
          <a:sy n="83" d="100"/>
        </p:scale>
        <p:origin x="-14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6785C-6930-465C-8001-B9ADBE9C58CA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48E5A1-2770-4FAD-B25B-EFDA19149C7A}">
      <dgm:prSet phldrT="[Text]"/>
      <dgm:spPr/>
      <dgm:t>
        <a:bodyPr/>
        <a:lstStyle/>
        <a:p>
          <a:r>
            <a:rPr lang="en-US" dirty="0" smtClean="0"/>
            <a:t>Knockout.JS</a:t>
          </a:r>
          <a:endParaRPr lang="en-US" dirty="0"/>
        </a:p>
      </dgm:t>
    </dgm:pt>
    <dgm:pt modelId="{3F77E1A8-DF9D-4DB8-9ED9-E1DC1F845D20}" type="parTrans" cxnId="{0AC744E0-E8FB-4A44-A1DD-EB5E2AD24F20}">
      <dgm:prSet/>
      <dgm:spPr/>
      <dgm:t>
        <a:bodyPr/>
        <a:lstStyle/>
        <a:p>
          <a:endParaRPr lang="en-US"/>
        </a:p>
      </dgm:t>
    </dgm:pt>
    <dgm:pt modelId="{FD9D74D8-250E-4AEF-8FB6-76011AB472E5}" type="sibTrans" cxnId="{0AC744E0-E8FB-4A44-A1DD-EB5E2AD24F20}">
      <dgm:prSet/>
      <dgm:spPr/>
      <dgm:t>
        <a:bodyPr/>
        <a:lstStyle/>
        <a:p>
          <a:endParaRPr lang="en-US"/>
        </a:p>
      </dgm:t>
    </dgm:pt>
    <dgm:pt modelId="{8B1131CE-1868-4FDB-BFF4-30E2EB6D648F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DC51489D-4F9E-45CD-BA74-138ACB6501AA}" type="parTrans" cxnId="{608D8EBF-711C-4B73-9937-9206813EEFFD}">
      <dgm:prSet/>
      <dgm:spPr/>
      <dgm:t>
        <a:bodyPr/>
        <a:lstStyle/>
        <a:p>
          <a:endParaRPr lang="en-US"/>
        </a:p>
      </dgm:t>
    </dgm:pt>
    <dgm:pt modelId="{ABC7367E-36B3-457D-8EF0-D180431C9025}" type="sibTrans" cxnId="{608D8EBF-711C-4B73-9937-9206813EEFFD}">
      <dgm:prSet/>
      <dgm:spPr/>
      <dgm:t>
        <a:bodyPr/>
        <a:lstStyle/>
        <a:p>
          <a:endParaRPr lang="en-US"/>
        </a:p>
      </dgm:t>
    </dgm:pt>
    <dgm:pt modelId="{A9869CC1-98A2-4044-84C1-54F85F205039}">
      <dgm:prSet phldrT="[Text]"/>
      <dgm:spPr/>
      <dgm:t>
        <a:bodyPr/>
        <a:lstStyle/>
        <a:p>
          <a:r>
            <a:rPr lang="en-US" dirty="0" smtClean="0"/>
            <a:t>Backbone.JS</a:t>
          </a:r>
          <a:endParaRPr lang="en-US" dirty="0"/>
        </a:p>
      </dgm:t>
    </dgm:pt>
    <dgm:pt modelId="{BA0E28FF-32FD-4F6A-92C6-EF0F7CD6D22C}" type="parTrans" cxnId="{F9B73021-692A-4A90-9DD1-987FFDA77CDD}">
      <dgm:prSet/>
      <dgm:spPr/>
      <dgm:t>
        <a:bodyPr/>
        <a:lstStyle/>
        <a:p>
          <a:endParaRPr lang="en-US"/>
        </a:p>
      </dgm:t>
    </dgm:pt>
    <dgm:pt modelId="{D6C8CA6C-A419-497C-8475-7A2AED896B04}" type="sibTrans" cxnId="{F9B73021-692A-4A90-9DD1-987FFDA77CDD}">
      <dgm:prSet/>
      <dgm:spPr/>
      <dgm:t>
        <a:bodyPr/>
        <a:lstStyle/>
        <a:p>
          <a:endParaRPr lang="en-US"/>
        </a:p>
      </dgm:t>
    </dgm:pt>
    <dgm:pt modelId="{DC1C2EA7-270F-4A25-9871-B3FBEAA2B31E}">
      <dgm:prSet phldrT="[Text]"/>
      <dgm:spPr/>
      <dgm:t>
        <a:bodyPr/>
        <a:lstStyle/>
        <a:p>
          <a:r>
            <a:rPr lang="en-US" dirty="0" smtClean="0"/>
            <a:t>Ember.JS</a:t>
          </a:r>
          <a:endParaRPr lang="en-US" dirty="0"/>
        </a:p>
      </dgm:t>
    </dgm:pt>
    <dgm:pt modelId="{107C9270-C919-4B75-A871-7415BD80DCA6}" type="parTrans" cxnId="{46075901-7E65-46AC-870F-A0778C7890FD}">
      <dgm:prSet/>
      <dgm:spPr/>
      <dgm:t>
        <a:bodyPr/>
        <a:lstStyle/>
        <a:p>
          <a:endParaRPr lang="en-US"/>
        </a:p>
      </dgm:t>
    </dgm:pt>
    <dgm:pt modelId="{2AC1D97A-86B6-4651-B11D-AF590A2B59AA}" type="sibTrans" cxnId="{46075901-7E65-46AC-870F-A0778C7890FD}">
      <dgm:prSet/>
      <dgm:spPr/>
      <dgm:t>
        <a:bodyPr/>
        <a:lstStyle/>
        <a:p>
          <a:endParaRPr lang="en-US"/>
        </a:p>
      </dgm:t>
    </dgm:pt>
    <dgm:pt modelId="{18CC518E-7F78-40D1-86D9-2003A190A640}" type="pres">
      <dgm:prSet presAssocID="{DC06785C-6930-465C-8001-B9ADBE9C58C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81A0C9-420B-4696-811D-CB517F1EBB08}" type="pres">
      <dgm:prSet presAssocID="{B148E5A1-2770-4FAD-B25B-EFDA19149C7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D27C4-9DEE-4637-B004-29D059504C06}" type="pres">
      <dgm:prSet presAssocID="{FD9D74D8-250E-4AEF-8FB6-76011AB472E5}" presName="sibTrans" presStyleCnt="0"/>
      <dgm:spPr/>
    </dgm:pt>
    <dgm:pt modelId="{63398AAD-D569-4256-B6D9-0576AD9D7AB0}" type="pres">
      <dgm:prSet presAssocID="{8B1131CE-1868-4FDB-BFF4-30E2EB6D648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596BB-11F2-435F-8969-776A91D00CEE}" type="pres">
      <dgm:prSet presAssocID="{ABC7367E-36B3-457D-8EF0-D180431C9025}" presName="sibTrans" presStyleCnt="0"/>
      <dgm:spPr/>
    </dgm:pt>
    <dgm:pt modelId="{3F8A1831-773D-442A-8B3A-60F23C624069}" type="pres">
      <dgm:prSet presAssocID="{A9869CC1-98A2-4044-84C1-54F85F20503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6C0E9-A2D0-44AC-9647-DC6081744C53}" type="pres">
      <dgm:prSet presAssocID="{D6C8CA6C-A419-497C-8475-7A2AED896B04}" presName="sibTrans" presStyleCnt="0"/>
      <dgm:spPr/>
    </dgm:pt>
    <dgm:pt modelId="{8F45D416-4779-4105-9E13-16ED8CE6F85A}" type="pres">
      <dgm:prSet presAssocID="{DC1C2EA7-270F-4A25-9871-B3FBEAA2B3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32BD-CCDB-4A94-8E05-924956D17580}" type="presOf" srcId="{DC06785C-6930-465C-8001-B9ADBE9C58CA}" destId="{18CC518E-7F78-40D1-86D9-2003A190A640}" srcOrd="0" destOrd="0" presId="urn:microsoft.com/office/officeart/2005/8/layout/default"/>
    <dgm:cxn modelId="{608D8EBF-711C-4B73-9937-9206813EEFFD}" srcId="{DC06785C-6930-465C-8001-B9ADBE9C58CA}" destId="{8B1131CE-1868-4FDB-BFF4-30E2EB6D648F}" srcOrd="1" destOrd="0" parTransId="{DC51489D-4F9E-45CD-BA74-138ACB6501AA}" sibTransId="{ABC7367E-36B3-457D-8EF0-D180431C9025}"/>
    <dgm:cxn modelId="{F9B73021-692A-4A90-9DD1-987FFDA77CDD}" srcId="{DC06785C-6930-465C-8001-B9ADBE9C58CA}" destId="{A9869CC1-98A2-4044-84C1-54F85F205039}" srcOrd="2" destOrd="0" parTransId="{BA0E28FF-32FD-4F6A-92C6-EF0F7CD6D22C}" sibTransId="{D6C8CA6C-A419-497C-8475-7A2AED896B04}"/>
    <dgm:cxn modelId="{20351BF5-030D-406F-BF60-E4611C1EEF6C}" type="presOf" srcId="{8B1131CE-1868-4FDB-BFF4-30E2EB6D648F}" destId="{63398AAD-D569-4256-B6D9-0576AD9D7AB0}" srcOrd="0" destOrd="0" presId="urn:microsoft.com/office/officeart/2005/8/layout/default"/>
    <dgm:cxn modelId="{46075901-7E65-46AC-870F-A0778C7890FD}" srcId="{DC06785C-6930-465C-8001-B9ADBE9C58CA}" destId="{DC1C2EA7-270F-4A25-9871-B3FBEAA2B31E}" srcOrd="3" destOrd="0" parTransId="{107C9270-C919-4B75-A871-7415BD80DCA6}" sibTransId="{2AC1D97A-86B6-4651-B11D-AF590A2B59AA}"/>
    <dgm:cxn modelId="{D3388959-FA4E-4BE5-A7D1-54CCEFB864B6}" type="presOf" srcId="{A9869CC1-98A2-4044-84C1-54F85F205039}" destId="{3F8A1831-773D-442A-8B3A-60F23C624069}" srcOrd="0" destOrd="0" presId="urn:microsoft.com/office/officeart/2005/8/layout/default"/>
    <dgm:cxn modelId="{0AC744E0-E8FB-4A44-A1DD-EB5E2AD24F20}" srcId="{DC06785C-6930-465C-8001-B9ADBE9C58CA}" destId="{B148E5A1-2770-4FAD-B25B-EFDA19149C7A}" srcOrd="0" destOrd="0" parTransId="{3F77E1A8-DF9D-4DB8-9ED9-E1DC1F845D20}" sibTransId="{FD9D74D8-250E-4AEF-8FB6-76011AB472E5}"/>
    <dgm:cxn modelId="{4D3ED8E8-88AE-49BA-912B-976835FF7D9B}" type="presOf" srcId="{B148E5A1-2770-4FAD-B25B-EFDA19149C7A}" destId="{A181A0C9-420B-4696-811D-CB517F1EBB08}" srcOrd="0" destOrd="0" presId="urn:microsoft.com/office/officeart/2005/8/layout/default"/>
    <dgm:cxn modelId="{A61E2C56-BABE-49FE-BFEB-1418E8AD86DA}" type="presOf" srcId="{DC1C2EA7-270F-4A25-9871-B3FBEAA2B31E}" destId="{8F45D416-4779-4105-9E13-16ED8CE6F85A}" srcOrd="0" destOrd="0" presId="urn:microsoft.com/office/officeart/2005/8/layout/default"/>
    <dgm:cxn modelId="{D9B75031-FDCF-440F-B221-22835C820AF9}" type="presParOf" srcId="{18CC518E-7F78-40D1-86D9-2003A190A640}" destId="{A181A0C9-420B-4696-811D-CB517F1EBB08}" srcOrd="0" destOrd="0" presId="urn:microsoft.com/office/officeart/2005/8/layout/default"/>
    <dgm:cxn modelId="{32D2034E-FDF9-4207-9F3E-49FFAA5AF0B5}" type="presParOf" srcId="{18CC518E-7F78-40D1-86D9-2003A190A640}" destId="{BA0D27C4-9DEE-4637-B004-29D059504C06}" srcOrd="1" destOrd="0" presId="urn:microsoft.com/office/officeart/2005/8/layout/default"/>
    <dgm:cxn modelId="{C8DB1ED0-EC49-4D8A-ACF4-98576CAF6C8A}" type="presParOf" srcId="{18CC518E-7F78-40D1-86D9-2003A190A640}" destId="{63398AAD-D569-4256-B6D9-0576AD9D7AB0}" srcOrd="2" destOrd="0" presId="urn:microsoft.com/office/officeart/2005/8/layout/default"/>
    <dgm:cxn modelId="{0EBA6043-82A3-40E1-910E-3FF150EA4F69}" type="presParOf" srcId="{18CC518E-7F78-40D1-86D9-2003A190A640}" destId="{C75596BB-11F2-435F-8969-776A91D00CEE}" srcOrd="3" destOrd="0" presId="urn:microsoft.com/office/officeart/2005/8/layout/default"/>
    <dgm:cxn modelId="{05A66D78-D376-45BC-9018-AB74D8783586}" type="presParOf" srcId="{18CC518E-7F78-40D1-86D9-2003A190A640}" destId="{3F8A1831-773D-442A-8B3A-60F23C624069}" srcOrd="4" destOrd="0" presId="urn:microsoft.com/office/officeart/2005/8/layout/default"/>
    <dgm:cxn modelId="{6D3EE1F6-0233-40AE-B143-2D5B69963F95}" type="presParOf" srcId="{18CC518E-7F78-40D1-86D9-2003A190A640}" destId="{DC96C0E9-A2D0-44AC-9647-DC6081744C53}" srcOrd="5" destOrd="0" presId="urn:microsoft.com/office/officeart/2005/8/layout/default"/>
    <dgm:cxn modelId="{7203F4C8-AA46-4460-BED5-0A2091FD8593}" type="presParOf" srcId="{18CC518E-7F78-40D1-86D9-2003A190A640}" destId="{8F45D416-4779-4105-9E13-16ED8CE6F85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1A0C9-420B-4696-811D-CB517F1EBB08}">
      <dsp:nvSpPr>
        <dsp:cNvPr id="0" name=""/>
        <dsp:cNvSpPr/>
      </dsp:nvSpPr>
      <dsp:spPr>
        <a:xfrm>
          <a:off x="1004" y="25908"/>
          <a:ext cx="3917900" cy="23507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Knockout.JS</a:t>
          </a:r>
          <a:endParaRPr lang="en-US" sz="5400" kern="1200" dirty="0"/>
        </a:p>
      </dsp:txBody>
      <dsp:txXfrm>
        <a:off x="1004" y="25908"/>
        <a:ext cx="3917900" cy="2350740"/>
      </dsp:txXfrm>
    </dsp:sp>
    <dsp:sp modelId="{63398AAD-D569-4256-B6D9-0576AD9D7AB0}">
      <dsp:nvSpPr>
        <dsp:cNvPr id="0" name=""/>
        <dsp:cNvSpPr/>
      </dsp:nvSpPr>
      <dsp:spPr>
        <a:xfrm>
          <a:off x="4310695" y="25908"/>
          <a:ext cx="3917900" cy="2350740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AngularJS</a:t>
          </a:r>
          <a:endParaRPr lang="en-US" sz="5400" kern="1200" dirty="0"/>
        </a:p>
      </dsp:txBody>
      <dsp:txXfrm>
        <a:off x="4310695" y="25908"/>
        <a:ext cx="3917900" cy="2350740"/>
      </dsp:txXfrm>
    </dsp:sp>
    <dsp:sp modelId="{3F8A1831-773D-442A-8B3A-60F23C624069}">
      <dsp:nvSpPr>
        <dsp:cNvPr id="0" name=""/>
        <dsp:cNvSpPr/>
      </dsp:nvSpPr>
      <dsp:spPr>
        <a:xfrm>
          <a:off x="1004" y="2768439"/>
          <a:ext cx="3917900" cy="2350740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Backbone.JS</a:t>
          </a:r>
          <a:endParaRPr lang="en-US" sz="5400" kern="1200" dirty="0"/>
        </a:p>
      </dsp:txBody>
      <dsp:txXfrm>
        <a:off x="1004" y="2768439"/>
        <a:ext cx="3917900" cy="2350740"/>
      </dsp:txXfrm>
    </dsp:sp>
    <dsp:sp modelId="{8F45D416-4779-4105-9E13-16ED8CE6F85A}">
      <dsp:nvSpPr>
        <dsp:cNvPr id="0" name=""/>
        <dsp:cNvSpPr/>
      </dsp:nvSpPr>
      <dsp:spPr>
        <a:xfrm>
          <a:off x="4310695" y="2768439"/>
          <a:ext cx="3917900" cy="235074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Ember.JS</a:t>
          </a:r>
          <a:endParaRPr lang="en-US" sz="5400" kern="1200" dirty="0"/>
        </a:p>
      </dsp:txBody>
      <dsp:txXfrm>
        <a:off x="4310695" y="2768439"/>
        <a:ext cx="3917900" cy="235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09D5-1713-4BDD-95D4-4F2746346678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0AAC-424A-4693-9173-3ED2E9BF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0AAC-424A-4693-9173-3ED2E9BFC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http://www.sxc.hu/photo/833284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http://www.sxc.hu/photo/338544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start a new web project?</a:t>
            </a:r>
          </a:p>
          <a:p>
            <a:r>
              <a:rPr lang="en-US" dirty="0" smtClean="0"/>
              <a:t>Puzzled by so many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0AAC-424A-4693-9173-3ED2E9BFC7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8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Speakers Name</a:t>
            </a:r>
          </a:p>
          <a:p>
            <a:r>
              <a:rPr lang="en-US" dirty="0" smtClean="0"/>
              <a:t>11/11/2011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3" y="6356351"/>
            <a:ext cx="936105" cy="365125"/>
          </a:xfrm>
        </p:spPr>
        <p:txBody>
          <a:bodyPr/>
          <a:lstStyle/>
          <a:p>
            <a:fld id="{0620C2E7-8FCB-47E5-B6FA-AAC572C3EC73}" type="datetime1">
              <a:rPr lang="en-US" smtClean="0"/>
              <a:t>6/4/2012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06" y="6356351"/>
            <a:ext cx="936105" cy="365125"/>
          </a:xfrm>
        </p:spPr>
        <p:txBody>
          <a:bodyPr/>
          <a:lstStyle/>
          <a:p>
            <a:pPr algn="l" rtl="1"/>
            <a:r>
              <a:rPr lang="en-US" dirty="0" smtClean="0"/>
              <a:t> </a:t>
            </a:r>
            <a:fld id="{AA986F54-24DE-4AB4-95BF-72E7F2EFFBC6}" type="slidenum">
              <a:rPr lang="en-US" smtClean="0"/>
              <a:pPr algn="l" rtl="1"/>
              <a:t>‹#›</a:t>
            </a:fld>
            <a:r>
              <a:rPr lang="he-IL" dirty="0" smtClean="0"/>
              <a:t>מתוך ##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email@CodeValue.net</a:t>
            </a:r>
          </a:p>
          <a:p>
            <a:r>
              <a:rPr lang="en-US" dirty="0" smtClean="0"/>
              <a:t>054-616066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33" y="1508789"/>
            <a:ext cx="4417934" cy="20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D350-B438-4E22-9749-7311FE35A877}" type="datetime1">
              <a:rPr lang="en-US" smtClean="0"/>
              <a:t>6/4/2012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3EBE-D78E-4BF0-A1F0-71D063431AFB}" type="datetime1">
              <a:rPr lang="en-US" smtClean="0"/>
              <a:t>6/4/2012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B8A-28DA-4900-9A65-272C843056AD}" type="datetime1">
              <a:rPr lang="en-US" smtClean="0"/>
              <a:t>6/4/2012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82DA-E68A-49DB-8829-FB2FBFE91400}" type="datetime1">
              <a:rPr lang="en-US" smtClean="0"/>
              <a:t>6/4/2012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613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90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93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_ITP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20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3" y="6356351"/>
            <a:ext cx="936105" cy="365125"/>
          </a:xfrm>
        </p:spPr>
        <p:txBody>
          <a:bodyPr/>
          <a:lstStyle/>
          <a:p>
            <a:fld id="{A03B0C54-D141-46BF-9FC1-423C5E0A10EC}" type="datetime1">
              <a:rPr lang="en-US" smtClean="0"/>
              <a:t>6/4/2012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01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025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111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85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881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_Dev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04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BF9D-C72F-4E89-90EB-360D53E9C01E}" type="datetime1">
              <a:rPr lang="en-US" smtClean="0"/>
              <a:t>6/4/2012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6D67-A2A2-488C-B5DB-1DDB36779F3C}" type="datetime1">
              <a:rPr lang="en-US" smtClean="0"/>
              <a:t>6/4/2012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B40F-1A23-43A3-91C2-694224BE7703}" type="datetime1">
              <a:rPr lang="en-US" smtClean="0"/>
              <a:t>6/4/2012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7B9-06D9-45A8-B295-E30F1090D2A3}" type="datetime1">
              <a:rPr lang="en-US" smtClean="0"/>
              <a:t>6/4/2012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1E65-E0C0-4EDF-AEF9-94C07EBFBC54}" type="datetime1">
              <a:rPr lang="en-US" smtClean="0"/>
              <a:t>6/4/2012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627"/>
            <a:ext cx="4114800" cy="1440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6/4/2012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68627"/>
            <a:ext cx="4114800" cy="1440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9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673" y="6356351"/>
            <a:ext cx="936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FD03-52AE-4E14-8155-B78F1E25A6B5}" type="datetime1">
              <a:rPr lang="en-US" smtClean="0"/>
              <a:t>6/4/2012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60" y="6356351"/>
            <a:ext cx="395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3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elb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/>
              <a:t>Web UI Architecture Frameworks, What is Available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1021"/>
            <a:ext cx="6400800" cy="240026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Twitter: @</a:t>
            </a:r>
            <a:r>
              <a:rPr lang="en-US" b="1" dirty="0" err="1"/>
              <a:t>arielbh</a:t>
            </a:r>
            <a:endParaRPr lang="en-US" b="1" dirty="0"/>
          </a:p>
          <a:p>
            <a:r>
              <a:rPr lang="en-US" dirty="0" smtClean="0"/>
              <a:t>Ariel Ben </a:t>
            </a:r>
            <a:r>
              <a:rPr lang="en-US" dirty="0" err="1" smtClean="0"/>
              <a:t>Horesh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www.arielbh.com</a:t>
            </a:r>
            <a:endParaRPr lang="en-US" dirty="0" smtClean="0"/>
          </a:p>
          <a:p>
            <a:r>
              <a:rPr lang="en-US" dirty="0" smtClean="0"/>
              <a:t>Co-founder -  </a:t>
            </a:r>
            <a:r>
              <a:rPr lang="en-US" dirty="0" err="1" smtClean="0"/>
              <a:t>CodeValue</a:t>
            </a:r>
            <a:endParaRPr lang="en-US" dirty="0"/>
          </a:p>
          <a:p>
            <a:r>
              <a:rPr lang="en-US" dirty="0" smtClean="0"/>
              <a:t>6/6/2012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8" y="4293096"/>
            <a:ext cx="1943100" cy="191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Case-Study – </a:t>
            </a:r>
            <a:r>
              <a:rPr lang="en-US" dirty="0" err="1" smtClean="0"/>
              <a:t>Todo</a:t>
            </a:r>
            <a:r>
              <a:rPr lang="en-US" dirty="0"/>
              <a:t>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146177" cy="47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5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544" y="1394372"/>
            <a:ext cx="4038601" cy="1972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Author: Steve Sanderson / Community</a:t>
            </a:r>
          </a:p>
          <a:p>
            <a:pPr marL="0" indent="0">
              <a:buNone/>
            </a:pPr>
            <a:r>
              <a:rPr lang="en-US" dirty="0" smtClean="0"/>
              <a:t>Initial release: 5.7.2010</a:t>
            </a:r>
          </a:p>
          <a:p>
            <a:pPr marL="0" indent="0">
              <a:buNone/>
            </a:pPr>
            <a:r>
              <a:rPr lang="en-US" dirty="0" smtClean="0"/>
              <a:t>License: 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http://knockoutjs.com/img/k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94372"/>
            <a:ext cx="3762375" cy="10953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39552" y="3789040"/>
            <a:ext cx="8136904" cy="19728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Declarative bindings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Automatic UI refresh (notifications)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Dependency tracking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Templating</a:t>
            </a:r>
            <a:r>
              <a:rPr lang="en-US" dirty="0" smtClean="0"/>
              <a:t> (pluggable)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stand beyond M.V.VM?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smtClean="0"/>
              <a:t>Responsible </a:t>
            </a:r>
            <a:r>
              <a:rPr lang="en-US" dirty="0"/>
              <a:t>for managing and delivering data</a:t>
            </a:r>
            <a:r>
              <a:rPr lang="en-US" dirty="0" smtClean="0"/>
              <a:t>.</a:t>
            </a:r>
          </a:p>
          <a:p>
            <a:r>
              <a:rPr lang="en-US" b="1" dirty="0"/>
              <a:t>View</a:t>
            </a:r>
            <a:r>
              <a:rPr lang="en-US" dirty="0"/>
              <a:t>: Responsible for formatting and displaying data.</a:t>
            </a:r>
          </a:p>
          <a:p>
            <a:r>
              <a:rPr lang="en-US" b="1" dirty="0" err="1" smtClean="0"/>
              <a:t>ViewModel</a:t>
            </a:r>
            <a:r>
              <a:rPr lang="en-US" dirty="0"/>
              <a:t>: Responsible for shaping, sorting and filtering data for a view(s).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5976" y="2389693"/>
            <a:ext cx="1828800" cy="914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46776" y="2389693"/>
            <a:ext cx="1828800" cy="9144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5650" y="4066093"/>
            <a:ext cx="2019300" cy="14097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 rot="13792463">
            <a:off x="5664467" y="3598002"/>
            <a:ext cx="533400" cy="228601"/>
          </a:xfrm>
          <a:prstGeom prst="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Up-Down Arrow 16"/>
          <p:cNvSpPr/>
          <p:nvPr/>
        </p:nvSpPr>
        <p:spPr>
          <a:xfrm rot="2700000">
            <a:off x="7124348" y="3407501"/>
            <a:ext cx="228600" cy="609600"/>
          </a:xfrm>
          <a:prstGeom prst="upDown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4532" y="3527635"/>
            <a:ext cx="135966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DataBinding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16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573016"/>
            <a:ext cx="8229600" cy="792088"/>
          </a:xfrm>
        </p:spPr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2" descr="http://knockoutjs.com/img/k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2492896"/>
            <a:ext cx="3762375" cy="10953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917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544" y="1394372"/>
            <a:ext cx="4038601" cy="1972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Author: </a:t>
            </a:r>
            <a:r>
              <a:rPr lang="en-US" dirty="0"/>
              <a:t> Jeremy </a:t>
            </a:r>
            <a:r>
              <a:rPr lang="en-US" dirty="0" err="1" smtClean="0"/>
              <a:t>Ashkenas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 release: 9.2010</a:t>
            </a:r>
          </a:p>
          <a:p>
            <a:pPr marL="0" indent="0">
              <a:buNone/>
            </a:pPr>
            <a:r>
              <a:rPr lang="en-US" dirty="0" smtClean="0"/>
              <a:t>License: 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39552" y="3789040"/>
            <a:ext cx="8136904" cy="19728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Highly flexible library (100% and not a framework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Automatic </a:t>
            </a:r>
            <a:r>
              <a:rPr lang="en-US" dirty="0" smtClean="0"/>
              <a:t>Model notifications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Observable Collections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Pub/Sub (Events)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Routers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7170" name="Picture 2" descr="Backbon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4295775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36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(not)MVC (Backbone.JS Context)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700808"/>
            <a:ext cx="4258814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Model/Collections</a:t>
            </a:r>
            <a:r>
              <a:rPr lang="en-US" dirty="0" smtClean="0"/>
              <a:t>: Responsible </a:t>
            </a:r>
            <a:r>
              <a:rPr lang="en-US" dirty="0"/>
              <a:t>for managing and delivering data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View/Controller</a:t>
            </a:r>
            <a:r>
              <a:rPr lang="en-US" dirty="0" smtClean="0"/>
              <a:t>: </a:t>
            </a:r>
            <a:r>
              <a:rPr lang="en-US" dirty="0"/>
              <a:t>Responsible for formatting and displaying data</a:t>
            </a:r>
            <a:r>
              <a:rPr lang="en-US" dirty="0" smtClean="0"/>
              <a:t>. Also handling events.</a:t>
            </a:r>
            <a:endParaRPr lang="en-US" dirty="0"/>
          </a:p>
          <a:p>
            <a:r>
              <a:rPr lang="en-US" b="1" dirty="0" smtClean="0"/>
              <a:t>Router/Controller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Maps </a:t>
            </a:r>
            <a:r>
              <a:rPr lang="en-US" dirty="0"/>
              <a:t>URLs to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12360" y="3264101"/>
            <a:ext cx="1224136" cy="117301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2074" y="1475293"/>
            <a:ext cx="2744342" cy="9144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View/Controller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Left-Right Arrow 15"/>
          <p:cNvSpPr/>
          <p:nvPr/>
        </p:nvSpPr>
        <p:spPr>
          <a:xfrm rot="18156842">
            <a:off x="6057491" y="2630924"/>
            <a:ext cx="533400" cy="228601"/>
          </a:xfrm>
          <a:prstGeom prst="left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427984" y="3257828"/>
            <a:ext cx="2701268" cy="11792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Router/Controller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Left-Right Arrow 20"/>
          <p:cNvSpPr/>
          <p:nvPr/>
        </p:nvSpPr>
        <p:spPr>
          <a:xfrm rot="13834008">
            <a:off x="7425643" y="2645648"/>
            <a:ext cx="533400" cy="228601"/>
          </a:xfrm>
          <a:prstGeom prst="left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Left-Right Arrow 21"/>
          <p:cNvSpPr/>
          <p:nvPr/>
        </p:nvSpPr>
        <p:spPr>
          <a:xfrm rot="10800000">
            <a:off x="7176989" y="3704455"/>
            <a:ext cx="533400" cy="228601"/>
          </a:xfrm>
          <a:prstGeom prst="left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1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573016"/>
            <a:ext cx="8229600" cy="792088"/>
          </a:xfrm>
        </p:spPr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2" descr="Backbon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20" y="2492896"/>
            <a:ext cx="4295775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95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Knockback (Why Choose?)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76063"/>
          </a:xfrm>
        </p:spPr>
        <p:txBody>
          <a:bodyPr/>
          <a:lstStyle/>
          <a:p>
            <a:r>
              <a:rPr lang="en-US" dirty="0" smtClean="0"/>
              <a:t>Bring Knockout.JS power to Backbone.JS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7127"/>
            <a:ext cx="8064896" cy="489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544" y="1394372"/>
            <a:ext cx="4038601" cy="19728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Author: </a:t>
            </a:r>
            <a:r>
              <a:rPr lang="en-US" dirty="0"/>
              <a:t> </a:t>
            </a:r>
            <a:r>
              <a:rPr lang="en-US" dirty="0" smtClean="0"/>
              <a:t>Google / Community</a:t>
            </a:r>
          </a:p>
          <a:p>
            <a:pPr marL="0" indent="0">
              <a:buNone/>
            </a:pPr>
            <a:r>
              <a:rPr lang="en-US" dirty="0" smtClean="0"/>
              <a:t>Initial release: 2009</a:t>
            </a:r>
          </a:p>
          <a:p>
            <a:pPr marL="0" indent="0">
              <a:buNone/>
            </a:pPr>
            <a:r>
              <a:rPr lang="en-US" dirty="0" smtClean="0"/>
              <a:t>License: 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39552" y="3544417"/>
            <a:ext cx="8136904" cy="24048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Declarative bindings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Contains </a:t>
            </a:r>
            <a:r>
              <a:rPr lang="en-US" dirty="0" err="1" smtClean="0"/>
              <a:t>IoC</a:t>
            </a:r>
            <a:r>
              <a:rPr lang="en-US" dirty="0" smtClean="0"/>
              <a:t> Container -&gt; Easy to test.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Templating</a:t>
            </a:r>
            <a:r>
              <a:rPr lang="en-US" dirty="0" smtClean="0"/>
              <a:t> views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Routers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3638550" cy="94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852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(</a:t>
            </a:r>
            <a:r>
              <a:rPr lang="en-US" dirty="0" err="1" smtClean="0"/>
              <a:t>AngularJS</a:t>
            </a:r>
            <a:r>
              <a:rPr lang="en-US" dirty="0" smtClean="0"/>
              <a:t> Context)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700808"/>
            <a:ext cx="4258814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Model</a:t>
            </a:r>
            <a:r>
              <a:rPr lang="en-US" dirty="0" smtClean="0"/>
              <a:t>: Responsible </a:t>
            </a:r>
            <a:r>
              <a:rPr lang="en-US" dirty="0"/>
              <a:t>for managing and delivering data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View</a:t>
            </a:r>
            <a:r>
              <a:rPr lang="en-US" dirty="0" smtClean="0"/>
              <a:t>: </a:t>
            </a:r>
            <a:r>
              <a:rPr lang="en-US" dirty="0"/>
              <a:t>Responsible for formatting and displaying </a:t>
            </a:r>
            <a:r>
              <a:rPr lang="en-US" dirty="0" smtClean="0"/>
              <a:t>data.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: </a:t>
            </a:r>
            <a:r>
              <a:rPr lang="en-US" dirty="0"/>
              <a:t> Responsible for shaping, sorting and filtering data for a view(s).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12360" y="3264101"/>
            <a:ext cx="1224136" cy="117301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2074" y="1475293"/>
            <a:ext cx="2744342" cy="9144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Left-Right Arrow 15"/>
          <p:cNvSpPr/>
          <p:nvPr/>
        </p:nvSpPr>
        <p:spPr>
          <a:xfrm rot="18156842">
            <a:off x="6057491" y="2630924"/>
            <a:ext cx="533400" cy="228601"/>
          </a:xfrm>
          <a:prstGeom prst="left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427984" y="3257828"/>
            <a:ext cx="2701268" cy="11792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Left-Right Arrow 20"/>
          <p:cNvSpPr/>
          <p:nvPr/>
        </p:nvSpPr>
        <p:spPr>
          <a:xfrm rot="13834008">
            <a:off x="7338232" y="2676088"/>
            <a:ext cx="533400" cy="228601"/>
          </a:xfrm>
          <a:prstGeom prst="left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Left-Right Arrow 21"/>
          <p:cNvSpPr/>
          <p:nvPr/>
        </p:nvSpPr>
        <p:spPr>
          <a:xfrm rot="10800000">
            <a:off x="7176989" y="3704455"/>
            <a:ext cx="533400" cy="228601"/>
          </a:xfrm>
          <a:prstGeom prst="left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2360" y="2560558"/>
            <a:ext cx="135966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DataBinding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69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changing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www.microsoft.com/library/media/1033/windows/IE/images/community/columns/old_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56710"/>
            <a:ext cx="7174210" cy="52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sexchange.org/images/tutorials/owa_in_exchange_2000_server/owa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48721"/>
            <a:ext cx="720975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parkplug9.com/images/gmailU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23" y="980728"/>
            <a:ext cx="711943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xphilippines.com/wp-content/uploads/2010/11/facebook-new-ui-home-500x29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771895" cy="461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bert Moog Google dood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974245"/>
            <a:ext cx="7728561" cy="44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9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8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573016"/>
            <a:ext cx="8229600" cy="792088"/>
          </a:xfrm>
        </p:spPr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6"/>
            <a:ext cx="3638550" cy="94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182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544" y="1394372"/>
            <a:ext cx="4038601" cy="19728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Author: </a:t>
            </a:r>
            <a:r>
              <a:rPr lang="en-US" dirty="0"/>
              <a:t> </a:t>
            </a:r>
            <a:r>
              <a:rPr lang="en-US" dirty="0" smtClean="0"/>
              <a:t>Apple / Community (Previously </a:t>
            </a:r>
            <a:r>
              <a:rPr lang="en-US" dirty="0" err="1" smtClean="0"/>
              <a:t>SproutCore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Initial release: 2010</a:t>
            </a:r>
          </a:p>
          <a:p>
            <a:pPr marL="0" indent="0">
              <a:buNone/>
            </a:pPr>
            <a:r>
              <a:rPr lang="en-US" dirty="0" smtClean="0"/>
              <a:t>License: 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539552" y="3544417"/>
            <a:ext cx="8136904" cy="2404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fontAlgn="base"/>
            <a:r>
              <a:rPr lang="en-US" dirty="0" err="1" smtClean="0"/>
              <a:t>Declartive</a:t>
            </a:r>
            <a:r>
              <a:rPr lang="en-US" dirty="0" smtClean="0"/>
              <a:t> Bindings</a:t>
            </a:r>
            <a:endParaRPr lang="en-US" dirty="0"/>
          </a:p>
          <a:p>
            <a:pPr fontAlgn="base"/>
            <a:r>
              <a:rPr lang="en-US" dirty="0"/>
              <a:t>Computed properties</a:t>
            </a:r>
          </a:p>
          <a:p>
            <a:pPr fontAlgn="base"/>
            <a:r>
              <a:rPr lang="en-US" dirty="0"/>
              <a:t>Auto-updating </a:t>
            </a:r>
            <a:r>
              <a:rPr lang="en-US" dirty="0" smtClean="0"/>
              <a:t>templates</a:t>
            </a:r>
          </a:p>
          <a:p>
            <a:pPr fontAlgn="base"/>
            <a:r>
              <a:rPr lang="en-US" dirty="0" err="1" smtClean="0"/>
              <a:t>StateManager</a:t>
            </a:r>
            <a:r>
              <a:rPr lang="en-US" dirty="0"/>
              <a:t> </a:t>
            </a:r>
            <a:r>
              <a:rPr lang="en-US" dirty="0" smtClean="0"/>
              <a:t>mediates transitions.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10308"/>
            <a:ext cx="2904504" cy="117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(Ember.JS Context)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700808"/>
            <a:ext cx="4258814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Model</a:t>
            </a:r>
            <a:r>
              <a:rPr lang="en-US" dirty="0" smtClean="0"/>
              <a:t>: Responsible </a:t>
            </a:r>
            <a:r>
              <a:rPr lang="en-US" dirty="0"/>
              <a:t>for managing and delivering data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View</a:t>
            </a:r>
            <a:r>
              <a:rPr lang="en-US" dirty="0" smtClean="0"/>
              <a:t>: </a:t>
            </a:r>
            <a:r>
              <a:rPr lang="en-US" dirty="0"/>
              <a:t>Responsible for formatting and displaying </a:t>
            </a:r>
            <a:r>
              <a:rPr lang="en-US" dirty="0" smtClean="0"/>
              <a:t>data.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: </a:t>
            </a:r>
            <a:r>
              <a:rPr lang="en-US" dirty="0"/>
              <a:t> Responsible for shaping, sorting and filtering data for a view(s).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22</a:t>
            </a:fld>
            <a:endParaRPr lang="en-US"/>
          </a:p>
        </p:txBody>
      </p:sp>
      <p:pic>
        <p:nvPicPr>
          <p:cNvPr id="13314" name="Picture 2" descr="Ember.js MV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51" y="1218208"/>
            <a:ext cx="5034801" cy="4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3573016"/>
            <a:ext cx="8229600" cy="792088"/>
          </a:xfrm>
        </p:spPr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88" y="2204864"/>
            <a:ext cx="2904504" cy="117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8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come a long way, dissecting 4 JavaScript clients apps. Each different and has it’s own personality.</a:t>
            </a:r>
          </a:p>
          <a:p>
            <a:r>
              <a:rPr lang="en-US" dirty="0" smtClean="0"/>
              <a:t>It’s just the tip of the Iceberg, there are dozens more beside those 4.</a:t>
            </a:r>
          </a:p>
          <a:p>
            <a:r>
              <a:rPr lang="en-US" dirty="0" smtClean="0"/>
              <a:t>All are aiming at the same target, applying structure and order to the client side area of Web applications.</a:t>
            </a:r>
          </a:p>
          <a:p>
            <a:r>
              <a:rPr lang="en-US" dirty="0" smtClean="0"/>
              <a:t>In the end it’s a matter of personal preference and community </a:t>
            </a:r>
            <a:r>
              <a:rPr lang="en-US" dirty="0" smtClean="0"/>
              <a:t>adoption.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2D9-EB8E-4A25-9E6B-7427C3BBF13B}" type="slidenum">
              <a:rPr lang="en-US" smtClean="0"/>
              <a:t>26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9FDA"/>
                </a:solidFill>
              </a:rPr>
              <a:t>arielbh@CodeValue.net</a:t>
            </a:r>
          </a:p>
          <a:p>
            <a:r>
              <a:rPr lang="en-US" dirty="0" smtClean="0"/>
              <a:t>054-6160650</a:t>
            </a:r>
          </a:p>
        </p:txBody>
      </p:sp>
    </p:spTree>
    <p:extLst>
      <p:ext uri="{BB962C8B-B14F-4D97-AF65-F5344CB8AC3E}">
        <p14:creationId xmlns:p14="http://schemas.microsoft.com/office/powerpoint/2010/main" val="3027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208823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Rich, responsive applications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Combining the best of web and desktop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built with </a:t>
            </a:r>
            <a:r>
              <a:rPr lang="en-US" sz="3600" b="1" dirty="0" smtClean="0">
                <a:solidFill>
                  <a:srgbClr val="FFFF00"/>
                </a:solidFill>
              </a:rPr>
              <a:t>HTML5</a:t>
            </a:r>
            <a:r>
              <a:rPr lang="en-US" sz="3600" dirty="0" smtClean="0">
                <a:solidFill>
                  <a:srgbClr val="FFFF00"/>
                </a:solidFill>
              </a:rPr>
              <a:t> and </a:t>
            </a:r>
            <a:r>
              <a:rPr lang="en-US" sz="3600" b="1" dirty="0" smtClean="0">
                <a:solidFill>
                  <a:srgbClr val="FFFF00"/>
                </a:solidFill>
              </a:rPr>
              <a:t>JavaScript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1640" y="764704"/>
            <a:ext cx="2571517" cy="25795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80000" bIns="144000" anchor="ctr" anchorCtr="0"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Great user experience</a:t>
            </a:r>
            <a:endParaRPr lang="en-US" sz="4000" dirty="0">
              <a:gradFill>
                <a:gsLst>
                  <a:gs pos="96667">
                    <a:srgbClr val="FFFFFF"/>
                  </a:gs>
                  <a:gs pos="9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640" y="3645024"/>
            <a:ext cx="2571517" cy="25795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80000" bIns="144000" anchor="ctr" anchorCtr="0"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Can work offline</a:t>
            </a:r>
            <a:endParaRPr lang="en-US" sz="4000" dirty="0">
              <a:gradFill>
                <a:gsLst>
                  <a:gs pos="96667">
                    <a:srgbClr val="FFFFFF"/>
                  </a:gs>
                  <a:gs pos="9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786458"/>
            <a:ext cx="2571517" cy="25795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80000" bIns="144000" anchor="ctr" anchorCtr="0"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Runs on any device</a:t>
            </a:r>
            <a:endParaRPr lang="en-US" sz="4000" dirty="0">
              <a:gradFill>
                <a:gsLst>
                  <a:gs pos="96667">
                    <a:srgbClr val="FFFFFF"/>
                  </a:gs>
                  <a:gs pos="9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5388" y="3645024"/>
            <a:ext cx="2571517" cy="25795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80000" bIns="144000" anchor="ctr" anchorCtr="0"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App-store deployable</a:t>
            </a:r>
            <a:endParaRPr lang="en-US" sz="4000" dirty="0">
              <a:gradFill>
                <a:gsLst>
                  <a:gs pos="96667">
                    <a:srgbClr val="FFFFFF"/>
                  </a:gs>
                  <a:gs pos="9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521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Do We Need Client Side Frameworks?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602" y="836712"/>
            <a:ext cx="3164248" cy="5356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endParaRPr lang="en-US" sz="4000" dirty="0">
              <a:gradFill>
                <a:gsLst>
                  <a:gs pos="96667">
                    <a:srgbClr val="FFFFFF"/>
                  </a:gs>
                  <a:gs pos="9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90990" y="3117517"/>
            <a:ext cx="2304231" cy="2705101"/>
            <a:chOff x="0" y="990599"/>
            <a:chExt cx="3042015" cy="3552276"/>
          </a:xfrm>
        </p:grpSpPr>
        <p:pic>
          <p:nvPicPr>
            <p:cNvPr id="10" name="Picture 2" descr="C:\Users\stevesa\AppData\Local\Microsoft\Windows\Temporary Internet Files\Temporary Internet Files\Content.IE5\093C11OU\MC90044180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9044"/>
              <a:ext cx="1931134" cy="19311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stevesa\AppData\Local\Microsoft\Windows\Temporary Internet Files\Temporary Internet Files\Content.IE5\Y965LCU2\MC900435242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" y="990599"/>
              <a:ext cx="1641601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tevesa\AppData\Local\Microsoft\Windows\Temporary Internet Files\Temporary Internet Files\Content.IE5\093C11OU\MC90044180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82" y="2005442"/>
              <a:ext cx="2537433" cy="25374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521792" y="5524558"/>
            <a:ext cx="152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Server</a:t>
            </a:r>
            <a:endParaRPr lang="en-US" sz="4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6136" y="836712"/>
            <a:ext cx="4940360" cy="5356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endParaRPr lang="en-US" sz="4000" dirty="0">
              <a:gradFill>
                <a:gsLst>
                  <a:gs pos="96667">
                    <a:srgbClr val="FFFFFF"/>
                  </a:gs>
                  <a:gs pos="9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2319" y="5601434"/>
            <a:ext cx="1383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+mj-lt"/>
              </a:rPr>
              <a:t>Client</a:t>
            </a:r>
            <a:endParaRPr lang="en-US" sz="40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160851" y="1189563"/>
            <a:ext cx="1617718" cy="80852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 UI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HTML/CSS/JS</a:t>
            </a:r>
            <a:endParaRPr lang="en-US" spc="-50" dirty="0" err="1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160851" y="2142463"/>
            <a:ext cx="1617718" cy="80852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services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JSON/XML</a:t>
            </a:r>
            <a:endParaRPr lang="en-US" spc="-50" dirty="0" err="1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371211" y="2254894"/>
            <a:ext cx="1617718" cy="1005056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Application layer</a:t>
            </a:r>
            <a:b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GB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JavaScript</a:t>
            </a:r>
            <a:endParaRPr lang="en-US" spc="-50" dirty="0" err="1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371211" y="964294"/>
            <a:ext cx="1617718" cy="80852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Visible UI</a:t>
            </a:r>
            <a:b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GB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HTML/CSS</a:t>
            </a:r>
            <a:endParaRPr lang="en-US" spc="-50" dirty="0" err="1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364088" y="3789040"/>
            <a:ext cx="1617718" cy="908978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access layer</a:t>
            </a:r>
            <a:b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GB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JavaScript</a:t>
            </a:r>
            <a:endParaRPr lang="en-US" spc="-50" dirty="0" err="1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371211" y="5258777"/>
            <a:ext cx="1617718" cy="495939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storage</a:t>
            </a:r>
            <a:endParaRPr lang="en-US" spc="-50" dirty="0" err="1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599286" y="2332446"/>
            <a:ext cx="1365202" cy="808522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b="1" spc="-5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Navigation APIs</a:t>
            </a:r>
            <a:endParaRPr lang="en-US" spc="-50" dirty="0" err="1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 flipV="1">
            <a:off x="2778569" y="1368555"/>
            <a:ext cx="2592642" cy="13128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2" idx="1"/>
          </p:cNvCxnSpPr>
          <p:nvPr/>
        </p:nvCxnSpPr>
        <p:spPr>
          <a:xfrm>
            <a:off x="2778569" y="1593824"/>
            <a:ext cx="2592642" cy="116359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4" idx="1"/>
          </p:cNvCxnSpPr>
          <p:nvPr/>
        </p:nvCxnSpPr>
        <p:spPr>
          <a:xfrm>
            <a:off x="2778569" y="2546724"/>
            <a:ext cx="2585519" cy="1696805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6172947" y="3305914"/>
            <a:ext cx="0" cy="483126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</p:cNvCxnSpPr>
          <p:nvPr/>
        </p:nvCxnSpPr>
        <p:spPr>
          <a:xfrm>
            <a:off x="6172947" y="4698018"/>
            <a:ext cx="0" cy="606724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80070" y="1772816"/>
            <a:ext cx="0" cy="482077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988930" y="2708920"/>
            <a:ext cx="606677" cy="1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</p:cNvCxnSpPr>
          <p:nvPr/>
        </p:nvCxnSpPr>
        <p:spPr>
          <a:xfrm>
            <a:off x="2778569" y="2546724"/>
            <a:ext cx="2513511" cy="1651527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F6800"/>
              </a:clrFrom>
              <a:clrTo>
                <a:srgbClr val="BF68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04" y="4559668"/>
            <a:ext cx="1202447" cy="11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9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7344816" cy="552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traight_spaghetti_338544_207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798288" y="881748"/>
            <a:ext cx="7692567" cy="5769426"/>
          </a:xfrm>
          <a:prstGeom prst="rect">
            <a:avLst/>
          </a:prstGeom>
        </p:spPr>
      </p:pic>
      <p:pic>
        <p:nvPicPr>
          <p:cNvPr id="9" name="Picture 8" descr="spaghetti_mess_833284_7692411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54742" y="885371"/>
            <a:ext cx="7711923" cy="578394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pic>
        <p:nvPicPr>
          <p:cNvPr id="6" name="Content Placeholder 3" descr="4120749~Spaghetti-Head-Poster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10013" y="913017"/>
            <a:ext cx="4336178" cy="57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Much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689618">
            <a:off x="971602" y="4162630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337650">
            <a:off x="3187499" y="3654129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1388644">
            <a:off x="3073369" y="4853134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1076217">
            <a:off x="4293886" y="3654128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1076217">
            <a:off x="4732473" y="4853132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4781580">
            <a:off x="4667915" y="2373234"/>
            <a:ext cx="254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ASP.NET MVC SPA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7165208">
            <a:off x="5768228" y="2043527"/>
            <a:ext cx="254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Backbone.JS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78831">
            <a:off x="6085873" y="4090336"/>
            <a:ext cx="19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Batman.js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9689618">
            <a:off x="1387298" y="5286432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Ember.JS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0966185">
            <a:off x="2517909" y="1920431"/>
            <a:ext cx="153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Require.JS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683984">
            <a:off x="4837595" y="5564954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1274917">
            <a:off x="3884668" y="2879174"/>
            <a:ext cx="16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JavaScriptMVC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1011008">
            <a:off x="1940460" y="2879175"/>
            <a:ext cx="16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Spine.JS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878944">
            <a:off x="1940460" y="3767303"/>
            <a:ext cx="16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Sammy.JS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669706">
            <a:off x="2637703" y="5324572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SproutCore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5277846">
            <a:off x="3093656" y="4905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Cappuccino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264916">
            <a:off x="4129451" y="3313666"/>
            <a:ext cx="23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Closure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343894">
            <a:off x="811234" y="4884767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EXTJS4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343894">
            <a:off x="3669843" y="1830929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PureMVC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440662">
            <a:off x="415627" y="2955418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PrefixFree.JS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343894">
            <a:off x="573737" y="3767303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Lawnchair.js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21076217">
            <a:off x="1878996" y="4419086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Mustache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0472208">
            <a:off x="6225321" y="4905158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Handlebars.js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1325456">
            <a:off x="3469486" y="4162630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Agility.js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445971">
            <a:off x="5318261" y="4184032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Sugar.js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1290658">
            <a:off x="6290603" y="5690127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Dojo.js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530400">
            <a:off x="7033331" y="4496370"/>
            <a:ext cx="19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681334">
            <a:off x="7015779" y="4039967"/>
            <a:ext cx="19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YUI Library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22" y="2105097"/>
            <a:ext cx="19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21274917">
            <a:off x="2941250" y="2691928"/>
            <a:ext cx="16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4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6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</a:t>
            </a:r>
            <a:r>
              <a:rPr lang="en-US" dirty="0" smtClean="0"/>
              <a:t>For Today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5577" y="6356351"/>
            <a:ext cx="251049" cy="365125"/>
          </a:xfrm>
        </p:spPr>
        <p:txBody>
          <a:bodyPr/>
          <a:lstStyle/>
          <a:p>
            <a:fld id="{A7A032D9-EB8E-4A25-9E6B-7427C3BBF13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68120"/>
              </p:ext>
            </p:extLst>
          </p:nvPr>
        </p:nvGraphicFramePr>
        <p:xfrm>
          <a:off x="457200" y="981075"/>
          <a:ext cx="8229600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7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Va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Days 2012 Devs v1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CodeValue</Template>
  <TotalTime>13341</TotalTime>
  <Words>503</Words>
  <Application>Microsoft Office PowerPoint</Application>
  <PresentationFormat>On-screen Show (4:3)</PresentationFormat>
  <Paragraphs>185</Paragraphs>
  <Slides>27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CodeValue</vt:lpstr>
      <vt:lpstr>TechDays 2012 Devs v1</vt:lpstr>
      <vt:lpstr>Web UI Architecture Frameworks, What is Available?</vt:lpstr>
      <vt:lpstr>The Web is changing</vt:lpstr>
      <vt:lpstr>Today’s Web Applications</vt:lpstr>
      <vt:lpstr>PowerPoint Presentation</vt:lpstr>
      <vt:lpstr>Why Do We Need Client Side Frameworks?</vt:lpstr>
      <vt:lpstr>PowerPoint Presentation</vt:lpstr>
      <vt:lpstr>The Challenge</vt:lpstr>
      <vt:lpstr>So Much Options</vt:lpstr>
      <vt:lpstr>Plan For Today</vt:lpstr>
      <vt:lpstr>Case-Study – Todo apps</vt:lpstr>
      <vt:lpstr>Knockout.JS</vt:lpstr>
      <vt:lpstr>What stand beyond M.V.VM?</vt:lpstr>
      <vt:lpstr>In Action</vt:lpstr>
      <vt:lpstr>Backbone.JS</vt:lpstr>
      <vt:lpstr>(not)MVC (Backbone.JS Context)</vt:lpstr>
      <vt:lpstr>In Action</vt:lpstr>
      <vt:lpstr>Knockback (Why Choose?)</vt:lpstr>
      <vt:lpstr>AngularJS</vt:lpstr>
      <vt:lpstr>MVC (AngularJS Context)</vt:lpstr>
      <vt:lpstr>In Action</vt:lpstr>
      <vt:lpstr>Ember.JS</vt:lpstr>
      <vt:lpstr>MVC (Ember.JS Context)</vt:lpstr>
      <vt:lpstr>In Action</vt:lpstr>
      <vt:lpstr>Results</vt:lpstr>
      <vt:lpstr>Summary</vt:lpstr>
      <vt:lpstr>Q &amp; 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Developers Are From Mars</dc:title>
  <dc:creator>Ariel</dc:creator>
  <cp:lastModifiedBy>Ariel</cp:lastModifiedBy>
  <cp:revision>80</cp:revision>
  <dcterms:created xsi:type="dcterms:W3CDTF">2012-04-12T14:36:24Z</dcterms:created>
  <dcterms:modified xsi:type="dcterms:W3CDTF">2012-06-08T13:48:43Z</dcterms:modified>
</cp:coreProperties>
</file>