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81" r:id="rId3"/>
    <p:sldId id="387" r:id="rId4"/>
    <p:sldId id="386" r:id="rId5"/>
    <p:sldId id="398" r:id="rId6"/>
    <p:sldId id="397" r:id="rId7"/>
    <p:sldId id="400" r:id="rId8"/>
    <p:sldId id="401" r:id="rId9"/>
    <p:sldId id="399" r:id="rId10"/>
    <p:sldId id="396" r:id="rId11"/>
    <p:sldId id="284" r:id="rId12"/>
    <p:sldId id="38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43"/>
    <a:srgbClr val="FFDF79"/>
    <a:srgbClr val="3E9FDA"/>
    <a:srgbClr val="0066CC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 showGuides="1">
      <p:cViewPr>
        <p:scale>
          <a:sx n="125" d="100"/>
          <a:sy n="125" d="100"/>
        </p:scale>
        <p:origin x="-26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6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109D5-1713-4BDD-95D4-4F2746346678}" type="datetimeFigureOut">
              <a:rPr lang="en-US" smtClean="0"/>
              <a:t>9/22/2012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A0AAC-424A-4693-9173-3ED2E9BF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0AAC-424A-4693-9173-3ED2E9BFC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tips: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Quote from the MSDN </a:t>
            </a:r>
            <a:r>
              <a:rPr lang="en-US" dirty="0" err="1" smtClean="0"/>
              <a:t>DevLabs</a:t>
            </a:r>
            <a:r>
              <a:rPr lang="en-US" dirty="0" smtClean="0"/>
              <a:t> homepage for Rx. No marketing fluff a la “next-generation blah”, but a truly technical phrase highlighting the </a:t>
            </a:r>
            <a:r>
              <a:rPr lang="en-US" smtClean="0"/>
              <a:t>important aspects of Rx…</a:t>
            </a:r>
            <a:endParaRPr lang="en-US" dirty="0" smtClean="0"/>
          </a:p>
          <a:p>
            <a:endParaRPr lang="en-US" dirty="0" smtClean="0"/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Emphasize how much asynchrony exists today: cloud, phone, AJAX, etc. Also refer to end-user frustration with hung applications.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Compositionality matters: today, 1 + 1 is not 2, due to all the plumbing that goes in the “+”. Too much friction and spaghetti code.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How we want to tackle this problem: by looking through the lenses of asynchronous </a:t>
            </a:r>
            <a:r>
              <a:rPr lang="en-US" i="1" dirty="0" smtClean="0"/>
              <a:t>data</a:t>
            </a:r>
            <a:r>
              <a:rPr lang="en-US" i="0" dirty="0" smtClean="0"/>
              <a:t> sources. Everyone likes LINQ, after all…</a:t>
            </a:r>
          </a:p>
          <a:p>
            <a:pPr marL="168244" indent="-168244">
              <a:buFont typeface="Arial" pitchFamily="34" charset="0"/>
              <a:buChar char="•"/>
            </a:pPr>
            <a:endParaRPr lang="en-US" i="0" dirty="0" smtClean="0"/>
          </a:p>
          <a:p>
            <a:pPr marL="168244" indent="-168244">
              <a:buFont typeface="Arial" pitchFamily="34" charset="0"/>
              <a:buChar char="•"/>
            </a:pPr>
            <a:r>
              <a:rPr lang="en-US" i="0" dirty="0" smtClean="0"/>
              <a:t>Today’s release vehicles: .NET 3.5 SP1 (really CLR 2.0 based, including </a:t>
            </a:r>
            <a:r>
              <a:rPr lang="en-US" i="0" dirty="0" err="1" smtClean="0"/>
              <a:t>backport</a:t>
            </a:r>
            <a:r>
              <a:rPr lang="en-US" i="0" dirty="0" smtClean="0"/>
              <a:t> of the TPL), Silverlight, JavaScript, on Windows Phone 7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i="0" dirty="0" smtClean="0"/>
              <a:t>Where does what ship?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i="0" dirty="0" smtClean="0"/>
              <a:t>Interfaces for observable collections (see further) in .NET 4 BCL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i="0" dirty="0" smtClean="0"/>
              <a:t>Separate Rx assembly contains those for </a:t>
            </a:r>
            <a:r>
              <a:rPr lang="en-US" i="0" dirty="0" err="1" smtClean="0"/>
              <a:t>downlevel</a:t>
            </a:r>
            <a:r>
              <a:rPr lang="en-US" i="0" dirty="0" smtClean="0"/>
              <a:t> platforms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i="0" dirty="0" smtClean="0"/>
              <a:t>Operators (see further) in Rx download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5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Speaker tips: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Big message: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/>
              <a:t>Primitive constructor operators are great, but we’d like to do something of more interest…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/>
              <a:t>Rx doesn’t aim at replacing existing sources of asynchrony in the framework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/>
              <a:t>Instead we can </a:t>
            </a:r>
            <a:r>
              <a:rPr lang="en-US" i="1" dirty="0" smtClean="0"/>
              <a:t>bridge</a:t>
            </a:r>
            <a:r>
              <a:rPr lang="en-US" i="0" dirty="0" smtClean="0"/>
              <a:t> with those worlds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i="0" dirty="0" smtClean="0"/>
              <a:t>First common source of asynchrony are .NET events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i="0" dirty="0" smtClean="0"/>
              <a:t>Suffer from some problems: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i="0" dirty="0" smtClean="0"/>
              <a:t>Nobody thinks of a mouse as a database </a:t>
            </a:r>
            <a:r>
              <a:rPr lang="en-US" i="1" dirty="0" smtClean="0"/>
              <a:t>of</a:t>
            </a:r>
            <a:r>
              <a:rPr lang="en-US" i="0" dirty="0" smtClean="0"/>
              <a:t> points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i="0" dirty="0" smtClean="0"/>
              <a:t>Mouse database is not “preprogrammed” (like: “give me a mouse that can move once across the screen”) but is an infinite source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Have to dot into the </a:t>
            </a:r>
            <a:r>
              <a:rPr lang="en-US" dirty="0" err="1" smtClean="0"/>
              <a:t>EventArgs</a:t>
            </a:r>
            <a:r>
              <a:rPr lang="en-US" dirty="0" smtClean="0"/>
              <a:t> object to obtain the data (sometimes it isn’t even there!)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/>
              <a:t>Events cannot be grabbed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No objects that can be passed to a method, stored in a field, put in an array, etc.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How’d you write a GPS visualizer that expects to </a:t>
            </a:r>
            <a:r>
              <a:rPr lang="en-US" i="1" dirty="0" smtClean="0"/>
              <a:t>get passed</a:t>
            </a:r>
            <a:r>
              <a:rPr lang="en-US" i="0" dirty="0" smtClean="0"/>
              <a:t> an event producing points? Can’t pass a .NET event along!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/>
              <a:t>Composition suffers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Everyone has to write logic in event handlers, e.g. an if to filter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Can’t hire a mathematician to write a generic filter that works with all events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Also, we’d like a filtered event still to be an event (stay in the same “world”) </a:t>
            </a:r>
            <a:r>
              <a:rPr lang="en-US" dirty="0" smtClean="0">
                <a:sym typeface="Wingdings" pitchFamily="2" charset="2"/>
              </a:rPr>
              <a:t> we have to settle for procedural code today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Resource maintenance requires state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Have to remember what you gave to += in order to get rid of it using -=  use a field?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Same C# code passed to -= won’t work (there is no value equality between delegates based on what code they </a:t>
            </a:r>
            <a:r>
              <a:rPr lang="en-US" i="1" dirty="0" smtClean="0">
                <a:sym typeface="Wingdings" pitchFamily="2" charset="2"/>
              </a:rPr>
              <a:t>contain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Notice resource management gets even harder in the face of composition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Say that applying a hypothetical generic filter to an event gives you a new event “object”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Now if you unhook a handler from the filtered event, you want it to unhook from the original event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 Cascading effect with lots of state maintenance!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Speaker tips: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How does Rx improve on this?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err="1" smtClean="0"/>
              <a:t>FromEvent</a:t>
            </a:r>
            <a:r>
              <a:rPr lang="en-US" dirty="0" smtClean="0"/>
              <a:t> methods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here reflective overload being used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baseline="0" dirty="0" smtClean="0">
                <a:sym typeface="Wingdings" pitchFamily="2" charset="2"/>
              </a:rPr>
              <a:t>Notice: omits a few things…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baseline="0" dirty="0" smtClean="0">
                <a:sym typeface="Wingdings" pitchFamily="2" charset="2"/>
              </a:rPr>
              <a:t>Generic parameter for </a:t>
            </a:r>
            <a:r>
              <a:rPr lang="en-US" baseline="0" dirty="0" err="1" smtClean="0">
                <a:sym typeface="Wingdings" pitchFamily="2" charset="2"/>
              </a:rPr>
              <a:t>EventArgs</a:t>
            </a:r>
            <a:endParaRPr lang="en-US" baseline="0" dirty="0" smtClean="0">
              <a:sym typeface="Wingdings" pitchFamily="2" charset="2"/>
            </a:endParaRPr>
          </a:p>
          <a:p>
            <a:pPr marL="642061" lvl="3" indent="-168244">
              <a:buFont typeface="Arial" pitchFamily="34" charset="0"/>
              <a:buChar char="•"/>
            </a:pPr>
            <a:r>
              <a:rPr lang="en-US" baseline="0" dirty="0" smtClean="0">
                <a:sym typeface="Wingdings" pitchFamily="2" charset="2"/>
              </a:rPr>
              <a:t>Fact it returns an </a:t>
            </a:r>
            <a:r>
              <a:rPr lang="en-US" baseline="0" dirty="0" err="1" smtClean="0">
                <a:sym typeface="Wingdings" pitchFamily="2" charset="2"/>
              </a:rPr>
              <a:t>IObservable</a:t>
            </a:r>
            <a:r>
              <a:rPr lang="en-US" baseline="0" dirty="0" smtClean="0">
                <a:sym typeface="Wingdings" pitchFamily="2" charset="2"/>
              </a:rPr>
              <a:t>&lt;</a:t>
            </a:r>
            <a:r>
              <a:rPr lang="en-US" baseline="0" dirty="0" err="1" smtClean="0">
                <a:sym typeface="Wingdings" pitchFamily="2" charset="2"/>
              </a:rPr>
              <a:t>IEvent</a:t>
            </a:r>
            <a:r>
              <a:rPr lang="en-US" baseline="0" dirty="0" smtClean="0">
                <a:sym typeface="Wingdings" pitchFamily="2" charset="2"/>
              </a:rPr>
              <a:t>&lt;…&gt;&gt;  correct this in the demo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baseline="0" dirty="0" smtClean="0">
                <a:sym typeface="Wingdings" pitchFamily="2" charset="2"/>
              </a:rPr>
              <a:t>Rationale: focus on the essence here</a:t>
            </a:r>
            <a:endParaRPr lang="en-US" dirty="0" smtClean="0"/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Comparison to before: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/>
              <a:t>Look at the type to see the (no longer hidden) data source </a:t>
            </a:r>
            <a:r>
              <a:rPr lang="en-US" dirty="0" smtClean="0">
                <a:sym typeface="Wingdings" pitchFamily="2" charset="2"/>
              </a:rPr>
              <a:t> source of Point values (thanks to generics)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Objects a la </a:t>
            </a:r>
            <a:r>
              <a:rPr lang="en-US" dirty="0" err="1" smtClean="0">
                <a:sym typeface="Wingdings" pitchFamily="2" charset="2"/>
              </a:rPr>
              <a:t>IObservable</a:t>
            </a:r>
            <a:r>
              <a:rPr lang="en-US" dirty="0" smtClean="0">
                <a:sym typeface="Wingdings" pitchFamily="2" charset="2"/>
              </a:rPr>
              <a:t>&lt;Point&gt; can be passed, e.g. to our GPS visualizer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Just like LINQ to Objects does, we can define operators on objects  compositionality enters the picture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Resource maintenance can be done using a “subscription handle”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Yes, you still need to store it somewhere, but you don’t need to remember what you gave it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The old world is like subscribing to a magazine but keeping your hands on the check so you can take it back!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In the new world you get an </a:t>
            </a:r>
            <a:r>
              <a:rPr lang="en-US" dirty="0" err="1" smtClean="0">
                <a:sym typeface="Wingdings" pitchFamily="2" charset="2"/>
              </a:rPr>
              <a:t>unsubscription</a:t>
            </a:r>
            <a:r>
              <a:rPr lang="en-US" dirty="0" smtClean="0">
                <a:sym typeface="Wingdings" pitchFamily="2" charset="2"/>
              </a:rPr>
              <a:t> card (the Dispose method) you can send in to unsubscribe…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Notice state maintenance for </a:t>
            </a:r>
            <a:r>
              <a:rPr lang="en-US" dirty="0" err="1" smtClean="0">
                <a:sym typeface="Wingdings" pitchFamily="2" charset="2"/>
              </a:rPr>
              <a:t>unsubscription</a:t>
            </a:r>
            <a:r>
              <a:rPr lang="en-US" dirty="0" smtClean="0">
                <a:sym typeface="Wingdings" pitchFamily="2" charset="2"/>
              </a:rPr>
              <a:t> can be encapsulated now too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E.g. Merge operator that merges n number of observable sequences into one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Subscription causes a subscribe on all of the sequences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Unsubscribe should unsubscribe from all of the underlying sequences</a:t>
            </a:r>
          </a:p>
          <a:p>
            <a:pPr marL="771873" lvl="4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Needs a list of </a:t>
            </a:r>
            <a:r>
              <a:rPr lang="en-US" dirty="0" err="1" smtClean="0">
                <a:sym typeface="Wingdings" pitchFamily="2" charset="2"/>
              </a:rPr>
              <a:t>IDisposable</a:t>
            </a:r>
            <a:r>
              <a:rPr lang="en-US" dirty="0" smtClean="0">
                <a:sym typeface="Wingdings" pitchFamily="2" charset="2"/>
              </a:rPr>
              <a:t> objects  we have an algebra over </a:t>
            </a:r>
            <a:r>
              <a:rPr lang="en-US" dirty="0" err="1" smtClean="0">
                <a:sym typeface="Wingdings" pitchFamily="2" charset="2"/>
              </a:rPr>
              <a:t>IDisposable</a:t>
            </a:r>
            <a:r>
              <a:rPr lang="en-US" dirty="0" smtClean="0">
                <a:sym typeface="Wingdings" pitchFamily="2" charset="2"/>
              </a:rPr>
              <a:t> in </a:t>
            </a:r>
            <a:r>
              <a:rPr lang="en-US" dirty="0" err="1" smtClean="0">
                <a:sym typeface="Wingdings" pitchFamily="2" charset="2"/>
              </a:rPr>
              <a:t>System.Disposables</a:t>
            </a:r>
            <a:endParaRPr lang="en-US" dirty="0" smtClean="0">
              <a:sym typeface="Wingdings" pitchFamily="2" charset="2"/>
            </a:endParaRPr>
          </a:p>
          <a:p>
            <a:pPr marL="771873" lvl="4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Can hide those from the outside world!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Speakers Name</a:t>
            </a:r>
          </a:p>
          <a:p>
            <a:r>
              <a:rPr lang="en-US" dirty="0" smtClean="0"/>
              <a:t>11/11/2011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672" y="4767263"/>
            <a:ext cx="936104" cy="273844"/>
          </a:xfrm>
        </p:spPr>
        <p:txBody>
          <a:bodyPr/>
          <a:lstStyle/>
          <a:p>
            <a:fld id="{0A880653-9441-4767-9466-80716C7EC927}" type="datetime1">
              <a:rPr lang="en-US" smtClean="0"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A1CF-15FA-40AB-AFF1-F208A14876BB}" type="datetime1">
              <a:rPr lang="en-US" smtClean="0"/>
              <a:t>9/22/2012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04" y="4767263"/>
            <a:ext cx="936104" cy="273844"/>
          </a:xfrm>
        </p:spPr>
        <p:txBody>
          <a:bodyPr/>
          <a:lstStyle/>
          <a:p>
            <a:pPr algn="l" rtl="1"/>
            <a:r>
              <a:rPr lang="en-US" dirty="0" smtClean="0"/>
              <a:t> </a:t>
            </a:r>
            <a:fld id="{AA986F54-24DE-4AB4-95BF-72E7F2EFFBC6}" type="slidenum">
              <a:rPr lang="en-US" smtClean="0"/>
              <a:pPr algn="l" rtl="1"/>
              <a:t>‹#›</a:t>
            </a:fld>
            <a:r>
              <a:rPr lang="he-IL" dirty="0" smtClean="0"/>
              <a:t>מתוך ##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email@CodeValue.net</a:t>
            </a:r>
          </a:p>
          <a:p>
            <a:r>
              <a:rPr lang="en-US" dirty="0" smtClean="0"/>
              <a:t>054-616066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32" y="1131590"/>
            <a:ext cx="4417935" cy="15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917-D33C-47BE-A929-F38D10742F8B}" type="datetime1">
              <a:rPr lang="en-US" smtClean="0"/>
              <a:t>9/22/2012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0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7547-008D-40AF-9C28-1CDAACA7BE7C}" type="datetime1">
              <a:rPr lang="en-US" smtClean="0"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CE36-1B9A-4EA7-9C60-B496C2B32C03}" type="datetime1">
              <a:rPr lang="en-US" smtClean="0"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5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5C4B-38D8-4C64-B376-F40DEDAAD094}" type="datetime1">
              <a:rPr lang="en-US" smtClean="0"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B3EB-B3F5-479F-9470-49CF1F9B1588}" type="datetime1">
              <a:rPr lang="en-US" smtClean="0"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4801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149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933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672" y="4767263"/>
            <a:ext cx="936104" cy="273844"/>
          </a:xfrm>
        </p:spPr>
        <p:txBody>
          <a:bodyPr/>
          <a:lstStyle/>
          <a:p>
            <a:fld id="{6BBEF542-37A5-482E-858C-2D9A49DDF7D4}" type="datetime1">
              <a:rPr lang="en-US" smtClean="0"/>
              <a:t>9/22/2012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E0C6-3F21-411F-B50F-14050BCF6637}" type="datetime1">
              <a:rPr lang="en-US" smtClean="0"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BFD9-D4EE-4A00-8B6E-245F23BF054B}" type="datetime1">
              <a:rPr lang="en-US" smtClean="0"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5955-7E60-427B-8986-99D10B1CE469}" type="datetime1">
              <a:rPr lang="en-US" smtClean="0"/>
              <a:t>9/22/2012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E19-28F8-4344-A929-AF0D5D7D086C}" type="datetime1">
              <a:rPr lang="en-US" smtClean="0"/>
              <a:t>9/22/2012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E74-3780-4DF9-A5BE-A684F61D6D97}" type="datetime1">
              <a:rPr lang="en-US" smtClean="0"/>
              <a:t>9/22/2012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411480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D63-9E8A-4514-A9E4-4CF5DEA2B905}" type="datetime1">
              <a:rPr lang="en-US" smtClean="0"/>
              <a:t>9/22/2012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7815-63B8-4BB7-9F63-1FE40FCAE19C}" type="datetime1">
              <a:rPr lang="en-US" smtClean="0"/>
              <a:t>9/22/2012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411480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594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5547"/>
            <a:ext cx="8229600" cy="385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672" y="4767263"/>
            <a:ext cx="936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585E-8056-47F9-87AF-79070194E2FE}" type="datetime1">
              <a:rPr lang="en-US" smtClean="0"/>
              <a:t>9/22/2012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560" y="4767263"/>
            <a:ext cx="3950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2" r:id="rId9"/>
    <p:sldLayoutId id="2147483663" r:id="rId10"/>
    <p:sldLayoutId id="2147483661" r:id="rId11"/>
    <p:sldLayoutId id="2147483656" r:id="rId12"/>
    <p:sldLayoutId id="2147483657" r:id="rId13"/>
    <p:sldLayoutId id="2147483658" r:id="rId14"/>
    <p:sldLayoutId id="2147483659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ReactiveUI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Ariel Ben </a:t>
            </a:r>
            <a:r>
              <a:rPr lang="en-US" dirty="0" err="1" smtClean="0"/>
              <a:t>Horesh</a:t>
            </a:r>
            <a:endParaRPr lang="en-US" dirty="0" smtClean="0"/>
          </a:p>
          <a:p>
            <a:r>
              <a:rPr lang="en-US" dirty="0" smtClean="0"/>
              <a:t>“Code </a:t>
            </a:r>
            <a:r>
              <a:rPr lang="en-US" dirty="0" err="1" smtClean="0"/>
              <a:t>Reactivist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23/09/2012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23850"/>
            <a:ext cx="74961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9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2D9-EB8E-4A25-9E6B-7427C3BBF13B}" type="slidenum">
              <a:rPr lang="en-US" smtClean="0"/>
              <a:t>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E9FDA"/>
                </a:solidFill>
              </a:rPr>
              <a:t>arielbh@CodeValue.net</a:t>
            </a:r>
          </a:p>
          <a:p>
            <a:r>
              <a:rPr lang="en-US" dirty="0" smtClean="0"/>
              <a:t>054-6160650</a:t>
            </a:r>
          </a:p>
        </p:txBody>
      </p:sp>
    </p:spTree>
    <p:extLst>
      <p:ext uri="{BB962C8B-B14F-4D97-AF65-F5344CB8AC3E}">
        <p14:creationId xmlns:p14="http://schemas.microsoft.com/office/powerpoint/2010/main" val="413358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Quick reminder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MVVM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Reactive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pc="300" dirty="0" err="1" smtClean="0"/>
              <a:t>ReactiveUI</a:t>
            </a:r>
            <a:endParaRPr lang="en-US" spc="3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:\Users\Ariel\Downloads\209090_464151993625016_1356006307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11344"/>
            <a:ext cx="6840760" cy="38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stand beyond M.V.VM?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Model</a:t>
            </a:r>
            <a:r>
              <a:rPr lang="en-US" dirty="0"/>
              <a:t>: </a:t>
            </a:r>
            <a:r>
              <a:rPr lang="en-US" dirty="0" smtClean="0"/>
              <a:t>Responsible </a:t>
            </a:r>
            <a:r>
              <a:rPr lang="en-US" dirty="0"/>
              <a:t>for managing and delivering data</a:t>
            </a:r>
            <a:r>
              <a:rPr lang="en-US" dirty="0" smtClean="0"/>
              <a:t>.</a:t>
            </a:r>
          </a:p>
          <a:p>
            <a:r>
              <a:rPr lang="en-US" b="1" dirty="0"/>
              <a:t>View</a:t>
            </a:r>
            <a:r>
              <a:rPr lang="en-US" dirty="0"/>
              <a:t>: Responsible for formatting and displaying data.</a:t>
            </a:r>
          </a:p>
          <a:p>
            <a:r>
              <a:rPr lang="en-US" b="1" dirty="0" err="1" smtClean="0"/>
              <a:t>ViewModel</a:t>
            </a:r>
            <a:r>
              <a:rPr lang="en-US" dirty="0"/>
              <a:t>: Responsible for shaping, sorting and filtering data for a view(s).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139" y="1347614"/>
            <a:ext cx="18288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01939" y="1347614"/>
            <a:ext cx="1828800" cy="6858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0814" y="2604914"/>
            <a:ext cx="2019300" cy="1057275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>
          <a:xfrm rot="13792463">
            <a:off x="5586306" y="2225271"/>
            <a:ext cx="400050" cy="228600"/>
          </a:xfrm>
          <a:prstGeom prst="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Up-Down Arrow 16"/>
          <p:cNvSpPr/>
          <p:nvPr/>
        </p:nvSpPr>
        <p:spPr>
          <a:xfrm rot="2700000">
            <a:off x="7008087" y="2034770"/>
            <a:ext cx="171450" cy="609600"/>
          </a:xfrm>
          <a:prstGeom prst="upDown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79695" y="2201071"/>
            <a:ext cx="135966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DataBinding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90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Ease of work with designers</a:t>
            </a:r>
          </a:p>
          <a:p>
            <a:r>
              <a:rPr lang="en-US" sz="3200" dirty="0" smtClean="0"/>
              <a:t>Loosely coupling, easiness of maintainability.</a:t>
            </a:r>
          </a:p>
          <a:p>
            <a:r>
              <a:rPr lang="en-US" sz="3200" dirty="0" smtClean="0"/>
              <a:t>Testability – Code behind is untestable.</a:t>
            </a:r>
          </a:p>
          <a:p>
            <a:r>
              <a:rPr lang="en-US" sz="3200" b="1" dirty="0" smtClean="0"/>
              <a:t>It is just easier to use data-binding with MVVM</a:t>
            </a:r>
            <a:endParaRPr lang="en-US" sz="3200" b="1" dirty="0"/>
          </a:p>
          <a:p>
            <a:endParaRPr lang="en-US" sz="320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81000" y="172647"/>
            <a:ext cx="8382000" cy="4985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5" name="Horizontal Scroll 4"/>
          <p:cNvSpPr/>
          <p:nvPr/>
        </p:nvSpPr>
        <p:spPr bwMode="auto">
          <a:xfrm>
            <a:off x="512495" y="1673956"/>
            <a:ext cx="8069580" cy="1637348"/>
          </a:xfrm>
          <a:prstGeom prst="horizontalScroll">
            <a:avLst/>
          </a:prstGeom>
          <a:solidFill>
            <a:srgbClr val="FFD243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810" y="1676324"/>
            <a:ext cx="7600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 smtClean="0">
              <a:solidFill>
                <a:schemeClr val="bg1"/>
              </a:solidFill>
              <a:latin typeface="Bradley Hand ITC" pitchFamily="66" charset="0"/>
            </a:endParaRPr>
          </a:p>
          <a:p>
            <a:pPr algn="ctr"/>
            <a:r>
              <a:rPr lang="en-US" sz="2400" b="1" dirty="0" smtClean="0">
                <a:latin typeface="Bradley Hand ITC" pitchFamily="66" charset="0"/>
              </a:rPr>
              <a:t>Rx </a:t>
            </a:r>
            <a:r>
              <a:rPr lang="en-US" sz="2400" b="1" dirty="0">
                <a:latin typeface="Bradley Hand ITC" pitchFamily="66" charset="0"/>
              </a:rPr>
              <a:t>is a library for </a:t>
            </a:r>
            <a:r>
              <a:rPr lang="en-US" sz="2400" b="1" dirty="0">
                <a:solidFill>
                  <a:srgbClr val="00B050"/>
                </a:solidFill>
                <a:latin typeface="Bradley Hand ITC" pitchFamily="66" charset="0"/>
              </a:rPr>
              <a:t>composing </a:t>
            </a:r>
            <a:r>
              <a:rPr lang="en-US" sz="2400" b="1" dirty="0">
                <a:solidFill>
                  <a:srgbClr val="002060"/>
                </a:solidFill>
                <a:latin typeface="Bradley Hand ITC" pitchFamily="66" charset="0"/>
              </a:rPr>
              <a:t>asynchronous and event-based</a:t>
            </a:r>
            <a:r>
              <a:rPr lang="en-US" sz="2400" b="1" dirty="0">
                <a:solidFill>
                  <a:schemeClr val="accent1"/>
                </a:solidFill>
                <a:latin typeface="Bradley Hand ITC" pitchFamily="66" charset="0"/>
              </a:rPr>
              <a:t> </a:t>
            </a:r>
            <a:r>
              <a:rPr lang="en-US" sz="2400" b="1" dirty="0">
                <a:latin typeface="Bradley Hand ITC" pitchFamily="66" charset="0"/>
              </a:rPr>
              <a:t>programs using </a:t>
            </a:r>
            <a:r>
              <a:rPr lang="en-US" sz="2400" b="1" dirty="0">
                <a:solidFill>
                  <a:srgbClr val="C00000"/>
                </a:solidFill>
                <a:latin typeface="Bradley Hand ITC" pitchFamily="66" charset="0"/>
              </a:rPr>
              <a:t>observable collections</a:t>
            </a:r>
            <a:r>
              <a:rPr lang="en-US" sz="2400" b="1" dirty="0">
                <a:solidFill>
                  <a:schemeClr val="bg1"/>
                </a:solidFill>
                <a:latin typeface="Bradley Hand ITC" pitchFamily="66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/>
              <p:cNvSpPr/>
              <p:nvPr/>
            </p:nvSpPr>
            <p:spPr bwMode="auto">
              <a:xfrm>
                <a:off x="4343400" y="951011"/>
                <a:ext cx="3280410" cy="480060"/>
              </a:xfrm>
              <a:prstGeom prst="wedgeRoundRectCallout">
                <a:avLst>
                  <a:gd name="adj1" fmla="val -5089"/>
                  <a:gd name="adj2" fmla="val 113458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 ◦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𝑔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)(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𝑔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))</m:t>
                      </m:r>
                    </m:oMath>
                  </m:oMathPara>
                </a14:m>
                <a:endParaRPr lang="en-US" sz="24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ounded 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1268014"/>
                <a:ext cx="3280410" cy="640080"/>
              </a:xfrm>
              <a:prstGeom prst="wedgeRoundRectCallout">
                <a:avLst>
                  <a:gd name="adj1" fmla="val -5089"/>
                  <a:gd name="adj2" fmla="val 113458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 bwMode="auto">
          <a:xfrm>
            <a:off x="4566285" y="3088421"/>
            <a:ext cx="3280410" cy="480060"/>
          </a:xfrm>
          <a:prstGeom prst="wedgeRoundRectCallout">
            <a:avLst>
              <a:gd name="adj1" fmla="val -9270"/>
              <a:gd name="adj2" fmla="val -1186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Queries? LINQ?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65810" y="951011"/>
            <a:ext cx="3280410" cy="480060"/>
          </a:xfrm>
          <a:prstGeom prst="wedgeRoundRectCallout">
            <a:avLst>
              <a:gd name="adj1" fmla="val -23556"/>
              <a:gd name="adj2" fmla="val 18310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Too hard today…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3491" y="3773505"/>
            <a:ext cx="3337388" cy="954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Download at </a:t>
            </a:r>
            <a:r>
              <a:rPr lang="en-US" sz="2200" b="1" dirty="0" smtClean="0">
                <a:solidFill>
                  <a:schemeClr val="accent4"/>
                </a:solidFill>
              </a:rPr>
              <a:t>MSDN </a:t>
            </a:r>
            <a:r>
              <a:rPr lang="en-US" sz="2200" b="1" dirty="0" err="1" smtClean="0">
                <a:solidFill>
                  <a:schemeClr val="accent4"/>
                </a:solidFill>
              </a:rPr>
              <a:t>DevLabs</a:t>
            </a: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.NET 2.0, .NET 4.X, Silverlight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JavaScript, more…?</a:t>
            </a:r>
          </a:p>
        </p:txBody>
      </p:sp>
      <p:pic>
        <p:nvPicPr>
          <p:cNvPr id="14" name="Picture 1" descr="http://i.msdn.microsoft.com/ee794896.DevLabs_Rx_Project(en-us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9931"/>
            <a:ext cx="47434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9876930"/>
      </p:ext>
    </p:extLst>
  </p:cSld>
  <p:clrMapOvr>
    <a:masterClrMapping/>
  </p:clrMapOvr>
  <p:transition advTm="1415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interface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IObservable</a:t>
            </a:r>
            <a:r>
              <a:rPr lang="en-US" dirty="0"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out</a:t>
            </a:r>
            <a:r>
              <a:rPr lang="en-US" dirty="0">
                <a:cs typeface="Consolas" pitchFamily="49" charset="0"/>
              </a:rPr>
              <a:t> T&gt;</a:t>
            </a:r>
          </a:p>
          <a:p>
            <a:pPr marL="0" indent="0">
              <a:buNone/>
            </a:pPr>
            <a:r>
              <a:rPr lang="en-US" dirty="0"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Consolas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IDisposable</a:t>
            </a:r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Subscribe(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IObserver</a:t>
            </a:r>
            <a:r>
              <a:rPr lang="en-US" dirty="0">
                <a:cs typeface="Consolas" pitchFamily="49" charset="0"/>
              </a:rPr>
              <a:t>&lt;T&gt; observer);</a:t>
            </a:r>
            <a:br>
              <a:rPr lang="en-US" dirty="0">
                <a:cs typeface="Consolas" pitchFamily="49" charset="0"/>
              </a:rPr>
            </a:br>
            <a:r>
              <a:rPr lang="en-US" dirty="0"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interface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IObserver</a:t>
            </a:r>
            <a:r>
              <a:rPr lang="en-US" dirty="0"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in </a:t>
            </a:r>
            <a:r>
              <a:rPr lang="en-US" dirty="0">
                <a:cs typeface="Consolas" pitchFamily="49" charset="0"/>
              </a:rPr>
              <a:t>T&gt;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Consolas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void</a:t>
            </a:r>
            <a:r>
              <a:rPr lang="en-US" dirty="0">
                <a:cs typeface="Consolas" pitchFamily="49" charset="0"/>
              </a:rPr>
              <a:t>   </a:t>
            </a:r>
            <a:r>
              <a:rPr lang="en-US" dirty="0" err="1">
                <a:cs typeface="Consolas" pitchFamily="49" charset="0"/>
              </a:rPr>
              <a:t>OnNext</a:t>
            </a:r>
            <a:r>
              <a:rPr lang="en-US" dirty="0">
                <a:cs typeface="Consolas" pitchFamily="49" charset="0"/>
              </a:rPr>
              <a:t>(T value);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    void</a:t>
            </a:r>
            <a:r>
              <a:rPr lang="en-US" dirty="0">
                <a:cs typeface="Consolas" pitchFamily="49" charset="0"/>
              </a:rPr>
              <a:t>   </a:t>
            </a:r>
            <a:r>
              <a:rPr lang="en-US" dirty="0" err="1">
                <a:cs typeface="Consolas" pitchFamily="49" charset="0"/>
              </a:rPr>
              <a:t>OnError</a:t>
            </a:r>
            <a:r>
              <a:rPr lang="en-US" dirty="0">
                <a:cs typeface="Consolas" pitchFamily="49" charset="0"/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Exception</a:t>
            </a:r>
            <a:r>
              <a:rPr lang="en-US" dirty="0">
                <a:cs typeface="Consolas" pitchFamily="49" charset="0"/>
              </a:rPr>
              <a:t> ex);</a:t>
            </a:r>
          </a:p>
          <a:p>
            <a:pPr marL="0" indent="0">
              <a:buNone/>
            </a:pPr>
            <a:r>
              <a:rPr lang="en-US" dirty="0">
                <a:cs typeface="Consolas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void</a:t>
            </a:r>
            <a:r>
              <a:rPr lang="en-US" dirty="0">
                <a:cs typeface="Consolas" pitchFamily="49" charset="0"/>
              </a:rPr>
              <a:t>   </a:t>
            </a:r>
            <a:r>
              <a:rPr lang="en-US" dirty="0" err="1">
                <a:cs typeface="Consolas" pitchFamily="49" charset="0"/>
              </a:rPr>
              <a:t>OnCompleted</a:t>
            </a:r>
            <a:r>
              <a:rPr lang="en-US" dirty="0"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3374193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form1</a:t>
            </a:r>
            <a:r>
              <a:rPr lang="en-US" sz="2400" b="1" dirty="0" smtClean="0">
                <a:solidFill>
                  <a:schemeClr val="accent2"/>
                </a:solidFill>
                <a:latin typeface="Lucida Console" pitchFamily="49" charset="0"/>
              </a:rPr>
              <a:t>.MouseMove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+= (sender, </a:t>
            </a:r>
            <a:r>
              <a:rPr lang="en-US" sz="2400" b="1" dirty="0" err="1">
                <a:solidFill>
                  <a:schemeClr val="accent6"/>
                </a:solidFill>
                <a:latin typeface="Lucida Console" pitchFamily="49" charset="0"/>
              </a:rPr>
              <a:t>args</a:t>
            </a:r>
            <a:r>
              <a:rPr lang="en-US" sz="2400" dirty="0">
                <a:latin typeface="Lucida Console" pitchFamily="49" charset="0"/>
              </a:rPr>
              <a:t>) =&gt; </a:t>
            </a:r>
            <a:r>
              <a:rPr lang="en-US" sz="2400" dirty="0" smtClean="0">
                <a:latin typeface="Lucida Console" pitchFamily="49" charset="0"/>
              </a:rPr>
              <a:t>{</a:t>
            </a:r>
            <a:br>
              <a:rPr lang="en-US" sz="2400" dirty="0" smtClean="0">
                <a:latin typeface="Lucida Console" pitchFamily="49" charset="0"/>
              </a:rPr>
            </a:b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   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if</a:t>
            </a:r>
            <a:r>
              <a:rPr lang="en-US" sz="2400" b="1" dirty="0">
                <a:solidFill>
                  <a:schemeClr val="accent3"/>
                </a:solidFill>
                <a:latin typeface="Lucida Console" pitchFamily="49" charset="0"/>
              </a:rPr>
              <a:t> (</a:t>
            </a:r>
            <a:r>
              <a:rPr lang="en-US" sz="2400" dirty="0" err="1" smtClean="0">
                <a:latin typeface="Lucida Console" pitchFamily="49" charset="0"/>
              </a:rPr>
              <a:t>args.Location.X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==</a:t>
            </a:r>
            <a:r>
              <a:rPr lang="en-US" sz="2400" b="1" dirty="0">
                <a:solidFill>
                  <a:schemeClr val="accent3"/>
                </a:solidFill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args.Location.Y</a:t>
            </a:r>
            <a:r>
              <a:rPr lang="en-US" sz="2400" b="1" dirty="0" smtClean="0">
                <a:solidFill>
                  <a:schemeClr val="accent3"/>
                </a:solidFill>
                <a:latin typeface="Lucida Console" pitchFamily="49" charset="0"/>
              </a:rPr>
              <a:t>)</a:t>
            </a:r>
            <a:endParaRPr lang="en-US" sz="2400" b="1" dirty="0">
              <a:solidFill>
                <a:schemeClr val="accent3"/>
              </a:solidFill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      </a:t>
            </a:r>
            <a:r>
              <a:rPr lang="en-US" sz="2400" dirty="0">
                <a:solidFill>
                  <a:schemeClr val="accent3"/>
                </a:solidFill>
                <a:latin typeface="Lucida Console" pitchFamily="49" charset="0"/>
              </a:rPr>
              <a:t>// I’d like to raise another event</a:t>
            </a:r>
          </a:p>
          <a:p>
            <a:r>
              <a:rPr lang="en-US" sz="2400" dirty="0">
                <a:latin typeface="Lucida Console" pitchFamily="49" charset="0"/>
              </a:rPr>
              <a:t>};</a:t>
            </a:r>
          </a:p>
          <a:p>
            <a:endParaRPr lang="en-US" sz="2400" dirty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1050" dirty="0"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form1.MouseMove </a:t>
            </a:r>
            <a:r>
              <a:rPr lang="en-US" sz="2400" b="1" dirty="0">
                <a:solidFill>
                  <a:schemeClr val="accent1"/>
                </a:solidFill>
                <a:latin typeface="Lucida Console" pitchFamily="49" charset="0"/>
              </a:rPr>
              <a:t>-=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Lucida Console" pitchFamily="49" charset="0"/>
              </a:rPr>
              <a:t>/* what goes here? */</a:t>
            </a:r>
          </a:p>
          <a:p>
            <a:endParaRPr lang="en-US" sz="2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72642"/>
            <a:ext cx="8763000" cy="872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Bridging Rx with the World</a:t>
            </a:r>
            <a:br>
              <a:rPr lang="en-US" dirty="0" smtClean="0"/>
            </a:br>
            <a:r>
              <a:rPr lang="en-US" sz="3600" dirty="0" smtClean="0">
                <a:gradFill>
                  <a:gsLst>
                    <a:gs pos="5000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Why .NET events aren’t first-class…</a:t>
            </a:r>
            <a:endParaRPr lang="en-US" dirty="0">
              <a:gradFill>
                <a:gsLst>
                  <a:gs pos="5000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766310" y="1417320"/>
            <a:ext cx="3223260" cy="411480"/>
          </a:xfrm>
          <a:prstGeom prst="wedgeRoundRectCallout">
            <a:avLst>
              <a:gd name="adj1" fmla="val -28334"/>
              <a:gd name="adj2" fmla="val 85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Hidden data source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143000" y="1417320"/>
            <a:ext cx="3394710" cy="411480"/>
          </a:xfrm>
          <a:prstGeom prst="wedgeRoundRectCallout">
            <a:avLst>
              <a:gd name="adj1" fmla="val -4412"/>
              <a:gd name="adj2" fmla="val 85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How to pass around?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78580" y="3290772"/>
            <a:ext cx="3246120" cy="411480"/>
          </a:xfrm>
          <a:prstGeom prst="wedgeRoundRectCallout">
            <a:avLst>
              <a:gd name="adj1" fmla="val -38215"/>
              <a:gd name="adj2" fmla="val -818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</a:rPr>
              <a:t>Lack of composition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57450" y="4674870"/>
            <a:ext cx="3429000" cy="411480"/>
          </a:xfrm>
          <a:prstGeom prst="wedgeRoundRectCallout">
            <a:avLst>
              <a:gd name="adj1" fmla="val -4412"/>
              <a:gd name="adj2" fmla="val -960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</a:rPr>
              <a:t>Resource maintenance?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601520"/>
      </p:ext>
    </p:extLst>
  </p:cSld>
  <p:clrMapOvr>
    <a:masterClrMapping/>
  </p:clrMapOvr>
  <p:transition advTm="2271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421687" cy="3069494"/>
          </a:xfrm>
        </p:spPr>
        <p:txBody>
          <a:bodyPr>
            <a:normAutofit fontScale="85000" lnSpcReduction="20000"/>
          </a:bodyPr>
          <a:lstStyle/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>
              <a:latin typeface="Lucida Console" pitchFamily="49" charset="0"/>
            </a:endParaRPr>
          </a:p>
          <a:p>
            <a:r>
              <a:rPr lang="en-US" sz="2400" b="1" dirty="0" err="1">
                <a:solidFill>
                  <a:schemeClr val="accent2"/>
                </a:solidFill>
                <a:latin typeface="Lucida Console" pitchFamily="49" charset="0"/>
              </a:rPr>
              <a:t>IObservable</a:t>
            </a:r>
            <a:r>
              <a:rPr lang="en-US" sz="2400" b="1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400" b="1" dirty="0">
                <a:solidFill>
                  <a:schemeClr val="accent6"/>
                </a:solidFill>
                <a:latin typeface="Lucida Console" pitchFamily="49" charset="0"/>
              </a:rPr>
              <a:t>Point</a:t>
            </a:r>
            <a:r>
              <a:rPr lang="en-US" sz="2400" b="1" dirty="0">
                <a:solidFill>
                  <a:schemeClr val="accent2"/>
                </a:solidFill>
                <a:latin typeface="Lucida Console" pitchFamily="49" charset="0"/>
              </a:rPr>
              <a:t>&gt;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 smtClean="0">
                <a:latin typeface="Lucida Console" pitchFamily="49" charset="0"/>
              </a:rPr>
              <a:t>mouseMoves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= </a:t>
            </a:r>
            <a:r>
              <a:rPr lang="en-US" sz="2400" dirty="0" smtClean="0">
                <a:latin typeface="Lucida Console" pitchFamily="49" charset="0"/>
              </a:rPr>
              <a:t/>
            </a:r>
            <a:br>
              <a:rPr lang="en-US" sz="2400" dirty="0" smtClean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      </a:t>
            </a:r>
            <a:r>
              <a:rPr lang="en-US" sz="2400" b="1" dirty="0" err="1" smtClean="0">
                <a:solidFill>
                  <a:schemeClr val="accent5"/>
                </a:solidFill>
                <a:latin typeface="Lucida Console" pitchFamily="49" charset="0"/>
              </a:rPr>
              <a:t>Observable.FromEvent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dirty="0" err="1" smtClean="0">
                <a:latin typeface="Lucida Console" pitchFamily="49" charset="0"/>
              </a:rPr>
              <a:t>frm</a:t>
            </a:r>
            <a:r>
              <a:rPr lang="en-US" sz="2400" dirty="0" smtClean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</a:rPr>
              <a:t>"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</a:rPr>
              <a:t>MouseMove</a:t>
            </a:r>
            <a:r>
              <a:rPr lang="en-US" sz="2400" dirty="0">
                <a:solidFill>
                  <a:srgbClr val="C00000"/>
                </a:solidFill>
              </a:rPr>
              <a:t>"</a:t>
            </a:r>
            <a:r>
              <a:rPr lang="en-US" sz="2400" dirty="0" smtClean="0">
                <a:latin typeface="Lucida Console" pitchFamily="49" charset="0"/>
              </a:rPr>
              <a:t>);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 err="1">
                <a:solidFill>
                  <a:schemeClr val="accent1"/>
                </a:solidFill>
                <a:latin typeface="Lucida Console" pitchFamily="49" charset="0"/>
              </a:rPr>
              <a:t>var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filtered = </a:t>
            </a:r>
            <a:r>
              <a:rPr lang="en-US" sz="2400" dirty="0" err="1">
                <a:latin typeface="Lucida Console" pitchFamily="49" charset="0"/>
              </a:rPr>
              <a:t>mouseMoves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               </a:t>
            </a:r>
            <a:r>
              <a:rPr lang="en-US" sz="2400" b="1" dirty="0">
                <a:solidFill>
                  <a:schemeClr val="accent3"/>
                </a:solidFill>
                <a:latin typeface="Lucida Console" pitchFamily="49" charset="0"/>
              </a:rPr>
              <a:t>.Where(</a:t>
            </a:r>
            <a:r>
              <a:rPr lang="en-US" sz="2400" dirty="0" err="1">
                <a:latin typeface="Lucida Console" pitchFamily="49" charset="0"/>
              </a:rPr>
              <a:t>pos</a:t>
            </a:r>
            <a:r>
              <a:rPr lang="en-US" sz="2400" dirty="0">
                <a:latin typeface="Lucida Console" pitchFamily="49" charset="0"/>
              </a:rPr>
              <a:t> =&gt; </a:t>
            </a:r>
            <a:r>
              <a:rPr lang="en-US" sz="2400" dirty="0" err="1">
                <a:latin typeface="Lucida Console" pitchFamily="49" charset="0"/>
              </a:rPr>
              <a:t>pos.X</a:t>
            </a:r>
            <a:r>
              <a:rPr lang="en-US" sz="2400" dirty="0">
                <a:latin typeface="Lucida Console" pitchFamily="49" charset="0"/>
              </a:rPr>
              <a:t> == </a:t>
            </a:r>
            <a:r>
              <a:rPr lang="en-US" sz="2400" dirty="0" err="1">
                <a:latin typeface="Lucida Console" pitchFamily="49" charset="0"/>
              </a:rPr>
              <a:t>pos.Y</a:t>
            </a:r>
            <a:r>
              <a:rPr lang="en-US" sz="2400" b="1" dirty="0">
                <a:solidFill>
                  <a:schemeClr val="accent3"/>
                </a:solidFill>
                <a:latin typeface="Lucida Console" pitchFamily="49" charset="0"/>
              </a:rPr>
              <a:t>)</a:t>
            </a:r>
            <a:r>
              <a:rPr lang="en-US" sz="2400" dirty="0">
                <a:latin typeface="Lucida Console" pitchFamily="49" charset="0"/>
              </a:rPr>
              <a:t>;</a:t>
            </a:r>
          </a:p>
          <a:p>
            <a:endParaRPr lang="en-US" sz="2400" dirty="0">
              <a:latin typeface="Lucida Console" pitchFamily="49" charset="0"/>
            </a:endParaRPr>
          </a:p>
          <a:p>
            <a:endParaRPr lang="en-US" sz="2400" dirty="0">
              <a:latin typeface="Lucida Console" pitchFamily="49" charset="0"/>
            </a:endParaRPr>
          </a:p>
          <a:p>
            <a:endParaRPr lang="en-US" sz="1050" dirty="0">
              <a:latin typeface="Lucida Console" pitchFamily="49" charset="0"/>
            </a:endParaRPr>
          </a:p>
          <a:p>
            <a:r>
              <a:rPr lang="en-US" sz="2400" dirty="0" err="1" smtClean="0">
                <a:solidFill>
                  <a:schemeClr val="accent1"/>
                </a:solidFill>
                <a:latin typeface="Lucida Console" pitchFamily="49" charset="0"/>
              </a:rPr>
              <a:t>var</a:t>
            </a:r>
            <a:r>
              <a:rPr lang="en-US" sz="2400" dirty="0" smtClean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subscription </a:t>
            </a:r>
            <a:r>
              <a:rPr lang="en-US" sz="2400" dirty="0">
                <a:latin typeface="Lucida Console" pitchFamily="49" charset="0"/>
              </a:rPr>
              <a:t>= </a:t>
            </a:r>
            <a:r>
              <a:rPr lang="en-US" sz="2400" dirty="0" err="1">
                <a:latin typeface="Lucida Console" pitchFamily="49" charset="0"/>
              </a:rPr>
              <a:t>filtered.Subscribe</a:t>
            </a:r>
            <a:r>
              <a:rPr lang="en-US" sz="2400" dirty="0">
                <a:latin typeface="Lucida Console" pitchFamily="49" charset="0"/>
              </a:rPr>
              <a:t>(…);</a:t>
            </a:r>
          </a:p>
          <a:p>
            <a:r>
              <a:rPr lang="en-US" sz="2400" dirty="0" err="1">
                <a:latin typeface="Lucida Console" pitchFamily="49" charset="0"/>
              </a:rPr>
              <a:t>subscription</a:t>
            </a:r>
            <a:r>
              <a:rPr lang="en-US" sz="2400" b="1" dirty="0" err="1">
                <a:solidFill>
                  <a:schemeClr val="accent1"/>
                </a:solidFill>
                <a:latin typeface="Lucida Console" pitchFamily="49" charset="0"/>
              </a:rPr>
              <a:t>.Dispose</a:t>
            </a:r>
            <a:r>
              <a:rPr lang="en-US" sz="2400" b="1" dirty="0">
                <a:solidFill>
                  <a:schemeClr val="accent1"/>
                </a:solidFill>
                <a:latin typeface="Lucida Console" pitchFamily="49" charset="0"/>
              </a:rPr>
              <a:t>()</a:t>
            </a:r>
            <a:r>
              <a:rPr lang="en-US" sz="2400" dirty="0">
                <a:latin typeface="Lucida Console" pitchFamily="49" charset="0"/>
              </a:rPr>
              <a:t>;</a:t>
            </a:r>
            <a:endParaRPr lang="en-US" sz="2400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72642"/>
            <a:ext cx="8763000" cy="872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Bridging Rx with the World</a:t>
            </a:r>
            <a:br>
              <a:rPr lang="en-US" dirty="0" smtClean="0"/>
            </a:br>
            <a:r>
              <a:rPr lang="en-US" sz="3600" dirty="0" smtClean="0">
                <a:gradFill>
                  <a:gsLst>
                    <a:gs pos="5000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…but observables sequences are!</a:t>
            </a:r>
            <a:endParaRPr lang="en-US" dirty="0">
              <a:gradFill>
                <a:gsLst>
                  <a:gs pos="5000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766310" y="1417320"/>
            <a:ext cx="3223260" cy="411480"/>
          </a:xfrm>
          <a:prstGeom prst="wedgeRoundRectCallout">
            <a:avLst>
              <a:gd name="adj1" fmla="val -28334"/>
              <a:gd name="adj2" fmla="val 85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Source of Point values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143000" y="1417320"/>
            <a:ext cx="3394710" cy="411480"/>
          </a:xfrm>
          <a:prstGeom prst="wedgeRoundRectCallout">
            <a:avLst>
              <a:gd name="adj1" fmla="val -4412"/>
              <a:gd name="adj2" fmla="val 85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Objects can be passed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78580" y="3290772"/>
            <a:ext cx="3246120" cy="411480"/>
          </a:xfrm>
          <a:prstGeom prst="wedgeRoundRectCallout">
            <a:avLst>
              <a:gd name="adj1" fmla="val -38215"/>
              <a:gd name="adj2" fmla="val -818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</a:rPr>
              <a:t>Can define operators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57450" y="4674870"/>
            <a:ext cx="3429000" cy="411480"/>
          </a:xfrm>
          <a:prstGeom prst="wedgeRoundRectCallout">
            <a:avLst>
              <a:gd name="adj1" fmla="val -4412"/>
              <a:gd name="adj2" fmla="val -960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</a:rPr>
              <a:t>Resource maintenance!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31477"/>
      </p:ext>
    </p:extLst>
  </p:cSld>
  <p:clrMapOvr>
    <a:masterClrMapping/>
  </p:clrMapOvr>
  <p:transition advTm="10555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finally… Reactive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the </a:t>
            </a:r>
            <a:r>
              <a:rPr lang="en-US" dirty="0" err="1" smtClean="0"/>
              <a:t>async</a:t>
            </a:r>
            <a:r>
              <a:rPr lang="en-US" dirty="0" smtClean="0"/>
              <a:t> goodness of </a:t>
            </a:r>
            <a:r>
              <a:rPr lang="en-US" dirty="0" smtClean="0"/>
              <a:t>Rx to the MVVM scene.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61529"/>
              </p:ext>
            </p:extLst>
          </p:nvPr>
        </p:nvGraphicFramePr>
        <p:xfrm>
          <a:off x="899591" y="1347613"/>
          <a:ext cx="7248129" cy="309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043"/>
                <a:gridCol w="2416043"/>
                <a:gridCol w="2416043"/>
              </a:tblGrid>
              <a:tr h="375308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RxUI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6567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ViewModelBase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ReactiveObject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PropertyChanged</a:t>
                      </a:r>
                      <a:r>
                        <a:rPr lang="en-US" baseline="0" dirty="0" smtClean="0"/>
                        <a:t> notifications</a:t>
                      </a:r>
                      <a:endParaRPr lang="en-US" dirty="0"/>
                    </a:p>
                  </a:txBody>
                  <a:tcPr/>
                </a:tc>
              </a:tr>
              <a:tr h="6567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ObservableCollection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ReactiveCollection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CollectionChanged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notifications</a:t>
                      </a:r>
                      <a:endParaRPr lang="en-US" dirty="0"/>
                    </a:p>
                  </a:txBody>
                  <a:tcPr/>
                </a:tc>
              </a:tr>
              <a:tr h="380521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ReactiveCommands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ICommand</a:t>
                      </a:r>
                      <a:r>
                        <a:rPr lang="en-US" dirty="0" smtClean="0"/>
                        <a:t>  done right</a:t>
                      </a:r>
                      <a:endParaRPr lang="en-US" dirty="0"/>
                    </a:p>
                  </a:txBody>
                  <a:tcPr/>
                </a:tc>
              </a:tr>
              <a:tr h="380521"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Pub/Sub </a:t>
                      </a:r>
                      <a:endParaRPr lang="en-US" dirty="0"/>
                    </a:p>
                  </a:txBody>
                  <a:tcPr/>
                </a:tc>
              </a:tr>
              <a:tr h="380521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Routing/Navigation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ViewModel</a:t>
                      </a:r>
                      <a:r>
                        <a:rPr lang="en-US" dirty="0" smtClean="0"/>
                        <a:t> based navigation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6|20.5|3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|48.1|43.5|5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6.9|15.7|29.6"/>
</p:tagLst>
</file>

<file path=ppt/theme/theme1.xml><?xml version="1.0" encoding="utf-8"?>
<a:theme xmlns:a="http://schemas.openxmlformats.org/drawingml/2006/main" name="CodeVa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CodeValue</Template>
  <TotalTime>8482</TotalTime>
  <Words>1048</Words>
  <Application>Microsoft Office PowerPoint</Application>
  <PresentationFormat>On-screen Show (16:9)</PresentationFormat>
  <Paragraphs>176</Paragraphs>
  <Slides>12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CodeValue</vt:lpstr>
      <vt:lpstr>ReactiveUI</vt:lpstr>
      <vt:lpstr>Plan for today</vt:lpstr>
      <vt:lpstr>What stand beyond M.V.VM?</vt:lpstr>
      <vt:lpstr>Why do we need this? </vt:lpstr>
      <vt:lpstr>Reactive Extensions</vt:lpstr>
      <vt:lpstr>Reactive Extensions</vt:lpstr>
      <vt:lpstr>Bridging Rx with the World Why .NET events aren’t first-class…</vt:lpstr>
      <vt:lpstr>Bridging Rx with the World …but observables sequences are!</vt:lpstr>
      <vt:lpstr>And finally… Reactive UI</vt:lpstr>
      <vt:lpstr>Summary</vt:lpstr>
      <vt:lpstr>Q &amp; 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all around</dc:title>
  <dc:creator>Ariel</dc:creator>
  <cp:lastModifiedBy>Ariel</cp:lastModifiedBy>
  <cp:revision>64</cp:revision>
  <dcterms:created xsi:type="dcterms:W3CDTF">2012-03-26T19:22:55Z</dcterms:created>
  <dcterms:modified xsi:type="dcterms:W3CDTF">2012-09-22T18:43:30Z</dcterms:modified>
</cp:coreProperties>
</file>