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E6F-8937-4321-A28E-046BD507D44D}" type="datetimeFigureOut">
              <a:rPr lang="es-ES" smtClean="0"/>
              <a:t>26/07/2023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0DE4-CA6F-4819-A0F3-7CE5AD4BBA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88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E6F-8937-4321-A28E-046BD507D44D}" type="datetimeFigureOut">
              <a:rPr lang="es-ES" smtClean="0"/>
              <a:t>26/07/2023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0DE4-CA6F-4819-A0F3-7CE5AD4BBA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461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E6F-8937-4321-A28E-046BD507D44D}" type="datetimeFigureOut">
              <a:rPr lang="es-ES" smtClean="0"/>
              <a:t>26/07/2023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0DE4-CA6F-4819-A0F3-7CE5AD4BBA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094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E6F-8937-4321-A28E-046BD507D44D}" type="datetimeFigureOut">
              <a:rPr lang="es-ES" smtClean="0"/>
              <a:t>26/07/2023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0DE4-CA6F-4819-A0F3-7CE5AD4BBA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186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E6F-8937-4321-A28E-046BD507D44D}" type="datetimeFigureOut">
              <a:rPr lang="es-ES" smtClean="0"/>
              <a:t>26/07/2023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0DE4-CA6F-4819-A0F3-7CE5AD4BBA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405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E6F-8937-4321-A28E-046BD507D44D}" type="datetimeFigureOut">
              <a:rPr lang="es-ES" smtClean="0"/>
              <a:t>26/07/2023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0DE4-CA6F-4819-A0F3-7CE5AD4BBA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6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E6F-8937-4321-A28E-046BD507D44D}" type="datetimeFigureOut">
              <a:rPr lang="es-ES" smtClean="0"/>
              <a:t>26/07/2023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0DE4-CA6F-4819-A0F3-7CE5AD4BBA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772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E6F-8937-4321-A28E-046BD507D44D}" type="datetimeFigureOut">
              <a:rPr lang="es-ES" smtClean="0"/>
              <a:t>26/07/2023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0DE4-CA6F-4819-A0F3-7CE5AD4BBA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3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E6F-8937-4321-A28E-046BD507D44D}" type="datetimeFigureOut">
              <a:rPr lang="es-ES" smtClean="0"/>
              <a:t>26/07/2023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0DE4-CA6F-4819-A0F3-7CE5AD4BBA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042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E6F-8937-4321-A28E-046BD507D44D}" type="datetimeFigureOut">
              <a:rPr lang="es-ES" smtClean="0"/>
              <a:t>26/07/2023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0DE4-CA6F-4819-A0F3-7CE5AD4BBA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307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E6F-8937-4321-A28E-046BD507D44D}" type="datetimeFigureOut">
              <a:rPr lang="es-ES" smtClean="0"/>
              <a:t>26/07/2023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0DE4-CA6F-4819-A0F3-7CE5AD4BBA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03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D9E6F-8937-4321-A28E-046BD507D44D}" type="datetimeFigureOut">
              <a:rPr lang="es-ES" smtClean="0"/>
              <a:t>26/07/2023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60DE4-CA6F-4819-A0F3-7CE5AD4BBA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98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7008" y="1427163"/>
            <a:ext cx="9144000" cy="2387600"/>
          </a:xfrm>
        </p:spPr>
        <p:txBody>
          <a:bodyPr/>
          <a:lstStyle/>
          <a:p>
            <a:r>
              <a:rPr lang="es-ES" b="1" dirty="0" smtClean="0"/>
              <a:t>Conceptos fundamentales </a:t>
            </a:r>
            <a:r>
              <a:rPr lang="es-ES" b="1" dirty="0" err="1" smtClean="0"/>
              <a:t>PySpark</a:t>
            </a:r>
            <a:endParaRPr lang="es-ES" b="1" dirty="0"/>
          </a:p>
        </p:txBody>
      </p:sp>
      <p:pic>
        <p:nvPicPr>
          <p:cNvPr id="2050" name="Picture 2" descr="Apache, spark, logo Icon in Vector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608" y="3640276"/>
            <a:ext cx="4876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02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Data </a:t>
            </a:r>
            <a:r>
              <a:rPr lang="es-ES" dirty="0" err="1" smtClean="0"/>
              <a:t>Abstractions</a:t>
            </a:r>
            <a:endParaRPr lang="es-ES" dirty="0"/>
          </a:p>
        </p:txBody>
      </p:sp>
      <p:pic>
        <p:nvPicPr>
          <p:cNvPr id="1030" name="Picture 6" descr="PySpark | Saturn Clou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0" t="12417" r="10389" b="29894"/>
          <a:stretch/>
        </p:blipFill>
        <p:spPr bwMode="auto">
          <a:xfrm>
            <a:off x="9011478" y="-3659"/>
            <a:ext cx="3180522" cy="128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7258878" cy="4351338"/>
          </a:xfrm>
        </p:spPr>
        <p:txBody>
          <a:bodyPr/>
          <a:lstStyle/>
          <a:p>
            <a:pPr marL="0" indent="0">
              <a:buNone/>
            </a:pPr>
            <a:r>
              <a:rPr lang="es-ES" b="1" dirty="0" err="1" smtClean="0"/>
              <a:t>RDDs</a:t>
            </a:r>
            <a:r>
              <a:rPr lang="es-ES" b="1" dirty="0" smtClean="0"/>
              <a:t> (</a:t>
            </a:r>
            <a:r>
              <a:rPr lang="es-ES" b="1" dirty="0" err="1" smtClean="0"/>
              <a:t>Resilient</a:t>
            </a:r>
            <a:r>
              <a:rPr lang="es-ES" b="1" dirty="0" smtClean="0"/>
              <a:t> </a:t>
            </a:r>
            <a:r>
              <a:rPr lang="es-ES" b="1" dirty="0" err="1" smtClean="0"/>
              <a:t>Distributed</a:t>
            </a:r>
            <a:r>
              <a:rPr lang="es-ES" b="1" dirty="0" smtClean="0"/>
              <a:t> </a:t>
            </a:r>
            <a:r>
              <a:rPr lang="es-ES" b="1" dirty="0" err="1" smtClean="0"/>
              <a:t>Datasets</a:t>
            </a:r>
            <a:r>
              <a:rPr lang="es-ES" b="1" dirty="0" smtClean="0"/>
              <a:t>)</a:t>
            </a:r>
          </a:p>
          <a:p>
            <a:pPr marL="0" indent="0">
              <a:buNone/>
            </a:pPr>
            <a:r>
              <a:rPr lang="es-ES" dirty="0" smtClean="0"/>
              <a:t>Representan un set de elementos del mismo tipo</a:t>
            </a:r>
          </a:p>
          <a:p>
            <a:pPr marL="0" indent="0">
              <a:buNone/>
            </a:pPr>
            <a:r>
              <a:rPr lang="es-ES" b="1" dirty="0" err="1" smtClean="0"/>
              <a:t>DataFrames</a:t>
            </a:r>
            <a:endParaRPr lang="es-ES" b="1" dirty="0" smtClean="0"/>
          </a:p>
          <a:p>
            <a:pPr marL="0" indent="0">
              <a:buNone/>
            </a:pPr>
            <a:r>
              <a:rPr lang="es-ES" dirty="0" smtClean="0"/>
              <a:t>Una tabla con filas y columnas</a:t>
            </a:r>
          </a:p>
        </p:txBody>
      </p:sp>
      <p:pic>
        <p:nvPicPr>
          <p:cNvPr id="4098" name="Picture 2" descr="Docs for pyspark.RDD - Apps on Google Pl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470" y="3009484"/>
            <a:ext cx="3848515" cy="384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54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</a:t>
            </a:r>
            <a:endParaRPr lang="es-ES" dirty="0"/>
          </a:p>
        </p:txBody>
      </p:sp>
      <p:pic>
        <p:nvPicPr>
          <p:cNvPr id="1028" name="Picture 4" descr="Apache Spark™ - An Introduction to Spark | Data Mechan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758" y="1374567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Spark | Saturn Clou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0" t="12417" r="10389" b="29894"/>
          <a:stretch/>
        </p:blipFill>
        <p:spPr bwMode="auto">
          <a:xfrm>
            <a:off x="9011478" y="-3659"/>
            <a:ext cx="3180522" cy="128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30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</a:t>
            </a:r>
            <a:endParaRPr lang="es-ES" dirty="0"/>
          </a:p>
        </p:txBody>
      </p:sp>
      <p:pic>
        <p:nvPicPr>
          <p:cNvPr id="1030" name="Picture 6" descr="PySpark | Saturn Clou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0" t="12417" r="10389" b="29894"/>
          <a:stretch/>
        </p:blipFill>
        <p:spPr bwMode="auto">
          <a:xfrm>
            <a:off x="9011478" y="-3659"/>
            <a:ext cx="3180522" cy="128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259" y="1904787"/>
            <a:ext cx="5601482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0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Conceptos Clave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err="1" smtClean="0"/>
              <a:t>Environments</a:t>
            </a:r>
            <a:endParaRPr lang="es-ES" b="1" dirty="0" smtClean="0"/>
          </a:p>
          <a:p>
            <a:pPr marL="0" indent="0">
              <a:buNone/>
            </a:pPr>
            <a:r>
              <a:rPr lang="es-ES" dirty="0" smtClean="0"/>
              <a:t>Se puede integrar con </a:t>
            </a:r>
            <a:r>
              <a:rPr lang="es-ES" dirty="0" err="1" smtClean="0"/>
              <a:t>Kubernetes</a:t>
            </a:r>
            <a:r>
              <a:rPr lang="es-ES" dirty="0" smtClean="0"/>
              <a:t>, </a:t>
            </a:r>
            <a:r>
              <a:rPr lang="es-ES" dirty="0" err="1" smtClean="0"/>
              <a:t>Hadoop</a:t>
            </a:r>
            <a:r>
              <a:rPr lang="es-ES" dirty="0" smtClean="0"/>
              <a:t>, MESOS, </a:t>
            </a:r>
            <a:r>
              <a:rPr lang="es-ES" dirty="0" err="1" smtClean="0"/>
              <a:t>Docker</a:t>
            </a:r>
            <a:r>
              <a:rPr lang="es-ES" dirty="0" smtClean="0"/>
              <a:t>, Spring entre otros</a:t>
            </a:r>
          </a:p>
          <a:p>
            <a:pPr marL="0" indent="0">
              <a:buNone/>
            </a:pPr>
            <a:r>
              <a:rPr lang="es-ES" b="1" dirty="0" smtClean="0"/>
              <a:t>Aplicaciones</a:t>
            </a:r>
          </a:p>
          <a:p>
            <a:pPr marL="0" indent="0">
              <a:buNone/>
            </a:pPr>
            <a:r>
              <a:rPr lang="es-ES" dirty="0" err="1" smtClean="0"/>
              <a:t>Hive</a:t>
            </a:r>
            <a:r>
              <a:rPr lang="es-ES" dirty="0" smtClean="0"/>
              <a:t>, H2O, </a:t>
            </a:r>
            <a:r>
              <a:rPr lang="es-ES" dirty="0" err="1" smtClean="0"/>
              <a:t>Ipy</a:t>
            </a:r>
            <a:r>
              <a:rPr lang="es-ES" dirty="0" smtClean="0"/>
              <a:t>, </a:t>
            </a:r>
            <a:r>
              <a:rPr lang="es-ES" dirty="0" err="1" smtClean="0"/>
              <a:t>tthunder</a:t>
            </a:r>
            <a:r>
              <a:rPr lang="es-ES" dirty="0" smtClean="0"/>
              <a:t>, </a:t>
            </a:r>
            <a:r>
              <a:rPr lang="es-ES" dirty="0" err="1" smtClean="0"/>
              <a:t>Sparkling</a:t>
            </a:r>
            <a:r>
              <a:rPr lang="es-ES" dirty="0" smtClean="0"/>
              <a:t>, </a:t>
            </a:r>
            <a:r>
              <a:rPr lang="es-ES" dirty="0" err="1" smtClean="0"/>
              <a:t>mahout</a:t>
            </a:r>
            <a:r>
              <a:rPr lang="es-ES" dirty="0" smtClean="0"/>
              <a:t>, Apache </a:t>
            </a:r>
            <a:r>
              <a:rPr lang="es-ES" dirty="0" err="1" smtClean="0"/>
              <a:t>Ambari</a:t>
            </a:r>
            <a:endParaRPr lang="es-ES" dirty="0" smtClean="0"/>
          </a:p>
          <a:p>
            <a:pPr marL="0" indent="0">
              <a:buNone/>
            </a:pPr>
            <a:r>
              <a:rPr lang="es-ES" b="1" dirty="0" smtClean="0"/>
              <a:t>Data </a:t>
            </a:r>
            <a:r>
              <a:rPr lang="es-ES" b="1" dirty="0" err="1" smtClean="0"/>
              <a:t>Sources</a:t>
            </a:r>
            <a:endParaRPr lang="es-ES" b="1" dirty="0" smtClean="0"/>
          </a:p>
          <a:p>
            <a:pPr marL="0" indent="0">
              <a:buNone/>
            </a:pPr>
            <a:r>
              <a:rPr lang="es-ES" dirty="0" smtClean="0"/>
              <a:t>HDFS, </a:t>
            </a:r>
            <a:r>
              <a:rPr lang="es-ES" dirty="0" err="1" smtClean="0"/>
              <a:t>cassandra</a:t>
            </a:r>
            <a:r>
              <a:rPr lang="es-ES" dirty="0" smtClean="0"/>
              <a:t>, </a:t>
            </a:r>
            <a:r>
              <a:rPr lang="es-ES" dirty="0" err="1" smtClean="0"/>
              <a:t>mongoDB</a:t>
            </a:r>
            <a:r>
              <a:rPr lang="es-ES" dirty="0" smtClean="0"/>
              <a:t>, </a:t>
            </a:r>
            <a:r>
              <a:rPr lang="es-ES" dirty="0" err="1" smtClean="0"/>
              <a:t>elasticsearch</a:t>
            </a:r>
            <a:r>
              <a:rPr lang="es-ES" dirty="0" smtClean="0"/>
              <a:t>, Kafka, </a:t>
            </a:r>
            <a:r>
              <a:rPr lang="es-ES" dirty="0" err="1" smtClean="0"/>
              <a:t>MySQL</a:t>
            </a:r>
            <a:r>
              <a:rPr lang="es-ES" dirty="0" smtClean="0"/>
              <a:t>, </a:t>
            </a:r>
            <a:r>
              <a:rPr lang="es-ES" dirty="0" err="1" smtClean="0"/>
              <a:t>PostgreSQL</a:t>
            </a:r>
            <a:r>
              <a:rPr lang="es-ES" dirty="0" smtClean="0"/>
              <a:t>, Apache HBASE, TACHYON entre otras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Picture 6" descr="PySpark | Saturn Clou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0" t="12417" r="10389" b="29894"/>
          <a:stretch/>
        </p:blipFill>
        <p:spPr bwMode="auto">
          <a:xfrm>
            <a:off x="9011478" y="-3659"/>
            <a:ext cx="3180522" cy="128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97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Conceptos Clave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err="1" smtClean="0"/>
              <a:t>SparkSession</a:t>
            </a:r>
            <a:endParaRPr lang="es-ES" b="1" dirty="0" smtClean="0"/>
          </a:p>
          <a:p>
            <a:pPr marL="0" indent="0">
              <a:buNone/>
            </a:pPr>
            <a:r>
              <a:rPr lang="es-ES" dirty="0" smtClean="0"/>
              <a:t>Es una clase que se define en el paquete </a:t>
            </a:r>
            <a:r>
              <a:rPr lang="es-ES" dirty="0" err="1" smtClean="0"/>
              <a:t>pyspark.sql</a:t>
            </a:r>
            <a:r>
              <a:rPr lang="es-ES" dirty="0" smtClean="0"/>
              <a:t> y funciona como punto de entrada a la programación en </a:t>
            </a:r>
            <a:r>
              <a:rPr lang="es-ES" dirty="0" err="1" smtClean="0"/>
              <a:t>Spark</a:t>
            </a:r>
            <a:r>
              <a:rPr lang="es-ES" dirty="0" smtClean="0"/>
              <a:t> con la API </a:t>
            </a:r>
            <a:r>
              <a:rPr lang="es-ES" dirty="0" err="1" smtClean="0"/>
              <a:t>Dataframe</a:t>
            </a:r>
            <a:r>
              <a:rPr lang="es-ES" dirty="0" smtClean="0"/>
              <a:t> (Siempre se tiene que crear al inicio para poder continuar)</a:t>
            </a:r>
          </a:p>
          <a:p>
            <a:pPr marL="0" indent="0">
              <a:buNone/>
            </a:pPr>
            <a:r>
              <a:rPr lang="es-ES" b="1" dirty="0" err="1" smtClean="0"/>
              <a:t>SparkContext</a:t>
            </a:r>
            <a:endParaRPr lang="es-ES" b="1" dirty="0" smtClean="0"/>
          </a:p>
          <a:p>
            <a:pPr marL="0" indent="0">
              <a:buNone/>
            </a:pPr>
            <a:r>
              <a:rPr lang="es-ES" dirty="0" smtClean="0"/>
              <a:t>Es una clase definida en el paquete </a:t>
            </a:r>
            <a:r>
              <a:rPr lang="es-ES" dirty="0" err="1" smtClean="0"/>
              <a:t>pyspark</a:t>
            </a:r>
            <a:r>
              <a:rPr lang="es-ES" dirty="0" smtClean="0"/>
              <a:t> y permite entrar a las funcionalidades de </a:t>
            </a:r>
            <a:r>
              <a:rPr lang="es-ES" dirty="0" err="1" smtClean="0"/>
              <a:t>Spark</a:t>
            </a:r>
            <a:r>
              <a:rPr lang="es-ES" dirty="0" smtClean="0"/>
              <a:t>. Mantiene la conexión entre el </a:t>
            </a:r>
            <a:r>
              <a:rPr lang="es-ES" dirty="0" err="1" smtClean="0"/>
              <a:t>cluster</a:t>
            </a:r>
            <a:r>
              <a:rPr lang="es-ES" dirty="0" smtClean="0"/>
              <a:t> manager de </a:t>
            </a:r>
            <a:r>
              <a:rPr lang="es-ES" dirty="0" err="1" smtClean="0"/>
              <a:t>Spark</a:t>
            </a:r>
            <a:r>
              <a:rPr lang="es-ES" dirty="0" smtClean="0"/>
              <a:t> y puede ser usado para crear RDD (</a:t>
            </a:r>
            <a:r>
              <a:rPr lang="es-ES" dirty="0" err="1" smtClean="0"/>
              <a:t>Resilient</a:t>
            </a:r>
            <a:r>
              <a:rPr lang="es-ES" dirty="0" smtClean="0"/>
              <a:t> </a:t>
            </a:r>
            <a:r>
              <a:rPr lang="es-ES" dirty="0" err="1" smtClean="0"/>
              <a:t>Distirbuted</a:t>
            </a:r>
            <a:r>
              <a:rPr lang="es-ES" dirty="0" smtClean="0"/>
              <a:t> </a:t>
            </a:r>
            <a:r>
              <a:rPr lang="es-ES" dirty="0" err="1" smtClean="0"/>
              <a:t>Datasets</a:t>
            </a:r>
            <a:r>
              <a:rPr lang="es-ES" dirty="0" smtClean="0"/>
              <a:t>)</a:t>
            </a:r>
          </a:p>
        </p:txBody>
      </p:sp>
      <p:pic>
        <p:nvPicPr>
          <p:cNvPr id="4" name="Picture 6" descr="PySpark | Saturn Clou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0" t="12417" r="10389" b="29894"/>
          <a:stretch/>
        </p:blipFill>
        <p:spPr bwMode="auto">
          <a:xfrm>
            <a:off x="9011478" y="-3659"/>
            <a:ext cx="3180522" cy="128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70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Conceptos Clave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smtClean="0"/>
              <a:t>Driver</a:t>
            </a:r>
          </a:p>
          <a:p>
            <a:pPr marL="0" indent="0">
              <a:buNone/>
            </a:pPr>
            <a:r>
              <a:rPr lang="es-ES" dirty="0" smtClean="0"/>
              <a:t>Se encarga de coordinar todos los procesos independientes que se corren en el Shell de </a:t>
            </a:r>
            <a:r>
              <a:rPr lang="es-ES" dirty="0" err="1" smtClean="0"/>
              <a:t>PySpark</a:t>
            </a:r>
            <a:r>
              <a:rPr lang="es-ES" dirty="0" smtClean="0"/>
              <a:t>, Python, Java o </a:t>
            </a:r>
            <a:r>
              <a:rPr lang="es-ES" dirty="0" err="1" smtClean="0"/>
              <a:t>Scala</a:t>
            </a:r>
            <a:r>
              <a:rPr lang="es-ES" dirty="0" smtClean="0"/>
              <a:t>. </a:t>
            </a:r>
          </a:p>
          <a:p>
            <a:pPr marL="0" indent="0">
              <a:buNone/>
            </a:pPr>
            <a:r>
              <a:rPr lang="es-ES" b="1" dirty="0" err="1" smtClean="0"/>
              <a:t>Worker</a:t>
            </a:r>
            <a:endParaRPr lang="es-ES" b="1" dirty="0" smtClean="0"/>
          </a:p>
          <a:p>
            <a:pPr marL="0" indent="0">
              <a:buNone/>
            </a:pPr>
            <a:r>
              <a:rPr lang="es-ES" dirty="0" smtClean="0"/>
              <a:t>Cualquier nodo que puede correr programas en el </a:t>
            </a:r>
            <a:r>
              <a:rPr lang="es-ES" dirty="0" err="1" smtClean="0"/>
              <a:t>cluster</a:t>
            </a:r>
            <a:r>
              <a:rPr lang="es-ES" dirty="0" smtClean="0"/>
              <a:t>. Si un proceso se lanza para una aplicación esta aplicación adquiere los recursos para ejecutarlo en los nodos. Existen dos tipos de nodos (uno o dos para alta disponibilidad)</a:t>
            </a:r>
          </a:p>
        </p:txBody>
      </p:sp>
      <p:pic>
        <p:nvPicPr>
          <p:cNvPr id="4" name="Picture 6" descr="PySpark | Saturn Clou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0" t="12417" r="10389" b="29894"/>
          <a:stretch/>
        </p:blipFill>
        <p:spPr bwMode="auto">
          <a:xfrm>
            <a:off x="9011478" y="-3659"/>
            <a:ext cx="3180522" cy="128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64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Conceptos Clave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err="1" smtClean="0"/>
              <a:t>Cluster</a:t>
            </a:r>
            <a:r>
              <a:rPr lang="es-ES" b="1" dirty="0" smtClean="0"/>
              <a:t> Manager</a:t>
            </a:r>
          </a:p>
          <a:p>
            <a:pPr marL="0" indent="0">
              <a:buNone/>
            </a:pPr>
            <a:r>
              <a:rPr lang="es-ES" dirty="0" smtClean="0"/>
              <a:t>Corresponde al nodo “master” cumple la función de manipular </a:t>
            </a:r>
            <a:r>
              <a:rPr lang="es-ES" dirty="0" err="1" smtClean="0"/>
              <a:t>ek</a:t>
            </a:r>
            <a:r>
              <a:rPr lang="es-ES" dirty="0" smtClean="0"/>
              <a:t> ambiente del </a:t>
            </a:r>
            <a:r>
              <a:rPr lang="es-ES" dirty="0" err="1" smtClean="0"/>
              <a:t>cluster</a:t>
            </a:r>
            <a:r>
              <a:rPr lang="es-ES" dirty="0" smtClean="0"/>
              <a:t> y los servidores que </a:t>
            </a:r>
            <a:r>
              <a:rPr lang="es-ES" dirty="0" err="1" smtClean="0"/>
              <a:t>Spark</a:t>
            </a:r>
            <a:r>
              <a:rPr lang="es-ES" dirty="0" smtClean="0"/>
              <a:t> usar para completar tareas. Dispone de los recursos para cada aplicación. Soporta 5 tipos:</a:t>
            </a:r>
          </a:p>
          <a:p>
            <a:pPr marL="514350" indent="-514350">
              <a:buAutoNum type="arabicPeriod"/>
            </a:pPr>
            <a:r>
              <a:rPr lang="es-ES" dirty="0" err="1" smtClean="0"/>
              <a:t>Standalone</a:t>
            </a:r>
            <a:r>
              <a:rPr lang="es-ES" dirty="0"/>
              <a:t> </a:t>
            </a:r>
            <a:r>
              <a:rPr lang="es-ES" dirty="0" smtClean="0"/>
              <a:t>(Computador)</a:t>
            </a:r>
          </a:p>
          <a:p>
            <a:pPr marL="514350" indent="-514350">
              <a:buAutoNum type="arabicPeriod"/>
            </a:pPr>
            <a:r>
              <a:rPr lang="es-ES" dirty="0" err="1" smtClean="0"/>
              <a:t>Mesos</a:t>
            </a:r>
            <a:endParaRPr lang="es-ES" dirty="0" smtClean="0"/>
          </a:p>
          <a:p>
            <a:pPr marL="514350" indent="-514350">
              <a:buAutoNum type="arabicPeriod"/>
            </a:pPr>
            <a:r>
              <a:rPr lang="es-ES" dirty="0" err="1" smtClean="0"/>
              <a:t>Hadoop</a:t>
            </a:r>
            <a:r>
              <a:rPr lang="es-ES" dirty="0" smtClean="0"/>
              <a:t> YARN</a:t>
            </a:r>
          </a:p>
          <a:p>
            <a:pPr marL="514350" indent="-514350">
              <a:buAutoNum type="arabicPeriod"/>
            </a:pPr>
            <a:r>
              <a:rPr lang="es-ES" dirty="0" err="1" smtClean="0"/>
              <a:t>Kubernetes</a:t>
            </a:r>
            <a:endParaRPr lang="es-ES" dirty="0" smtClean="0"/>
          </a:p>
          <a:p>
            <a:pPr marL="514350" indent="-514350">
              <a:buAutoNum type="arabicPeriod"/>
            </a:pPr>
            <a:r>
              <a:rPr lang="es-ES" dirty="0" smtClean="0"/>
              <a:t>Amazon EC2</a:t>
            </a:r>
          </a:p>
        </p:txBody>
      </p:sp>
      <p:pic>
        <p:nvPicPr>
          <p:cNvPr id="5" name="Picture 6" descr="PySpark | Saturn Clou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0" t="12417" r="10389" b="29894"/>
          <a:stretch/>
        </p:blipFill>
        <p:spPr bwMode="auto">
          <a:xfrm>
            <a:off x="9011478" y="-3659"/>
            <a:ext cx="3180522" cy="128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326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78" y="1370819"/>
            <a:ext cx="8554644" cy="4839375"/>
          </a:xfrm>
          <a:prstGeom prst="rect">
            <a:avLst/>
          </a:prstGeom>
        </p:spPr>
      </p:pic>
      <p:cxnSp>
        <p:nvCxnSpPr>
          <p:cNvPr id="5" name="Conector recto de flecha 4"/>
          <p:cNvCxnSpPr/>
          <p:nvPr/>
        </p:nvCxnSpPr>
        <p:spPr>
          <a:xfrm flipV="1">
            <a:off x="5751443" y="848139"/>
            <a:ext cx="556592" cy="2173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6122504" y="490330"/>
            <a:ext cx="227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Nodo Master</a:t>
            </a:r>
            <a:endParaRPr lang="es-E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6" descr="PySpark | Saturn Clou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0" t="12417" r="10389" b="29894"/>
          <a:stretch/>
        </p:blipFill>
        <p:spPr bwMode="auto">
          <a:xfrm>
            <a:off x="9011478" y="-3659"/>
            <a:ext cx="3180522" cy="128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078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Otros conceptos</a:t>
            </a:r>
            <a:endParaRPr lang="es-ES" dirty="0"/>
          </a:p>
        </p:txBody>
      </p:sp>
      <p:pic>
        <p:nvPicPr>
          <p:cNvPr id="8" name="Picture 6" descr="PySpark | Saturn Clou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0" t="12417" r="10389" b="29894"/>
          <a:stretch/>
        </p:blipFill>
        <p:spPr bwMode="auto">
          <a:xfrm>
            <a:off x="9011478" y="-3659"/>
            <a:ext cx="3180522" cy="128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30" y="1477182"/>
            <a:ext cx="7106642" cy="385816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38200" y="5526157"/>
            <a:ext cx="10515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 err="1" smtClean="0"/>
              <a:t>sc</a:t>
            </a:r>
            <a:r>
              <a:rPr lang="es-ES" sz="2500" dirty="0" smtClean="0"/>
              <a:t>= instancia de </a:t>
            </a:r>
            <a:r>
              <a:rPr lang="es-ES" sz="2500" dirty="0" err="1" smtClean="0"/>
              <a:t>SparkContext</a:t>
            </a:r>
            <a:r>
              <a:rPr lang="es-ES" sz="2500" dirty="0" smtClean="0"/>
              <a:t> la cual es ideal para crear </a:t>
            </a:r>
            <a:r>
              <a:rPr lang="es-ES" sz="2500" dirty="0" err="1" smtClean="0"/>
              <a:t>RDDs</a:t>
            </a:r>
            <a:endParaRPr lang="es-ES" sz="2500" dirty="0" smtClean="0"/>
          </a:p>
          <a:p>
            <a:r>
              <a:rPr lang="es-ES" sz="2500" dirty="0" err="1"/>
              <a:t>s</a:t>
            </a:r>
            <a:r>
              <a:rPr lang="es-ES" sz="2500" dirty="0" err="1" smtClean="0"/>
              <a:t>park</a:t>
            </a:r>
            <a:r>
              <a:rPr lang="es-ES" sz="2500" dirty="0" smtClean="0"/>
              <a:t>= una instancia de </a:t>
            </a:r>
            <a:r>
              <a:rPr lang="es-ES" sz="2500" dirty="0" err="1" smtClean="0"/>
              <a:t>SparkSession</a:t>
            </a:r>
            <a:r>
              <a:rPr lang="es-ES" sz="2500" dirty="0" smtClean="0"/>
              <a:t> la cual es ideal para crear </a:t>
            </a:r>
            <a:r>
              <a:rPr lang="es-ES" sz="2500" dirty="0" err="1" smtClean="0"/>
              <a:t>DataFrames</a:t>
            </a:r>
            <a:endParaRPr lang="es-ES" sz="2500" dirty="0"/>
          </a:p>
        </p:txBody>
      </p:sp>
    </p:spTree>
    <p:extLst>
      <p:ext uri="{BB962C8B-B14F-4D97-AF65-F5344CB8AC3E}">
        <p14:creationId xmlns:p14="http://schemas.microsoft.com/office/powerpoint/2010/main" val="8581595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312</Words>
  <Application>Microsoft Office PowerPoint</Application>
  <PresentationFormat>Panorámica</PresentationFormat>
  <Paragraphs>38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Conceptos fundamentales PySpark</vt:lpstr>
      <vt:lpstr>Arquitectura</vt:lpstr>
      <vt:lpstr>Arquitectura</vt:lpstr>
      <vt:lpstr>Conceptos Clave</vt:lpstr>
      <vt:lpstr>Conceptos Clave</vt:lpstr>
      <vt:lpstr>Conceptos Clave</vt:lpstr>
      <vt:lpstr>Conceptos Clave</vt:lpstr>
      <vt:lpstr>Arquitectura</vt:lpstr>
      <vt:lpstr>Otros conceptos</vt:lpstr>
      <vt:lpstr>Data Abstractions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fundamentales PySpark</dc:title>
  <dc:creator>David BU</dc:creator>
  <cp:lastModifiedBy>David BU</cp:lastModifiedBy>
  <cp:revision>6</cp:revision>
  <dcterms:created xsi:type="dcterms:W3CDTF">2023-07-26T12:55:59Z</dcterms:created>
  <dcterms:modified xsi:type="dcterms:W3CDTF">2023-07-26T13:46:00Z</dcterms:modified>
</cp:coreProperties>
</file>