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2" r:id="rId3"/>
    <p:sldId id="258" r:id="rId4"/>
    <p:sldId id="271" r:id="rId5"/>
    <p:sldId id="272" r:id="rId6"/>
    <p:sldId id="282" r:id="rId7"/>
    <p:sldId id="259" r:id="rId8"/>
    <p:sldId id="274" r:id="rId9"/>
    <p:sldId id="273" r:id="rId10"/>
    <p:sldId id="260" r:id="rId11"/>
    <p:sldId id="257" r:id="rId12"/>
    <p:sldId id="283" r:id="rId13"/>
    <p:sldId id="275" r:id="rId14"/>
    <p:sldId id="277" r:id="rId15"/>
    <p:sldId id="279" r:id="rId16"/>
    <p:sldId id="280" r:id="rId17"/>
    <p:sldId id="281" r:id="rId18"/>
    <p:sldId id="276" r:id="rId19"/>
    <p:sldId id="261" r:id="rId20"/>
    <p:sldId id="263" r:id="rId21"/>
    <p:sldId id="284" r:id="rId22"/>
    <p:sldId id="285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C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4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4EF03-18E6-4942-8C57-F96702DEE926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35496-F8FB-7F4C-B6E0-FC1B045A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6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</a:t>
            </a:r>
            <a:r>
              <a:rPr lang="pl-PL" dirty="0" err="1" smtClean="0"/>
              <a:t>www.econ.canterbury.ac.nz</a:t>
            </a:r>
            <a:r>
              <a:rPr lang="pl-PL" dirty="0" smtClean="0"/>
              <a:t>/</a:t>
            </a:r>
            <a:r>
              <a:rPr lang="pl-PL" dirty="0" err="1" smtClean="0"/>
              <a:t>personal_pages</a:t>
            </a:r>
            <a:r>
              <a:rPr lang="pl-PL" dirty="0" smtClean="0"/>
              <a:t>/</a:t>
            </a:r>
            <a:r>
              <a:rPr lang="pl-PL" dirty="0" err="1" smtClean="0"/>
              <a:t>paul_walker</a:t>
            </a:r>
            <a:r>
              <a:rPr lang="pl-PL" dirty="0" smtClean="0"/>
              <a:t>/</a:t>
            </a:r>
            <a:r>
              <a:rPr lang="pl-PL" dirty="0" err="1" smtClean="0"/>
              <a:t>gt</a:t>
            </a:r>
            <a:r>
              <a:rPr lang="pl-PL" dirty="0" smtClean="0"/>
              <a:t>/</a:t>
            </a:r>
            <a:r>
              <a:rPr lang="pl-PL" dirty="0" err="1" smtClean="0"/>
              <a:t>hist.htm</a:t>
            </a:r>
            <a:endParaRPr lang="pl-PL" dirty="0" smtClean="0"/>
          </a:p>
          <a:p>
            <a:r>
              <a:rPr lang="pl-PL" dirty="0" smtClean="0"/>
              <a:t>http://</a:t>
            </a:r>
            <a:r>
              <a:rPr lang="pl-PL" dirty="0" err="1" smtClean="0"/>
              <a:t>www.law.yale.edu</a:t>
            </a:r>
            <a:r>
              <a:rPr lang="pl-PL" dirty="0" smtClean="0"/>
              <a:t>/</a:t>
            </a:r>
            <a:r>
              <a:rPr lang="pl-PL" dirty="0" err="1" smtClean="0"/>
              <a:t>documents</a:t>
            </a:r>
            <a:r>
              <a:rPr lang="pl-PL" dirty="0" smtClean="0"/>
              <a:t>/pdf/</a:t>
            </a:r>
            <a:r>
              <a:rPr lang="pl-PL" dirty="0" err="1" smtClean="0"/>
              <a:t>holler.pdf</a:t>
            </a:r>
            <a:endParaRPr lang="pl-PL" dirty="0" smtClean="0"/>
          </a:p>
          <a:p>
            <a:r>
              <a:rPr lang="pl-PL" dirty="0" smtClean="0"/>
              <a:t>Talmud </a:t>
            </a:r>
            <a:r>
              <a:rPr lang="pl-PL" dirty="0" err="1" smtClean="0"/>
              <a:t>discusses</a:t>
            </a:r>
            <a:r>
              <a:rPr lang="pl-PL" dirty="0" smtClean="0"/>
              <a:t> </a:t>
            </a:r>
            <a:r>
              <a:rPr lang="pl-PL" dirty="0" err="1" smtClean="0"/>
              <a:t>division</a:t>
            </a:r>
            <a:r>
              <a:rPr lang="pl-PL" dirty="0" smtClean="0"/>
              <a:t> of </a:t>
            </a:r>
            <a:r>
              <a:rPr lang="pl-PL" dirty="0" err="1" smtClean="0"/>
              <a:t>wealth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dirty="0" err="1" smtClean="0"/>
              <a:t>wives</a:t>
            </a:r>
            <a:r>
              <a:rPr lang="pl-PL" dirty="0" smtClean="0"/>
              <a:t> of </a:t>
            </a:r>
            <a:r>
              <a:rPr lang="pl-PL" dirty="0" err="1" smtClean="0"/>
              <a:t>deceased</a:t>
            </a:r>
            <a:r>
              <a:rPr lang="pl-PL" dirty="0" smtClean="0"/>
              <a:t> </a:t>
            </a:r>
            <a:r>
              <a:rPr lang="pl-PL" dirty="0" err="1" smtClean="0"/>
              <a:t>ma</a:t>
            </a:r>
            <a:r>
              <a:rPr lang="pl-PL" baseline="0" dirty="0" err="1" smtClean="0"/>
              <a:t>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if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their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marraige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contracts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differ</a:t>
            </a:r>
            <a:r>
              <a:rPr lang="pl-PL" baseline="0" dirty="0" smtClean="0"/>
              <a:t> as to the </a:t>
            </a:r>
            <a:r>
              <a:rPr lang="pl-PL" baseline="0" dirty="0" err="1" smtClean="0"/>
              <a:t>amount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they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are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recieve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after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death</a:t>
            </a:r>
            <a:r>
              <a:rPr lang="pl-PL" baseline="0" dirty="0" smtClean="0"/>
              <a:t>.</a:t>
            </a:r>
          </a:p>
          <a:p>
            <a:r>
              <a:rPr lang="pl-PL" baseline="0" dirty="0" smtClean="0"/>
              <a:t>1713 </a:t>
            </a:r>
            <a:r>
              <a:rPr lang="en-US" baseline="0" dirty="0" smtClean="0"/>
              <a:t>–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first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known</a:t>
            </a:r>
            <a:r>
              <a:rPr lang="pl-PL" baseline="0" dirty="0" smtClean="0"/>
              <a:t> </a:t>
            </a:r>
            <a:r>
              <a:rPr lang="hu-HU" dirty="0" smtClean="0"/>
              <a:t>minimax mixed strategy solution to a two-person game</a:t>
            </a:r>
          </a:p>
          <a:p>
            <a:r>
              <a:rPr lang="en-US" dirty="0" err="1" smtClean="0"/>
              <a:t>Zermelo's</a:t>
            </a:r>
            <a:r>
              <a:rPr lang="en-US" dirty="0" smtClean="0"/>
              <a:t> Theorem- Chess,</a:t>
            </a:r>
            <a:r>
              <a:rPr lang="en-US" baseline="0" dirty="0" smtClean="0"/>
              <a:t> first “Theorem”</a:t>
            </a:r>
          </a:p>
          <a:p>
            <a:r>
              <a:rPr lang="en-US" baseline="0" dirty="0" smtClean="0"/>
              <a:t>Nash – point at which there is not better strategy for any player given the strategies of the other players </a:t>
            </a:r>
          </a:p>
          <a:p>
            <a:r>
              <a:rPr lang="hu-HU" dirty="0" smtClean="0"/>
              <a:t>Harsanyi </a:t>
            </a:r>
            <a:r>
              <a:rPr lang="en-US" dirty="0" smtClean="0"/>
              <a:t>–</a:t>
            </a:r>
            <a:r>
              <a:rPr lang="hu-HU" dirty="0" smtClean="0"/>
              <a:t> Randomness is really uncertainty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35496-F8FB-7F4C-B6E0-FC1B045A81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6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</a:t>
            </a:r>
            <a:r>
              <a:rPr lang="pl-PL" dirty="0" err="1" smtClean="0"/>
              <a:t>www.econ.canterbury.ac.nz</a:t>
            </a:r>
            <a:r>
              <a:rPr lang="pl-PL" dirty="0" smtClean="0"/>
              <a:t>/</a:t>
            </a:r>
            <a:r>
              <a:rPr lang="pl-PL" dirty="0" err="1" smtClean="0"/>
              <a:t>personal_pages</a:t>
            </a:r>
            <a:r>
              <a:rPr lang="pl-PL" dirty="0" smtClean="0"/>
              <a:t>/</a:t>
            </a:r>
            <a:r>
              <a:rPr lang="pl-PL" dirty="0" err="1" smtClean="0"/>
              <a:t>paul_walker</a:t>
            </a:r>
            <a:r>
              <a:rPr lang="pl-PL" dirty="0" smtClean="0"/>
              <a:t>/</a:t>
            </a:r>
            <a:r>
              <a:rPr lang="pl-PL" dirty="0" err="1" smtClean="0"/>
              <a:t>gt</a:t>
            </a:r>
            <a:r>
              <a:rPr lang="pl-PL" dirty="0" smtClean="0"/>
              <a:t>/</a:t>
            </a:r>
            <a:r>
              <a:rPr lang="pl-PL" dirty="0" err="1" smtClean="0"/>
              <a:t>hist.htm</a:t>
            </a:r>
            <a:endParaRPr lang="pl-PL" dirty="0" smtClean="0"/>
          </a:p>
          <a:p>
            <a:r>
              <a:rPr lang="pl-PL" dirty="0" smtClean="0"/>
              <a:t>http://</a:t>
            </a:r>
            <a:r>
              <a:rPr lang="pl-PL" dirty="0" err="1" smtClean="0"/>
              <a:t>www.law.yale.edu</a:t>
            </a:r>
            <a:r>
              <a:rPr lang="pl-PL" dirty="0" smtClean="0"/>
              <a:t>/</a:t>
            </a:r>
            <a:r>
              <a:rPr lang="pl-PL" dirty="0" err="1" smtClean="0"/>
              <a:t>documents</a:t>
            </a:r>
            <a:r>
              <a:rPr lang="pl-PL" dirty="0" smtClean="0"/>
              <a:t>/pdf/</a:t>
            </a:r>
            <a:r>
              <a:rPr lang="pl-PL" dirty="0" err="1" smtClean="0"/>
              <a:t>holler.pdf</a:t>
            </a:r>
            <a:endParaRPr lang="pl-PL" dirty="0" smtClean="0"/>
          </a:p>
          <a:p>
            <a:r>
              <a:rPr lang="pl-PL" dirty="0" smtClean="0"/>
              <a:t>Talmud </a:t>
            </a:r>
            <a:r>
              <a:rPr lang="pl-PL" dirty="0" err="1" smtClean="0"/>
              <a:t>discusses</a:t>
            </a:r>
            <a:r>
              <a:rPr lang="pl-PL" dirty="0" smtClean="0"/>
              <a:t> </a:t>
            </a:r>
            <a:r>
              <a:rPr lang="pl-PL" dirty="0" err="1" smtClean="0"/>
              <a:t>division</a:t>
            </a:r>
            <a:r>
              <a:rPr lang="pl-PL" dirty="0" smtClean="0"/>
              <a:t> of </a:t>
            </a:r>
            <a:r>
              <a:rPr lang="pl-PL" dirty="0" err="1" smtClean="0"/>
              <a:t>wealth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dirty="0" err="1" smtClean="0"/>
              <a:t>wives</a:t>
            </a:r>
            <a:r>
              <a:rPr lang="pl-PL" dirty="0" smtClean="0"/>
              <a:t> of </a:t>
            </a:r>
            <a:r>
              <a:rPr lang="pl-PL" dirty="0" err="1" smtClean="0"/>
              <a:t>deceased</a:t>
            </a:r>
            <a:r>
              <a:rPr lang="pl-PL" dirty="0" smtClean="0"/>
              <a:t> </a:t>
            </a:r>
            <a:r>
              <a:rPr lang="pl-PL" dirty="0" err="1" smtClean="0"/>
              <a:t>ma</a:t>
            </a:r>
            <a:r>
              <a:rPr lang="pl-PL" baseline="0" dirty="0" err="1" smtClean="0"/>
              <a:t>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if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their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marraige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contracts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differ</a:t>
            </a:r>
            <a:r>
              <a:rPr lang="pl-PL" baseline="0" dirty="0" smtClean="0"/>
              <a:t> as to the </a:t>
            </a:r>
            <a:r>
              <a:rPr lang="pl-PL" baseline="0" dirty="0" err="1" smtClean="0"/>
              <a:t>amount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they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are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recieve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after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death</a:t>
            </a:r>
            <a:r>
              <a:rPr lang="pl-PL" baseline="0" dirty="0" smtClean="0"/>
              <a:t>.</a:t>
            </a:r>
          </a:p>
          <a:p>
            <a:r>
              <a:rPr lang="pl-PL" baseline="0" dirty="0" smtClean="0"/>
              <a:t>1713 </a:t>
            </a:r>
            <a:r>
              <a:rPr lang="en-US" baseline="0" dirty="0" smtClean="0"/>
              <a:t>–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first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known</a:t>
            </a:r>
            <a:r>
              <a:rPr lang="pl-PL" baseline="0" dirty="0" smtClean="0"/>
              <a:t> </a:t>
            </a:r>
            <a:r>
              <a:rPr lang="hu-HU" dirty="0" smtClean="0"/>
              <a:t>minimax mixed strategy solution to a two-person game</a:t>
            </a:r>
          </a:p>
          <a:p>
            <a:r>
              <a:rPr lang="en-US" dirty="0" err="1" smtClean="0"/>
              <a:t>Zermelo's</a:t>
            </a:r>
            <a:r>
              <a:rPr lang="en-US" dirty="0" smtClean="0"/>
              <a:t> Theorem- Chess,</a:t>
            </a:r>
            <a:r>
              <a:rPr lang="en-US" baseline="0" dirty="0" smtClean="0"/>
              <a:t> first “Theorem”</a:t>
            </a:r>
          </a:p>
          <a:p>
            <a:r>
              <a:rPr lang="en-US" baseline="0" dirty="0" smtClean="0"/>
              <a:t>Nash – point at which there is not better strategy for any player given the strategies of the other players </a:t>
            </a:r>
          </a:p>
          <a:p>
            <a:r>
              <a:rPr lang="hu-HU" dirty="0" smtClean="0"/>
              <a:t>Harsanyi </a:t>
            </a:r>
            <a:r>
              <a:rPr lang="en-US" dirty="0" smtClean="0"/>
              <a:t>–</a:t>
            </a:r>
            <a:r>
              <a:rPr lang="hu-HU" dirty="0" smtClean="0"/>
              <a:t> Randomness is really uncertainty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35496-F8FB-7F4C-B6E0-FC1B045A81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64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</a:t>
            </a:r>
            <a:r>
              <a:rPr lang="pl-PL" dirty="0" err="1" smtClean="0"/>
              <a:t>www.econ.canterbury.ac.nz</a:t>
            </a:r>
            <a:r>
              <a:rPr lang="pl-PL" dirty="0" smtClean="0"/>
              <a:t>/</a:t>
            </a:r>
            <a:r>
              <a:rPr lang="pl-PL" dirty="0" err="1" smtClean="0"/>
              <a:t>personal_pages</a:t>
            </a:r>
            <a:r>
              <a:rPr lang="pl-PL" dirty="0" smtClean="0"/>
              <a:t>/</a:t>
            </a:r>
            <a:r>
              <a:rPr lang="pl-PL" dirty="0" err="1" smtClean="0"/>
              <a:t>paul_walker</a:t>
            </a:r>
            <a:r>
              <a:rPr lang="pl-PL" dirty="0" smtClean="0"/>
              <a:t>/</a:t>
            </a:r>
            <a:r>
              <a:rPr lang="pl-PL" dirty="0" err="1" smtClean="0"/>
              <a:t>gt</a:t>
            </a:r>
            <a:r>
              <a:rPr lang="pl-PL" dirty="0" smtClean="0"/>
              <a:t>/</a:t>
            </a:r>
            <a:r>
              <a:rPr lang="pl-PL" dirty="0" err="1" smtClean="0"/>
              <a:t>hist.htm</a:t>
            </a:r>
            <a:endParaRPr lang="pl-PL" dirty="0" smtClean="0"/>
          </a:p>
          <a:p>
            <a:r>
              <a:rPr lang="pl-PL" dirty="0" smtClean="0"/>
              <a:t>http://</a:t>
            </a:r>
            <a:r>
              <a:rPr lang="pl-PL" dirty="0" err="1" smtClean="0"/>
              <a:t>www.law.yale.edu</a:t>
            </a:r>
            <a:r>
              <a:rPr lang="pl-PL" dirty="0" smtClean="0"/>
              <a:t>/</a:t>
            </a:r>
            <a:r>
              <a:rPr lang="pl-PL" dirty="0" err="1" smtClean="0"/>
              <a:t>documents</a:t>
            </a:r>
            <a:r>
              <a:rPr lang="pl-PL" dirty="0" smtClean="0"/>
              <a:t>/pdf/</a:t>
            </a:r>
            <a:r>
              <a:rPr lang="pl-PL" dirty="0" err="1" smtClean="0"/>
              <a:t>holler.pdf</a:t>
            </a:r>
            <a:endParaRPr lang="pl-PL" dirty="0" smtClean="0"/>
          </a:p>
          <a:p>
            <a:r>
              <a:rPr lang="pl-PL" dirty="0" smtClean="0"/>
              <a:t>Talmud </a:t>
            </a:r>
            <a:r>
              <a:rPr lang="pl-PL" dirty="0" err="1" smtClean="0"/>
              <a:t>discusses</a:t>
            </a:r>
            <a:r>
              <a:rPr lang="pl-PL" dirty="0" smtClean="0"/>
              <a:t> </a:t>
            </a:r>
            <a:r>
              <a:rPr lang="pl-PL" dirty="0" err="1" smtClean="0"/>
              <a:t>division</a:t>
            </a:r>
            <a:r>
              <a:rPr lang="pl-PL" dirty="0" smtClean="0"/>
              <a:t> of </a:t>
            </a:r>
            <a:r>
              <a:rPr lang="pl-PL" dirty="0" err="1" smtClean="0"/>
              <a:t>wealth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dirty="0" err="1" smtClean="0"/>
              <a:t>wives</a:t>
            </a:r>
            <a:r>
              <a:rPr lang="pl-PL" dirty="0" smtClean="0"/>
              <a:t> of </a:t>
            </a:r>
            <a:r>
              <a:rPr lang="pl-PL" dirty="0" err="1" smtClean="0"/>
              <a:t>deceased</a:t>
            </a:r>
            <a:r>
              <a:rPr lang="pl-PL" dirty="0" smtClean="0"/>
              <a:t> </a:t>
            </a:r>
            <a:r>
              <a:rPr lang="pl-PL" dirty="0" err="1" smtClean="0"/>
              <a:t>ma</a:t>
            </a:r>
            <a:r>
              <a:rPr lang="pl-PL" baseline="0" dirty="0" err="1" smtClean="0"/>
              <a:t>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if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their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marraige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contracts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differ</a:t>
            </a:r>
            <a:r>
              <a:rPr lang="pl-PL" baseline="0" dirty="0" smtClean="0"/>
              <a:t> as to the </a:t>
            </a:r>
            <a:r>
              <a:rPr lang="pl-PL" baseline="0" dirty="0" err="1" smtClean="0"/>
              <a:t>amount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they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are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recieve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after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death</a:t>
            </a:r>
            <a:r>
              <a:rPr lang="pl-PL" baseline="0" dirty="0" smtClean="0"/>
              <a:t>.</a:t>
            </a:r>
          </a:p>
          <a:p>
            <a:r>
              <a:rPr lang="pl-PL" baseline="0" dirty="0" smtClean="0"/>
              <a:t>1713 </a:t>
            </a:r>
            <a:r>
              <a:rPr lang="en-US" baseline="0" dirty="0" smtClean="0"/>
              <a:t>–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first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known</a:t>
            </a:r>
            <a:r>
              <a:rPr lang="pl-PL" baseline="0" dirty="0" smtClean="0"/>
              <a:t> </a:t>
            </a:r>
            <a:r>
              <a:rPr lang="hu-HU" dirty="0" smtClean="0"/>
              <a:t>minimax mixed strategy solution to a two-person game</a:t>
            </a:r>
          </a:p>
          <a:p>
            <a:r>
              <a:rPr lang="en-US" dirty="0" err="1" smtClean="0"/>
              <a:t>Zermelo's</a:t>
            </a:r>
            <a:r>
              <a:rPr lang="en-US" dirty="0" smtClean="0"/>
              <a:t> Theorem- Chess,</a:t>
            </a:r>
            <a:r>
              <a:rPr lang="en-US" baseline="0" dirty="0" smtClean="0"/>
              <a:t> first “Theorem”</a:t>
            </a:r>
          </a:p>
          <a:p>
            <a:r>
              <a:rPr lang="en-US" baseline="0" dirty="0" smtClean="0"/>
              <a:t>Nash – point at which there is not better strategy for any player given the strategies of the other players </a:t>
            </a:r>
          </a:p>
          <a:p>
            <a:r>
              <a:rPr lang="hu-HU" dirty="0" smtClean="0"/>
              <a:t>Harsanyi </a:t>
            </a:r>
            <a:r>
              <a:rPr lang="en-US" dirty="0" smtClean="0"/>
              <a:t>–</a:t>
            </a:r>
            <a:r>
              <a:rPr lang="hu-HU" dirty="0" smtClean="0"/>
              <a:t> Randomness is really uncertainty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35496-F8FB-7F4C-B6E0-FC1B045A81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64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Pareto Efficient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35496-F8FB-7F4C-B6E0-FC1B045A810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6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4/8/15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4/8/15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8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00"/>
    </mc:Choice>
    <mc:Fallback>
      <p:transition xmlns:p14="http://schemas.microsoft.com/office/powerpoint/2010/main" spd="slow" advTm="52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074" y="1775191"/>
            <a:ext cx="3501236" cy="4625609"/>
          </a:xfrm>
        </p:spPr>
        <p:txBody>
          <a:bodyPr/>
          <a:lstStyle/>
          <a:p>
            <a:r>
              <a:rPr lang="en-US" dirty="0" smtClean="0"/>
              <a:t>Accountability</a:t>
            </a:r>
          </a:p>
          <a:p>
            <a:r>
              <a:rPr lang="en-US" dirty="0" smtClean="0"/>
              <a:t>Now and later</a:t>
            </a:r>
          </a:p>
          <a:p>
            <a:pPr lvl="1"/>
            <a:r>
              <a:rPr lang="en-US" dirty="0" smtClean="0"/>
              <a:t>Discount reward</a:t>
            </a:r>
          </a:p>
          <a:p>
            <a:r>
              <a:rPr lang="en-US" dirty="0" smtClean="0"/>
              <a:t>Finite: Known and Unknown</a:t>
            </a:r>
            <a:endParaRPr lang="en-US" dirty="0"/>
          </a:p>
        </p:txBody>
      </p:sp>
      <p:pic>
        <p:nvPicPr>
          <p:cNvPr id="4" name="Picture 3" descr="586px-Prisoner's_Dilemma_briefcase_exchange_(colorized)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310" y="1529310"/>
            <a:ext cx="5328690" cy="532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00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359"/>
    </mc:Choice>
    <mc:Fallback>
      <p:transition xmlns:p14="http://schemas.microsoft.com/office/powerpoint/2010/main" spd="slow" advTm="423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200-500- Talmud</a:t>
            </a:r>
          </a:p>
          <a:p>
            <a:r>
              <a:rPr lang="en-US" dirty="0" smtClean="0"/>
              <a:t>1713 – </a:t>
            </a:r>
            <a:r>
              <a:rPr lang="en-US" dirty="0" err="1" smtClean="0"/>
              <a:t>Minmax</a:t>
            </a:r>
            <a:r>
              <a:rPr lang="en-US" dirty="0" smtClean="0"/>
              <a:t> solution </a:t>
            </a:r>
          </a:p>
          <a:p>
            <a:r>
              <a:rPr lang="en-US" dirty="0" smtClean="0"/>
              <a:t>1913 - </a:t>
            </a:r>
            <a:r>
              <a:rPr lang="en-US" dirty="0" err="1" smtClean="0"/>
              <a:t>Zermelo's</a:t>
            </a:r>
            <a:r>
              <a:rPr lang="en-US" dirty="0" smtClean="0"/>
              <a:t> Theorem</a:t>
            </a:r>
          </a:p>
          <a:p>
            <a:r>
              <a:rPr lang="en-US" dirty="0" smtClean="0"/>
              <a:t>1944 - </a:t>
            </a:r>
            <a:r>
              <a:rPr lang="en-US" u="sng" dirty="0" smtClean="0"/>
              <a:t>Theory </a:t>
            </a:r>
            <a:r>
              <a:rPr lang="en-US" u="sng" dirty="0"/>
              <a:t>of Games and Economic Behavior </a:t>
            </a:r>
            <a:r>
              <a:rPr lang="en-US" dirty="0"/>
              <a:t>by John von Neumann and Oskar </a:t>
            </a:r>
            <a:r>
              <a:rPr lang="en-US" dirty="0" smtClean="0"/>
              <a:t>Morgenstern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4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901"/>
    </mc:Choice>
    <mc:Fallback>
      <p:transition xmlns:p14="http://schemas.microsoft.com/office/powerpoint/2010/main" spd="slow" advTm="5890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Minmax</a:t>
            </a:r>
            <a:r>
              <a:rPr lang="en-US" dirty="0" smtClean="0"/>
              <a:t> and </a:t>
            </a:r>
            <a:r>
              <a:rPr lang="en-US" dirty="0" err="1" smtClean="0"/>
              <a:t>Maxmin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29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200-500- Talmud</a:t>
            </a:r>
          </a:p>
          <a:p>
            <a:r>
              <a:rPr lang="en-US" dirty="0" smtClean="0"/>
              <a:t>1713 – </a:t>
            </a:r>
            <a:r>
              <a:rPr lang="en-US" dirty="0" err="1" smtClean="0"/>
              <a:t>Minmax</a:t>
            </a:r>
            <a:r>
              <a:rPr lang="en-US" dirty="0" smtClean="0"/>
              <a:t> solution </a:t>
            </a:r>
          </a:p>
          <a:p>
            <a:r>
              <a:rPr lang="en-US" dirty="0" smtClean="0"/>
              <a:t>1913 - </a:t>
            </a:r>
            <a:r>
              <a:rPr lang="en-US" dirty="0" err="1" smtClean="0"/>
              <a:t>Zermelo's</a:t>
            </a:r>
            <a:r>
              <a:rPr lang="en-US" dirty="0" smtClean="0"/>
              <a:t> Theorem</a:t>
            </a:r>
          </a:p>
          <a:p>
            <a:r>
              <a:rPr lang="en-US" dirty="0" smtClean="0"/>
              <a:t>1944 - </a:t>
            </a:r>
            <a:r>
              <a:rPr lang="en-US" u="sng" dirty="0" smtClean="0"/>
              <a:t>Theory </a:t>
            </a:r>
            <a:r>
              <a:rPr lang="en-US" u="sng" dirty="0"/>
              <a:t>of Games and Economic Behavior </a:t>
            </a:r>
            <a:r>
              <a:rPr lang="en-US" dirty="0"/>
              <a:t>by John von Neumann and Oskar </a:t>
            </a:r>
            <a:r>
              <a:rPr lang="en-US" dirty="0" smtClean="0"/>
              <a:t>Morgenstern</a:t>
            </a:r>
          </a:p>
          <a:p>
            <a:r>
              <a:rPr lang="en-US" dirty="0" smtClean="0"/>
              <a:t>1950-53 – Nash</a:t>
            </a:r>
          </a:p>
          <a:p>
            <a:pPr marL="118872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89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230"/>
    </mc:Choice>
    <mc:Fallback>
      <p:transition xmlns:p14="http://schemas.microsoft.com/office/powerpoint/2010/main" spd="slow" advTm="282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Nash Equilibrium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897108"/>
              </p:ext>
            </p:extLst>
          </p:nvPr>
        </p:nvGraphicFramePr>
        <p:xfrm>
          <a:off x="457200" y="2147580"/>
          <a:ext cx="8116008" cy="37090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20621"/>
                <a:gridCol w="2782135"/>
                <a:gridCol w="3213252"/>
              </a:tblGrid>
              <a:tr h="70840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Cooperate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Defect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53822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Cooperate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-1, </a:t>
                      </a:r>
                      <a:r>
                        <a:rPr lang="en-US" sz="54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5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-10, </a:t>
                      </a:r>
                      <a:r>
                        <a:rPr lang="en-US" sz="5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5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46247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Defect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0, </a:t>
                      </a:r>
                      <a:r>
                        <a:rPr lang="en-US" sz="5400" dirty="0" smtClean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en-US" sz="5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-5, </a:t>
                      </a:r>
                      <a:r>
                        <a:rPr lang="en-US" sz="5400" dirty="0" smtClean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sz="5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719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174"/>
    </mc:Choice>
    <mc:Fallback>
      <p:transition xmlns:p14="http://schemas.microsoft.com/office/powerpoint/2010/main" spd="slow" advTm="2617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Nash Equilibrium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357015"/>
              </p:ext>
            </p:extLst>
          </p:nvPr>
        </p:nvGraphicFramePr>
        <p:xfrm>
          <a:off x="457200" y="2147580"/>
          <a:ext cx="8116008" cy="37090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20621"/>
                <a:gridCol w="2782135"/>
                <a:gridCol w="3213252"/>
              </a:tblGrid>
              <a:tr h="70840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Cooperate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Defect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53822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Cooperate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-1, </a:t>
                      </a:r>
                      <a:r>
                        <a:rPr lang="en-US" sz="54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5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-10, </a:t>
                      </a:r>
                      <a:r>
                        <a:rPr lang="en-US" sz="5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5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247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Defect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0, </a:t>
                      </a:r>
                      <a:r>
                        <a:rPr lang="en-US" sz="5400" dirty="0" smtClean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en-US" sz="5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-5, </a:t>
                      </a:r>
                      <a:r>
                        <a:rPr lang="en-US" sz="5400" dirty="0" smtClean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sz="5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99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32"/>
    </mc:Choice>
    <mc:Fallback>
      <p:transition xmlns:p14="http://schemas.microsoft.com/office/powerpoint/2010/main" spd="slow" advTm="483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Nash Equilibriums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295413"/>
              </p:ext>
            </p:extLst>
          </p:nvPr>
        </p:nvGraphicFramePr>
        <p:xfrm>
          <a:off x="457200" y="2147580"/>
          <a:ext cx="8116008" cy="37090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20621"/>
                <a:gridCol w="2782135"/>
                <a:gridCol w="3213252"/>
              </a:tblGrid>
              <a:tr h="70840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Left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Right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53822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Left</a:t>
                      </a:r>
                      <a:endParaRPr lang="en-US" sz="3200" dirty="0"/>
                    </a:p>
                  </a:txBody>
                  <a:tcPr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0, </a:t>
                      </a:r>
                      <a:r>
                        <a:rPr lang="en-US" sz="5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5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-10, </a:t>
                      </a:r>
                      <a:r>
                        <a:rPr lang="en-US" sz="5400" dirty="0" smtClean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en-US" sz="5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247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Right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-10, </a:t>
                      </a:r>
                      <a:r>
                        <a:rPr lang="en-US" sz="5400" dirty="0" smtClean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en-US" sz="5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0, </a:t>
                      </a:r>
                      <a:r>
                        <a:rPr lang="en-US" sz="5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5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764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072"/>
    </mc:Choice>
    <mc:Fallback>
      <p:transition xmlns:p14="http://schemas.microsoft.com/office/powerpoint/2010/main" spd="slow" advTm="2807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Nash Equilibrium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252684"/>
              </p:ext>
            </p:extLst>
          </p:nvPr>
        </p:nvGraphicFramePr>
        <p:xfrm>
          <a:off x="457200" y="2147580"/>
          <a:ext cx="8116008" cy="37090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20621"/>
                <a:gridCol w="2782135"/>
                <a:gridCol w="3213252"/>
              </a:tblGrid>
              <a:tr h="70840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Heads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Tails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53822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Heads</a:t>
                      </a:r>
                      <a:endParaRPr lang="en-US" sz="3200" dirty="0"/>
                    </a:p>
                  </a:txBody>
                  <a:tcPr>
                    <a:lnR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1, </a:t>
                      </a:r>
                      <a:r>
                        <a:rPr lang="en-US" sz="54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5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-1, </a:t>
                      </a:r>
                      <a:r>
                        <a:rPr lang="en-US" sz="5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247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Tails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-1, </a:t>
                      </a:r>
                      <a:r>
                        <a:rPr lang="en-US" sz="5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1, </a:t>
                      </a:r>
                      <a:r>
                        <a:rPr lang="en-US" sz="54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5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115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22"/>
    </mc:Choice>
    <mc:Fallback>
      <p:transition xmlns:p14="http://schemas.microsoft.com/office/powerpoint/2010/main" spd="slow" advTm="1132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200-500- Talmud</a:t>
            </a:r>
          </a:p>
          <a:p>
            <a:r>
              <a:rPr lang="en-US" dirty="0" smtClean="0"/>
              <a:t>1713 – </a:t>
            </a:r>
            <a:r>
              <a:rPr lang="en-US" dirty="0" err="1" smtClean="0"/>
              <a:t>Minmax</a:t>
            </a:r>
            <a:r>
              <a:rPr lang="en-US" dirty="0" smtClean="0"/>
              <a:t> solution </a:t>
            </a:r>
          </a:p>
          <a:p>
            <a:r>
              <a:rPr lang="en-US" dirty="0" smtClean="0"/>
              <a:t>1913 - </a:t>
            </a:r>
            <a:r>
              <a:rPr lang="en-US" dirty="0" err="1" smtClean="0"/>
              <a:t>Zermelo's</a:t>
            </a:r>
            <a:r>
              <a:rPr lang="en-US" dirty="0" smtClean="0"/>
              <a:t> Theorem</a:t>
            </a:r>
          </a:p>
          <a:p>
            <a:r>
              <a:rPr lang="en-US" dirty="0" smtClean="0"/>
              <a:t>1944 - </a:t>
            </a:r>
            <a:r>
              <a:rPr lang="en-US" u="sng" dirty="0" smtClean="0"/>
              <a:t>Theory </a:t>
            </a:r>
            <a:r>
              <a:rPr lang="en-US" u="sng" dirty="0"/>
              <a:t>of Games and Economic Behavior </a:t>
            </a:r>
            <a:r>
              <a:rPr lang="en-US" dirty="0"/>
              <a:t>by John von Neumann and Oskar </a:t>
            </a:r>
            <a:r>
              <a:rPr lang="en-US" dirty="0" smtClean="0"/>
              <a:t>Morgenstern</a:t>
            </a:r>
          </a:p>
          <a:p>
            <a:r>
              <a:rPr lang="en-US" dirty="0" smtClean="0"/>
              <a:t>1950-53 – Nash</a:t>
            </a:r>
          </a:p>
          <a:p>
            <a:r>
              <a:rPr lang="en-US" dirty="0" smtClean="0"/>
              <a:t>1973 - Uncertainty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89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106"/>
    </mc:Choice>
    <mc:Fallback>
      <p:transition xmlns:p14="http://schemas.microsoft.com/office/powerpoint/2010/main" spd="slow" advTm="4510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Games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different from simply imperfect information. </a:t>
            </a:r>
          </a:p>
          <a:p>
            <a:r>
              <a:rPr lang="en-US" dirty="0" smtClean="0"/>
              <a:t>Imperfect information games: If, then</a:t>
            </a:r>
          </a:p>
          <a:p>
            <a:r>
              <a:rPr lang="en-US" dirty="0" smtClean="0"/>
              <a:t>Bayesian Games: a little more complicated</a:t>
            </a:r>
          </a:p>
        </p:txBody>
      </p:sp>
    </p:spTree>
    <p:extLst>
      <p:ext uri="{BB962C8B-B14F-4D97-AF65-F5344CB8AC3E}">
        <p14:creationId xmlns:p14="http://schemas.microsoft.com/office/powerpoint/2010/main" val="3226360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8"/>
    </mc:Choice>
    <mc:Fallback>
      <p:transition xmlns:p14="http://schemas.microsoft.com/office/powerpoint/2010/main" spd="slow" advTm="16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Voting</a:t>
            </a:r>
          </a:p>
          <a:p>
            <a:r>
              <a:rPr lang="en-US" dirty="0" smtClean="0"/>
              <a:t>Sports</a:t>
            </a:r>
          </a:p>
          <a:p>
            <a:r>
              <a:rPr lang="en-US" dirty="0" smtClean="0"/>
              <a:t>Bidding</a:t>
            </a:r>
          </a:p>
          <a:p>
            <a:r>
              <a:rPr lang="en-US" dirty="0" smtClean="0"/>
              <a:t>Biology</a:t>
            </a:r>
          </a:p>
          <a:p>
            <a:r>
              <a:rPr lang="en-US" dirty="0" smtClean="0"/>
              <a:t>Etc.</a:t>
            </a:r>
          </a:p>
        </p:txBody>
      </p:sp>
      <p:pic>
        <p:nvPicPr>
          <p:cNvPr id="8" name="Picture 7" descr="500px-HawkDov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0" y="0"/>
            <a:ext cx="3600000" cy="3108960"/>
          </a:xfrm>
          <a:prstGeom prst="rect">
            <a:avLst/>
          </a:prstGeom>
        </p:spPr>
      </p:pic>
      <p:pic>
        <p:nvPicPr>
          <p:cNvPr id="6" name="Picture 5" descr="Real_Time_Bidd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981" y="2714822"/>
            <a:ext cx="6208019" cy="4143178"/>
          </a:xfrm>
          <a:prstGeom prst="rect">
            <a:avLst/>
          </a:prstGeom>
        </p:spPr>
      </p:pic>
      <p:pic>
        <p:nvPicPr>
          <p:cNvPr id="4" name="Picture 3" descr="Corbis-42-18053379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8989"/>
            <a:ext cx="5559779" cy="44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56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58"/>
    </mc:Choice>
    <mc:Fallback>
      <p:transition xmlns:p14="http://schemas.microsoft.com/office/powerpoint/2010/main" spd="slow" advTm="1485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vot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22" y="1723518"/>
            <a:ext cx="6533443" cy="490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48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4"/>
    </mc:Choice>
    <mc:Fallback>
      <p:transition xmlns:p14="http://schemas.microsoft.com/office/powerpoint/2010/main" spd="slow" advTm="8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Voting Systems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Plurality</a:t>
            </a:r>
          </a:p>
          <a:p>
            <a:r>
              <a:rPr lang="en-US" dirty="0" smtClean="0"/>
              <a:t>Plurality with elimination</a:t>
            </a:r>
          </a:p>
          <a:p>
            <a:r>
              <a:rPr lang="en-US" dirty="0" err="1" smtClean="0"/>
              <a:t>Borda</a:t>
            </a:r>
            <a:endParaRPr lang="en-US" dirty="0" smtClean="0"/>
          </a:p>
          <a:p>
            <a:r>
              <a:rPr lang="en-US" dirty="0" smtClean="0"/>
              <a:t>Pairwise elimination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97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for Elections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Pareto efficient </a:t>
            </a:r>
          </a:p>
          <a:p>
            <a:r>
              <a:rPr lang="en-US" dirty="0" smtClean="0"/>
              <a:t>Independent of Irrelevant Alternatives</a:t>
            </a:r>
          </a:p>
          <a:p>
            <a:r>
              <a:rPr lang="en-US" dirty="0" smtClean="0"/>
              <a:t>No Dictator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57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Arrow’s Theorem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can be no system with more than two possible choices that holds with all of the fore mentioned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97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Aspects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Players</a:t>
            </a:r>
          </a:p>
          <a:p>
            <a:r>
              <a:rPr lang="en-US" dirty="0" smtClean="0"/>
              <a:t>Action set = Choices </a:t>
            </a:r>
          </a:p>
          <a:p>
            <a:r>
              <a:rPr lang="en-US" dirty="0" smtClean="0"/>
              <a:t>Utility = Payoffs</a:t>
            </a:r>
            <a:endParaRPr lang="en-US" dirty="0"/>
          </a:p>
        </p:txBody>
      </p:sp>
      <p:pic>
        <p:nvPicPr>
          <p:cNvPr id="4" name="Picture 3" descr="random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53" y="3582431"/>
            <a:ext cx="50673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93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392"/>
    </mc:Choice>
    <mc:Fallback>
      <p:transition xmlns:p14="http://schemas.microsoft.com/office/powerpoint/2010/main" spd="slow" advTm="1839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654229"/>
              </p:ext>
            </p:extLst>
          </p:nvPr>
        </p:nvGraphicFramePr>
        <p:xfrm>
          <a:off x="1976980" y="2288843"/>
          <a:ext cx="4902756" cy="29683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20621"/>
                <a:gridCol w="2782135"/>
              </a:tblGrid>
              <a:tr h="15058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Action 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-1</a:t>
                      </a:r>
                      <a:endParaRPr lang="en-US" sz="5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46247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Action 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878135" y="4139530"/>
            <a:ext cx="1324574" cy="188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78135" y="2585110"/>
            <a:ext cx="1201675" cy="284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40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506"/>
    </mc:Choice>
    <mc:Fallback>
      <p:transition xmlns:p14="http://schemas.microsoft.com/office/powerpoint/2010/main" spd="slow" advTm="2950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Classic Game – Prisoner’s Dilemma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23505"/>
              </p:ext>
            </p:extLst>
          </p:nvPr>
        </p:nvGraphicFramePr>
        <p:xfrm>
          <a:off x="570792" y="2031834"/>
          <a:ext cx="8116008" cy="37090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20621"/>
                <a:gridCol w="2782135"/>
                <a:gridCol w="3213252"/>
              </a:tblGrid>
              <a:tr h="70840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Cooperate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Defect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53822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Cooperate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-1, </a:t>
                      </a:r>
                      <a:r>
                        <a:rPr lang="en-US" sz="54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5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-10, </a:t>
                      </a:r>
                      <a:r>
                        <a:rPr lang="en-US" sz="5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5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46247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Defect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0, </a:t>
                      </a:r>
                      <a:r>
                        <a:rPr lang="en-US" sz="5400" dirty="0" smtClean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en-US" sz="5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-5, </a:t>
                      </a:r>
                      <a:r>
                        <a:rPr lang="en-US" sz="5400" dirty="0" smtClean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sz="5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316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480"/>
    </mc:Choice>
    <mc:Fallback>
      <p:transition xmlns:p14="http://schemas.microsoft.com/office/powerpoint/2010/main" spd="slow" advTm="7948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in Basic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sense of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Known </a:t>
            </a:r>
            <a:r>
              <a:rPr lang="en-US" dirty="0" smtClean="0"/>
              <a:t>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63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338"/>
    </mc:Choice>
    <mc:Fallback>
      <p:transition xmlns:p14="http://schemas.microsoft.com/office/powerpoint/2010/main" spd="slow" advTm="4833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types of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5384" y="6240131"/>
            <a:ext cx="261416" cy="160669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\\</a:t>
            </a:r>
            <a:endParaRPr lang="en-US" dirty="0"/>
          </a:p>
        </p:txBody>
      </p:sp>
      <p:pic>
        <p:nvPicPr>
          <p:cNvPr id="11" name="Picture 10" descr="prisoners_dilemma_23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483" y="2006600"/>
            <a:ext cx="47117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35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398"/>
    </mc:Choice>
    <mc:Fallback>
      <p:transition xmlns:p14="http://schemas.microsoft.com/office/powerpoint/2010/main" spd="slow" advTm="283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types of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5384" y="6240131"/>
            <a:ext cx="261416" cy="160669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\\</a:t>
            </a:r>
            <a:endParaRPr lang="en-US" dirty="0"/>
          </a:p>
        </p:txBody>
      </p:sp>
      <p:pic>
        <p:nvPicPr>
          <p:cNvPr id="6" name="Picture 5" descr="134577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975" y="3499556"/>
            <a:ext cx="9877774" cy="316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9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524"/>
    </mc:Choice>
    <mc:Fallback>
      <p:transition xmlns:p14="http://schemas.microsoft.com/office/powerpoint/2010/main" spd="slow" advTm="4352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types of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5384" y="6240131"/>
            <a:ext cx="261416" cy="160669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\\</a:t>
            </a:r>
            <a:endParaRPr lang="en-US" dirty="0"/>
          </a:p>
        </p:txBody>
      </p:sp>
      <p:pic>
        <p:nvPicPr>
          <p:cNvPr id="4" name="Picture 3" descr="sp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6" y="1609410"/>
            <a:ext cx="4406169" cy="3238534"/>
          </a:xfrm>
          <a:prstGeom prst="rect">
            <a:avLst/>
          </a:prstGeom>
        </p:spPr>
      </p:pic>
      <p:pic>
        <p:nvPicPr>
          <p:cNvPr id="5" name="Picture 4" descr="maxresdefaul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026" y="3160889"/>
            <a:ext cx="4939751" cy="369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30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56"/>
    </mc:Choice>
    <mc:Fallback>
      <p:transition xmlns:p14="http://schemas.microsoft.com/office/powerpoint/2010/main" spd="slow" advTm="2505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1765</TotalTime>
  <Words>673</Words>
  <Application>Microsoft Macintosh PowerPoint</Application>
  <PresentationFormat>On-screen Show (4:3)</PresentationFormat>
  <Paragraphs>138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Module</vt:lpstr>
      <vt:lpstr>Game Theory</vt:lpstr>
      <vt:lpstr>Applications</vt:lpstr>
      <vt:lpstr>Main Aspects </vt:lpstr>
      <vt:lpstr>PowerPoint Presentation</vt:lpstr>
      <vt:lpstr>The Classic Game – Prisoner’s Dilemma</vt:lpstr>
      <vt:lpstr>Assumptions in Basic Games</vt:lpstr>
      <vt:lpstr>Many types of games</vt:lpstr>
      <vt:lpstr>Many types of games</vt:lpstr>
      <vt:lpstr>Many types of games</vt:lpstr>
      <vt:lpstr>Repeated Games</vt:lpstr>
      <vt:lpstr>A Brief History</vt:lpstr>
      <vt:lpstr>Minmax and Maxmin</vt:lpstr>
      <vt:lpstr>A Brief History</vt:lpstr>
      <vt:lpstr>Nash Equilibrium</vt:lpstr>
      <vt:lpstr>Nash Equilibrium</vt:lpstr>
      <vt:lpstr>Nash Equilibriums</vt:lpstr>
      <vt:lpstr>No Nash Equilibrium</vt:lpstr>
      <vt:lpstr>A Brief History</vt:lpstr>
      <vt:lpstr>Bayesian Games </vt:lpstr>
      <vt:lpstr>Voting</vt:lpstr>
      <vt:lpstr>Types of Voting Systems </vt:lpstr>
      <vt:lpstr>Conditions for Elections </vt:lpstr>
      <vt:lpstr>Arrow’s Theorem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Theory</dc:title>
  <dc:creator>Ariel Webster</dc:creator>
  <cp:lastModifiedBy>Ariel Webster</cp:lastModifiedBy>
  <cp:revision>29</cp:revision>
  <dcterms:created xsi:type="dcterms:W3CDTF">2015-04-03T18:45:25Z</dcterms:created>
  <dcterms:modified xsi:type="dcterms:W3CDTF">2015-04-09T07:39:49Z</dcterms:modified>
</cp:coreProperties>
</file>