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4"/>
    <p:restoredTop sz="95940"/>
  </p:normalViewPr>
  <p:slideViewPr>
    <p:cSldViewPr snapToGrid="0" snapToObjects="1">
      <p:cViewPr varScale="1">
        <p:scale>
          <a:sx n="133" d="100"/>
          <a:sy n="133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FCDBA-0A0F-45F5-8800-4587C75BFAD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06A01A-1FE9-4532-8D5D-69D30C8D8840}">
      <dgm:prSet/>
      <dgm:spPr/>
      <dgm:t>
        <a:bodyPr/>
        <a:lstStyle/>
        <a:p>
          <a:r>
            <a:rPr lang="en-US" b="1"/>
            <a:t>Question 1: </a:t>
          </a:r>
          <a:r>
            <a:rPr lang="en-US"/>
            <a:t>What have the trends of total homelessness been over time per CoC?</a:t>
          </a:r>
        </a:p>
      </dgm:t>
    </dgm:pt>
    <dgm:pt modelId="{B54B1257-CC62-4883-900A-49C751ED420C}" type="parTrans" cxnId="{ECA4F57C-8370-4682-93AD-3226A7946E26}">
      <dgm:prSet/>
      <dgm:spPr/>
      <dgm:t>
        <a:bodyPr/>
        <a:lstStyle/>
        <a:p>
          <a:endParaRPr lang="en-US"/>
        </a:p>
      </dgm:t>
    </dgm:pt>
    <dgm:pt modelId="{0ED9C076-29A8-47E5-8478-DEE614F63B78}" type="sibTrans" cxnId="{ECA4F57C-8370-4682-93AD-3226A7946E26}">
      <dgm:prSet/>
      <dgm:spPr/>
      <dgm:t>
        <a:bodyPr/>
        <a:lstStyle/>
        <a:p>
          <a:endParaRPr lang="en-US"/>
        </a:p>
      </dgm:t>
    </dgm:pt>
    <dgm:pt modelId="{A57B494F-AB3C-49AB-A234-2465129EC233}">
      <dgm:prSet/>
      <dgm:spPr/>
      <dgm:t>
        <a:bodyPr/>
        <a:lstStyle/>
        <a:p>
          <a:r>
            <a:rPr lang="en-US" b="1"/>
            <a:t>Question 2: </a:t>
          </a:r>
          <a:r>
            <a:rPr lang="en-US"/>
            <a:t>How is homelessness divided amongst racial groups in each CoC?</a:t>
          </a:r>
        </a:p>
      </dgm:t>
    </dgm:pt>
    <dgm:pt modelId="{B18CB4F9-082D-4005-A47A-21F7AFE1DCCE}" type="parTrans" cxnId="{644D749B-920A-4449-A04D-0E2CB43E0449}">
      <dgm:prSet/>
      <dgm:spPr/>
      <dgm:t>
        <a:bodyPr/>
        <a:lstStyle/>
        <a:p>
          <a:endParaRPr lang="en-US"/>
        </a:p>
      </dgm:t>
    </dgm:pt>
    <dgm:pt modelId="{D913629D-86E9-4E4B-8825-EB642FCD0D48}" type="sibTrans" cxnId="{644D749B-920A-4449-A04D-0E2CB43E0449}">
      <dgm:prSet/>
      <dgm:spPr/>
      <dgm:t>
        <a:bodyPr/>
        <a:lstStyle/>
        <a:p>
          <a:endParaRPr lang="en-US"/>
        </a:p>
      </dgm:t>
    </dgm:pt>
    <dgm:pt modelId="{32AF712C-2546-46C1-B0A2-45DDB26AC552}">
      <dgm:prSet/>
      <dgm:spPr/>
      <dgm:t>
        <a:bodyPr/>
        <a:lstStyle/>
        <a:p>
          <a:r>
            <a:rPr lang="en-US" b="1"/>
            <a:t>Question 3: </a:t>
          </a:r>
          <a:r>
            <a:rPr lang="en-US"/>
            <a:t>Does median income and the number of unemployed people relate to homelessness in each CoC?</a:t>
          </a:r>
        </a:p>
      </dgm:t>
    </dgm:pt>
    <dgm:pt modelId="{A6160CEA-7D82-4920-A3BE-36BF6A3F6A49}" type="parTrans" cxnId="{323E2E53-1E33-47B2-AF42-C26F40D0CA45}">
      <dgm:prSet/>
      <dgm:spPr/>
      <dgm:t>
        <a:bodyPr/>
        <a:lstStyle/>
        <a:p>
          <a:endParaRPr lang="en-US"/>
        </a:p>
      </dgm:t>
    </dgm:pt>
    <dgm:pt modelId="{61417E30-105B-4B08-A769-0DCA1AB85234}" type="sibTrans" cxnId="{323E2E53-1E33-47B2-AF42-C26F40D0CA45}">
      <dgm:prSet/>
      <dgm:spPr/>
      <dgm:t>
        <a:bodyPr/>
        <a:lstStyle/>
        <a:p>
          <a:endParaRPr lang="en-US"/>
        </a:p>
      </dgm:t>
    </dgm:pt>
    <dgm:pt modelId="{1542938F-9293-4496-8515-F4DDFC6920F8}">
      <dgm:prSet custT="1"/>
      <dgm:spPr>
        <a:solidFill>
          <a:schemeClr val="lt1"/>
        </a:solidFill>
      </dgm:spPr>
      <dgm:t>
        <a:bodyPr/>
        <a:lstStyle/>
        <a:p>
          <a:r>
            <a:rPr lang="en-US" sz="1500" b="1" dirty="0">
              <a:solidFill>
                <a:schemeClr val="tx2"/>
              </a:solidFill>
            </a:rPr>
            <a:t>The objective of our research and data analysis is to compare trends in homelessness by </a:t>
          </a:r>
          <a:r>
            <a:rPr lang="en-US" sz="1500" b="1" dirty="0" err="1">
              <a:solidFill>
                <a:schemeClr val="tx2"/>
              </a:solidFill>
            </a:rPr>
            <a:t>CoCs</a:t>
          </a:r>
          <a:r>
            <a:rPr lang="en-US" sz="1500" b="1" dirty="0">
              <a:solidFill>
                <a:schemeClr val="tx2"/>
              </a:solidFill>
            </a:rPr>
            <a:t> in the state of Maryland.  We will evaluate the data to see if there is any relationship between homelessness and its division amongst racial groups and average median household income. </a:t>
          </a:r>
          <a:endParaRPr lang="en-US" sz="1500" dirty="0">
            <a:solidFill>
              <a:schemeClr val="tx2"/>
            </a:solidFill>
          </a:endParaRPr>
        </a:p>
      </dgm:t>
    </dgm:pt>
    <dgm:pt modelId="{F1B81895-1926-4F93-B15E-A75582ACA865}" type="parTrans" cxnId="{8A36F43F-90F7-4B6E-8A9F-AF8EE35C427E}">
      <dgm:prSet/>
      <dgm:spPr/>
      <dgm:t>
        <a:bodyPr/>
        <a:lstStyle/>
        <a:p>
          <a:endParaRPr lang="en-US"/>
        </a:p>
      </dgm:t>
    </dgm:pt>
    <dgm:pt modelId="{15EB9B7A-125E-4126-A767-E7F17725BBB2}" type="sibTrans" cxnId="{8A36F43F-90F7-4B6E-8A9F-AF8EE35C427E}">
      <dgm:prSet/>
      <dgm:spPr/>
      <dgm:t>
        <a:bodyPr/>
        <a:lstStyle/>
        <a:p>
          <a:endParaRPr lang="en-US"/>
        </a:p>
      </dgm:t>
    </dgm:pt>
    <dgm:pt modelId="{ADC4A0EC-E218-41B1-A116-B7B80C184762}">
      <dgm:prSet/>
      <dgm:spPr/>
      <dgm:t>
        <a:bodyPr/>
        <a:lstStyle/>
        <a:p>
          <a:r>
            <a:rPr lang="en-US" b="1"/>
            <a:t>Key Terms</a:t>
          </a:r>
          <a:endParaRPr lang="en-US"/>
        </a:p>
      </dgm:t>
    </dgm:pt>
    <dgm:pt modelId="{55C52E3C-F78D-4FAE-B2A5-3234535D9D77}" type="parTrans" cxnId="{79E458E4-2EDC-492D-A0BF-91F5D5A0734D}">
      <dgm:prSet/>
      <dgm:spPr/>
      <dgm:t>
        <a:bodyPr/>
        <a:lstStyle/>
        <a:p>
          <a:endParaRPr lang="en-US"/>
        </a:p>
      </dgm:t>
    </dgm:pt>
    <dgm:pt modelId="{9030FC21-7293-4287-9F05-BF699B00C934}" type="sibTrans" cxnId="{79E458E4-2EDC-492D-A0BF-91F5D5A0734D}">
      <dgm:prSet/>
      <dgm:spPr/>
      <dgm:t>
        <a:bodyPr/>
        <a:lstStyle/>
        <a:p>
          <a:endParaRPr lang="en-US"/>
        </a:p>
      </dgm:t>
    </dgm:pt>
    <dgm:pt modelId="{68528615-98BC-4A61-8D7A-4CCE5F9694CD}">
      <dgm:prSet/>
      <dgm:spPr/>
      <dgm:t>
        <a:bodyPr/>
        <a:lstStyle/>
        <a:p>
          <a:r>
            <a:rPr lang="en-US" b="1"/>
            <a:t>CoC: </a:t>
          </a:r>
          <a:r>
            <a:rPr lang="en-US" i="1"/>
            <a:t>Continuum of Care</a:t>
          </a:r>
          <a:endParaRPr lang="en-US"/>
        </a:p>
      </dgm:t>
    </dgm:pt>
    <dgm:pt modelId="{687C3385-E980-41CA-9FB6-B9EE37130547}" type="parTrans" cxnId="{6F795701-CC4B-433D-9412-10A5C1030B61}">
      <dgm:prSet/>
      <dgm:spPr/>
      <dgm:t>
        <a:bodyPr/>
        <a:lstStyle/>
        <a:p>
          <a:endParaRPr lang="en-US"/>
        </a:p>
      </dgm:t>
    </dgm:pt>
    <dgm:pt modelId="{D6C8D963-5F40-4F61-AF01-4A866CC93FF4}" type="sibTrans" cxnId="{6F795701-CC4B-433D-9412-10A5C1030B61}">
      <dgm:prSet/>
      <dgm:spPr/>
      <dgm:t>
        <a:bodyPr/>
        <a:lstStyle/>
        <a:p>
          <a:endParaRPr lang="en-US"/>
        </a:p>
      </dgm:t>
    </dgm:pt>
    <dgm:pt modelId="{75E7DE8E-4B8A-47A0-920F-420E7AC00935}">
      <dgm:prSet/>
      <dgm:spPr/>
      <dgm:t>
        <a:bodyPr/>
        <a:lstStyle/>
        <a:p>
          <a:r>
            <a:rPr lang="en-US" dirty="0"/>
            <a:t>Defined by HUD as, “a regional or local planning body that coordinates housing and services funding for homeless families and individuals.”</a:t>
          </a:r>
        </a:p>
      </dgm:t>
    </dgm:pt>
    <dgm:pt modelId="{99379A09-5C49-4D4E-B014-AB032FF56461}" type="parTrans" cxnId="{AA516A49-EF1F-4EB8-96A3-88D01AF31F57}">
      <dgm:prSet/>
      <dgm:spPr/>
      <dgm:t>
        <a:bodyPr/>
        <a:lstStyle/>
        <a:p>
          <a:endParaRPr lang="en-US"/>
        </a:p>
      </dgm:t>
    </dgm:pt>
    <dgm:pt modelId="{2DBE8DAC-A456-44C7-B189-8D3AE2947D08}" type="sibTrans" cxnId="{AA516A49-EF1F-4EB8-96A3-88D01AF31F57}">
      <dgm:prSet/>
      <dgm:spPr/>
      <dgm:t>
        <a:bodyPr/>
        <a:lstStyle/>
        <a:p>
          <a:endParaRPr lang="en-US"/>
        </a:p>
      </dgm:t>
    </dgm:pt>
    <dgm:pt modelId="{62220B6A-1061-E545-81B5-796DB4B95B48}" type="pres">
      <dgm:prSet presAssocID="{645FCDBA-0A0F-45F5-8800-4587C75BFADC}" presName="linear" presStyleCnt="0">
        <dgm:presLayoutVars>
          <dgm:animLvl val="lvl"/>
          <dgm:resizeHandles val="exact"/>
        </dgm:presLayoutVars>
      </dgm:prSet>
      <dgm:spPr/>
    </dgm:pt>
    <dgm:pt modelId="{FF17F536-4E5A-BD4F-9FD3-B3E17B7C4B18}" type="pres">
      <dgm:prSet presAssocID="{4C06A01A-1FE9-4532-8D5D-69D30C8D88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AB1573-6E12-E941-BF43-97E666C4D281}" type="pres">
      <dgm:prSet presAssocID="{0ED9C076-29A8-47E5-8478-DEE614F63B78}" presName="spacer" presStyleCnt="0"/>
      <dgm:spPr/>
    </dgm:pt>
    <dgm:pt modelId="{B1DF9820-F003-2F43-ABCA-0D0C270A3C74}" type="pres">
      <dgm:prSet presAssocID="{A57B494F-AB3C-49AB-A234-2465129EC2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ACD012-0284-6D4C-8499-4D9B9918C92A}" type="pres">
      <dgm:prSet presAssocID="{D913629D-86E9-4E4B-8825-EB642FCD0D48}" presName="spacer" presStyleCnt="0"/>
      <dgm:spPr/>
    </dgm:pt>
    <dgm:pt modelId="{E96D0C1E-E887-DF48-8500-4652970F0A87}" type="pres">
      <dgm:prSet presAssocID="{32AF712C-2546-46C1-B0A2-45DDB26AC5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267245-B168-DD43-A2B9-BE8780404AFD}" type="pres">
      <dgm:prSet presAssocID="{61417E30-105B-4B08-A769-0DCA1AB85234}" presName="spacer" presStyleCnt="0"/>
      <dgm:spPr/>
    </dgm:pt>
    <dgm:pt modelId="{EACAAFC0-BC47-884B-AD18-9B5A5E462429}" type="pres">
      <dgm:prSet presAssocID="{1542938F-9293-4496-8515-F4DDFC6920F8}" presName="parentText" presStyleLbl="node1" presStyleIdx="3" presStyleCnt="4" custScaleX="95588" custLinFactNeighborY="2167">
        <dgm:presLayoutVars>
          <dgm:chMax val="0"/>
          <dgm:bulletEnabled val="1"/>
        </dgm:presLayoutVars>
      </dgm:prSet>
      <dgm:spPr/>
    </dgm:pt>
    <dgm:pt modelId="{44A4647F-A95B-874C-84F1-55A7B1C3BB0F}" type="pres">
      <dgm:prSet presAssocID="{1542938F-9293-4496-8515-F4DDFC6920F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F795701-CC4B-433D-9412-10A5C1030B61}" srcId="{ADC4A0EC-E218-41B1-A116-B7B80C184762}" destId="{68528615-98BC-4A61-8D7A-4CCE5F9694CD}" srcOrd="0" destOrd="0" parTransId="{687C3385-E980-41CA-9FB6-B9EE37130547}" sibTransId="{D6C8D963-5F40-4F61-AF01-4A866CC93FF4}"/>
    <dgm:cxn modelId="{0E030D06-4832-5141-8132-F397163BCD6A}" type="presOf" srcId="{ADC4A0EC-E218-41B1-A116-B7B80C184762}" destId="{44A4647F-A95B-874C-84F1-55A7B1C3BB0F}" srcOrd="0" destOrd="0" presId="urn:microsoft.com/office/officeart/2005/8/layout/vList2"/>
    <dgm:cxn modelId="{8A36F43F-90F7-4B6E-8A9F-AF8EE35C427E}" srcId="{645FCDBA-0A0F-45F5-8800-4587C75BFADC}" destId="{1542938F-9293-4496-8515-F4DDFC6920F8}" srcOrd="3" destOrd="0" parTransId="{F1B81895-1926-4F93-B15E-A75582ACA865}" sibTransId="{15EB9B7A-125E-4126-A767-E7F17725BBB2}"/>
    <dgm:cxn modelId="{0CA1DE43-D789-984E-A6D2-A525BB5F5744}" type="presOf" srcId="{32AF712C-2546-46C1-B0A2-45DDB26AC552}" destId="{E96D0C1E-E887-DF48-8500-4652970F0A87}" srcOrd="0" destOrd="0" presId="urn:microsoft.com/office/officeart/2005/8/layout/vList2"/>
    <dgm:cxn modelId="{AA516A49-EF1F-4EB8-96A3-88D01AF31F57}" srcId="{68528615-98BC-4A61-8D7A-4CCE5F9694CD}" destId="{75E7DE8E-4B8A-47A0-920F-420E7AC00935}" srcOrd="0" destOrd="0" parTransId="{99379A09-5C49-4D4E-B014-AB032FF56461}" sibTransId="{2DBE8DAC-A456-44C7-B189-8D3AE2947D08}"/>
    <dgm:cxn modelId="{323E2E53-1E33-47B2-AF42-C26F40D0CA45}" srcId="{645FCDBA-0A0F-45F5-8800-4587C75BFADC}" destId="{32AF712C-2546-46C1-B0A2-45DDB26AC552}" srcOrd="2" destOrd="0" parTransId="{A6160CEA-7D82-4920-A3BE-36BF6A3F6A49}" sibTransId="{61417E30-105B-4B08-A769-0DCA1AB85234}"/>
    <dgm:cxn modelId="{791C8453-3C62-924A-99E7-058A3FAE5F66}" type="presOf" srcId="{1542938F-9293-4496-8515-F4DDFC6920F8}" destId="{EACAAFC0-BC47-884B-AD18-9B5A5E462429}" srcOrd="0" destOrd="0" presId="urn:microsoft.com/office/officeart/2005/8/layout/vList2"/>
    <dgm:cxn modelId="{56AE1560-E9D0-AC4C-B0C4-DDF02965306D}" type="presOf" srcId="{75E7DE8E-4B8A-47A0-920F-420E7AC00935}" destId="{44A4647F-A95B-874C-84F1-55A7B1C3BB0F}" srcOrd="0" destOrd="2" presId="urn:microsoft.com/office/officeart/2005/8/layout/vList2"/>
    <dgm:cxn modelId="{ECA4F57C-8370-4682-93AD-3226A7946E26}" srcId="{645FCDBA-0A0F-45F5-8800-4587C75BFADC}" destId="{4C06A01A-1FE9-4532-8D5D-69D30C8D8840}" srcOrd="0" destOrd="0" parTransId="{B54B1257-CC62-4883-900A-49C751ED420C}" sibTransId="{0ED9C076-29A8-47E5-8478-DEE614F63B78}"/>
    <dgm:cxn modelId="{644D749B-920A-4449-A04D-0E2CB43E0449}" srcId="{645FCDBA-0A0F-45F5-8800-4587C75BFADC}" destId="{A57B494F-AB3C-49AB-A234-2465129EC233}" srcOrd="1" destOrd="0" parTransId="{B18CB4F9-082D-4005-A47A-21F7AFE1DCCE}" sibTransId="{D913629D-86E9-4E4B-8825-EB642FCD0D48}"/>
    <dgm:cxn modelId="{F0F5CDB8-1645-DD4A-AB6E-33528009802C}" type="presOf" srcId="{A57B494F-AB3C-49AB-A234-2465129EC233}" destId="{B1DF9820-F003-2F43-ABCA-0D0C270A3C74}" srcOrd="0" destOrd="0" presId="urn:microsoft.com/office/officeart/2005/8/layout/vList2"/>
    <dgm:cxn modelId="{C92ECDBE-0DE4-C04C-A137-168D3A3BB9B4}" type="presOf" srcId="{68528615-98BC-4A61-8D7A-4CCE5F9694CD}" destId="{44A4647F-A95B-874C-84F1-55A7B1C3BB0F}" srcOrd="0" destOrd="1" presId="urn:microsoft.com/office/officeart/2005/8/layout/vList2"/>
    <dgm:cxn modelId="{CCC533CD-AFB2-0047-A669-DDE63B501A1E}" type="presOf" srcId="{645FCDBA-0A0F-45F5-8800-4587C75BFADC}" destId="{62220B6A-1061-E545-81B5-796DB4B95B48}" srcOrd="0" destOrd="0" presId="urn:microsoft.com/office/officeart/2005/8/layout/vList2"/>
    <dgm:cxn modelId="{FB7A0BE0-AEFC-2444-873F-0B4D639337D0}" type="presOf" srcId="{4C06A01A-1FE9-4532-8D5D-69D30C8D8840}" destId="{FF17F536-4E5A-BD4F-9FD3-B3E17B7C4B18}" srcOrd="0" destOrd="0" presId="urn:microsoft.com/office/officeart/2005/8/layout/vList2"/>
    <dgm:cxn modelId="{79E458E4-2EDC-492D-A0BF-91F5D5A0734D}" srcId="{1542938F-9293-4496-8515-F4DDFC6920F8}" destId="{ADC4A0EC-E218-41B1-A116-B7B80C184762}" srcOrd="0" destOrd="0" parTransId="{55C52E3C-F78D-4FAE-B2A5-3234535D9D77}" sibTransId="{9030FC21-7293-4287-9F05-BF699B00C934}"/>
    <dgm:cxn modelId="{0DCCA98E-B037-CB43-876F-DEDA3DC8AD94}" type="presParOf" srcId="{62220B6A-1061-E545-81B5-796DB4B95B48}" destId="{FF17F536-4E5A-BD4F-9FD3-B3E17B7C4B18}" srcOrd="0" destOrd="0" presId="urn:microsoft.com/office/officeart/2005/8/layout/vList2"/>
    <dgm:cxn modelId="{42EA2D83-C075-1842-B96A-5D855DEADEF5}" type="presParOf" srcId="{62220B6A-1061-E545-81B5-796DB4B95B48}" destId="{A6AB1573-6E12-E941-BF43-97E666C4D281}" srcOrd="1" destOrd="0" presId="urn:microsoft.com/office/officeart/2005/8/layout/vList2"/>
    <dgm:cxn modelId="{BF2BB0F3-37A1-4843-A1E7-13D343C9B09A}" type="presParOf" srcId="{62220B6A-1061-E545-81B5-796DB4B95B48}" destId="{B1DF9820-F003-2F43-ABCA-0D0C270A3C74}" srcOrd="2" destOrd="0" presId="urn:microsoft.com/office/officeart/2005/8/layout/vList2"/>
    <dgm:cxn modelId="{891D8FAD-B196-014C-B3B5-D41DD807568D}" type="presParOf" srcId="{62220B6A-1061-E545-81B5-796DB4B95B48}" destId="{8CACD012-0284-6D4C-8499-4D9B9918C92A}" srcOrd="3" destOrd="0" presId="urn:microsoft.com/office/officeart/2005/8/layout/vList2"/>
    <dgm:cxn modelId="{387F1BBE-4634-5045-922A-25752792DF64}" type="presParOf" srcId="{62220B6A-1061-E545-81B5-796DB4B95B48}" destId="{E96D0C1E-E887-DF48-8500-4652970F0A87}" srcOrd="4" destOrd="0" presId="urn:microsoft.com/office/officeart/2005/8/layout/vList2"/>
    <dgm:cxn modelId="{4CE31D6D-8577-794D-8CF8-752A56BA517A}" type="presParOf" srcId="{62220B6A-1061-E545-81B5-796DB4B95B48}" destId="{FC267245-B168-DD43-A2B9-BE8780404AFD}" srcOrd="5" destOrd="0" presId="urn:microsoft.com/office/officeart/2005/8/layout/vList2"/>
    <dgm:cxn modelId="{09CFBEA1-D6D2-0545-9D49-3B5AC055BECF}" type="presParOf" srcId="{62220B6A-1061-E545-81B5-796DB4B95B48}" destId="{EACAAFC0-BC47-884B-AD18-9B5A5E462429}" srcOrd="6" destOrd="0" presId="urn:microsoft.com/office/officeart/2005/8/layout/vList2"/>
    <dgm:cxn modelId="{7CCE6A8B-FFAA-4448-9546-E3C66897E082}" type="presParOf" srcId="{62220B6A-1061-E545-81B5-796DB4B95B48}" destId="{44A4647F-A95B-874C-84F1-55A7B1C3BB0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25870-C29D-4DD4-9AF4-B8002C4E46B4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B0316F3-0757-4CDB-8593-6059272E93E1}">
      <dgm:prSet/>
      <dgm:spPr/>
      <dgm:t>
        <a:bodyPr/>
        <a:lstStyle/>
        <a:p>
          <a:r>
            <a:rPr lang="en-US" b="1" i="0"/>
            <a:t>Difficulties That Arose</a:t>
          </a:r>
          <a:endParaRPr lang="en-US"/>
        </a:p>
      </dgm:t>
    </dgm:pt>
    <dgm:pt modelId="{1F609D9A-9570-4093-989E-3259E73F29B4}" type="parTrans" cxnId="{46707883-3E2F-4F39-A603-0A3531133669}">
      <dgm:prSet/>
      <dgm:spPr/>
      <dgm:t>
        <a:bodyPr/>
        <a:lstStyle/>
        <a:p>
          <a:endParaRPr lang="en-US"/>
        </a:p>
      </dgm:t>
    </dgm:pt>
    <dgm:pt modelId="{534F8FA3-F4FA-4B89-80A6-F650ACAD8313}" type="sibTrans" cxnId="{46707883-3E2F-4F39-A603-0A3531133669}">
      <dgm:prSet/>
      <dgm:spPr/>
      <dgm:t>
        <a:bodyPr/>
        <a:lstStyle/>
        <a:p>
          <a:endParaRPr lang="en-US"/>
        </a:p>
      </dgm:t>
    </dgm:pt>
    <dgm:pt modelId="{05B7B53A-085E-48DF-80CB-09D2A2FE6D00}">
      <dgm:prSet/>
      <dgm:spPr/>
      <dgm:t>
        <a:bodyPr/>
        <a:lstStyle/>
        <a:p>
          <a:r>
            <a:rPr lang="en-US" b="0" i="0"/>
            <a:t>Narrowing in on specific topics to develop questions necessary to test our hypothesis</a:t>
          </a:r>
          <a:endParaRPr lang="en-US"/>
        </a:p>
      </dgm:t>
    </dgm:pt>
    <dgm:pt modelId="{73268343-0C51-47F6-8CD0-F4740CC8C34B}" type="parTrans" cxnId="{F2B44344-8387-42C0-B40E-578973E4795B}">
      <dgm:prSet/>
      <dgm:spPr/>
      <dgm:t>
        <a:bodyPr/>
        <a:lstStyle/>
        <a:p>
          <a:endParaRPr lang="en-US"/>
        </a:p>
      </dgm:t>
    </dgm:pt>
    <dgm:pt modelId="{7B7301A2-551E-491B-9739-4AE5E21D4556}" type="sibTrans" cxnId="{F2B44344-8387-42C0-B40E-578973E4795B}">
      <dgm:prSet/>
      <dgm:spPr/>
      <dgm:t>
        <a:bodyPr/>
        <a:lstStyle/>
        <a:p>
          <a:endParaRPr lang="en-US"/>
        </a:p>
      </dgm:t>
    </dgm:pt>
    <dgm:pt modelId="{6456A5FD-9C90-4DB8-896B-C2447F26AF31}">
      <dgm:prSet/>
      <dgm:spPr/>
      <dgm:t>
        <a:bodyPr/>
        <a:lstStyle/>
        <a:p>
          <a:r>
            <a:rPr lang="en-US" b="0" i="0"/>
            <a:t>Finding the most relevant data and filtering out unnecessary data</a:t>
          </a:r>
          <a:endParaRPr lang="en-US"/>
        </a:p>
      </dgm:t>
    </dgm:pt>
    <dgm:pt modelId="{C60F8F98-8EC5-40AF-993F-FDCA2114E45F}" type="parTrans" cxnId="{A45FB432-0119-4A97-A9D0-DD194ADFD2C5}">
      <dgm:prSet/>
      <dgm:spPr/>
      <dgm:t>
        <a:bodyPr/>
        <a:lstStyle/>
        <a:p>
          <a:endParaRPr lang="en-US"/>
        </a:p>
      </dgm:t>
    </dgm:pt>
    <dgm:pt modelId="{46DE3923-FF4E-43E7-9317-10E4E76ED498}" type="sibTrans" cxnId="{A45FB432-0119-4A97-A9D0-DD194ADFD2C5}">
      <dgm:prSet/>
      <dgm:spPr/>
      <dgm:t>
        <a:bodyPr/>
        <a:lstStyle/>
        <a:p>
          <a:endParaRPr lang="en-US"/>
        </a:p>
      </dgm:t>
    </dgm:pt>
    <dgm:pt modelId="{F555D59A-B0FC-45E7-AAE5-A8EBB82C243B}">
      <dgm:prSet/>
      <dgm:spPr/>
      <dgm:t>
        <a:bodyPr/>
        <a:lstStyle/>
        <a:p>
          <a:r>
            <a:rPr lang="en-US" b="1" i="0"/>
            <a:t>How We Would Expand Our Research Given More Time</a:t>
          </a:r>
          <a:endParaRPr lang="en-US"/>
        </a:p>
      </dgm:t>
    </dgm:pt>
    <dgm:pt modelId="{67298A0A-E259-4C2C-BD22-3369EC975224}" type="parTrans" cxnId="{2C3AD36D-C3AE-4CD0-9B95-58B9A0E3F7FF}">
      <dgm:prSet/>
      <dgm:spPr/>
      <dgm:t>
        <a:bodyPr/>
        <a:lstStyle/>
        <a:p>
          <a:endParaRPr lang="en-US"/>
        </a:p>
      </dgm:t>
    </dgm:pt>
    <dgm:pt modelId="{4F075C25-1979-4730-9C34-9BF34875A326}" type="sibTrans" cxnId="{2C3AD36D-C3AE-4CD0-9B95-58B9A0E3F7FF}">
      <dgm:prSet/>
      <dgm:spPr/>
      <dgm:t>
        <a:bodyPr/>
        <a:lstStyle/>
        <a:p>
          <a:endParaRPr lang="en-US"/>
        </a:p>
      </dgm:t>
    </dgm:pt>
    <dgm:pt modelId="{A0FBDB8A-1A26-41F3-8677-196066C7A68E}">
      <dgm:prSet/>
      <dgm:spPr/>
      <dgm:t>
        <a:bodyPr/>
        <a:lstStyle/>
        <a:p>
          <a:r>
            <a:rPr lang="en-US" b="0" i="0"/>
            <a:t>Compare the trends in overall homelessness in Maryland to national statistics</a:t>
          </a:r>
          <a:endParaRPr lang="en-US"/>
        </a:p>
      </dgm:t>
    </dgm:pt>
    <dgm:pt modelId="{601780B8-2F50-4F83-BA84-81E1D7DE3959}" type="parTrans" cxnId="{133470CF-63A3-4B41-AE45-D47119081793}">
      <dgm:prSet/>
      <dgm:spPr/>
      <dgm:t>
        <a:bodyPr/>
        <a:lstStyle/>
        <a:p>
          <a:endParaRPr lang="en-US"/>
        </a:p>
      </dgm:t>
    </dgm:pt>
    <dgm:pt modelId="{98B5F763-62F8-48E2-99CD-6851E858B5B2}" type="sibTrans" cxnId="{133470CF-63A3-4B41-AE45-D47119081793}">
      <dgm:prSet/>
      <dgm:spPr/>
      <dgm:t>
        <a:bodyPr/>
        <a:lstStyle/>
        <a:p>
          <a:endParaRPr lang="en-US"/>
        </a:p>
      </dgm:t>
    </dgm:pt>
    <dgm:pt modelId="{8884BC9A-5B0C-4CAD-8300-85815E4F2DC5}">
      <dgm:prSet/>
      <dgm:spPr/>
      <dgm:t>
        <a:bodyPr/>
        <a:lstStyle/>
        <a:p>
          <a:r>
            <a:rPr lang="en-US" b="0" i="0"/>
            <a:t>Explore the racial divisions of homeless populations of each state individually</a:t>
          </a:r>
          <a:endParaRPr lang="en-US"/>
        </a:p>
      </dgm:t>
    </dgm:pt>
    <dgm:pt modelId="{D52CD6A9-618E-4BC1-A7DB-47BAA19F44C5}" type="parTrans" cxnId="{DD42B83D-0184-434B-B40E-5FCDB8692550}">
      <dgm:prSet/>
      <dgm:spPr/>
      <dgm:t>
        <a:bodyPr/>
        <a:lstStyle/>
        <a:p>
          <a:endParaRPr lang="en-US"/>
        </a:p>
      </dgm:t>
    </dgm:pt>
    <dgm:pt modelId="{66356326-62B8-4CAA-9FB4-C603EEEDD70B}" type="sibTrans" cxnId="{DD42B83D-0184-434B-B40E-5FCDB8692550}">
      <dgm:prSet/>
      <dgm:spPr/>
      <dgm:t>
        <a:bodyPr/>
        <a:lstStyle/>
        <a:p>
          <a:endParaRPr lang="en-US"/>
        </a:p>
      </dgm:t>
    </dgm:pt>
    <dgm:pt modelId="{14E6C6F2-CEB1-477D-B9BD-6507853184F0}">
      <dgm:prSet/>
      <dgm:spPr/>
      <dgm:t>
        <a:bodyPr/>
        <a:lstStyle/>
        <a:p>
          <a:r>
            <a:rPr lang="en-US" b="0" i="0"/>
            <a:t>Expand the exploration of economic and workforce environments of each county in Maryland over time</a:t>
          </a:r>
          <a:endParaRPr lang="en-US"/>
        </a:p>
      </dgm:t>
    </dgm:pt>
    <dgm:pt modelId="{92576F5C-B91A-4D14-B5F5-AF338EF563E5}" type="parTrans" cxnId="{B50D33E3-32BD-4742-BCB8-D1D04F1773EE}">
      <dgm:prSet/>
      <dgm:spPr/>
      <dgm:t>
        <a:bodyPr/>
        <a:lstStyle/>
        <a:p>
          <a:endParaRPr lang="en-US"/>
        </a:p>
      </dgm:t>
    </dgm:pt>
    <dgm:pt modelId="{314A7DC9-084A-4EE0-8017-61BEA6BC94BE}" type="sibTrans" cxnId="{B50D33E3-32BD-4742-BCB8-D1D04F1773EE}">
      <dgm:prSet/>
      <dgm:spPr/>
      <dgm:t>
        <a:bodyPr/>
        <a:lstStyle/>
        <a:p>
          <a:endParaRPr lang="en-US"/>
        </a:p>
      </dgm:t>
    </dgm:pt>
    <dgm:pt modelId="{FAE4F16D-1FFB-B441-B154-856FE667FD1C}" type="pres">
      <dgm:prSet presAssocID="{B3125870-C29D-4DD4-9AF4-B8002C4E46B4}" presName="linear" presStyleCnt="0">
        <dgm:presLayoutVars>
          <dgm:dir/>
          <dgm:animLvl val="lvl"/>
          <dgm:resizeHandles val="exact"/>
        </dgm:presLayoutVars>
      </dgm:prSet>
      <dgm:spPr/>
    </dgm:pt>
    <dgm:pt modelId="{9D62995F-9995-994E-9FEB-2C67678110B8}" type="pres">
      <dgm:prSet presAssocID="{AB0316F3-0757-4CDB-8593-6059272E93E1}" presName="parentLin" presStyleCnt="0"/>
      <dgm:spPr/>
    </dgm:pt>
    <dgm:pt modelId="{B40B5A81-BAA2-C74F-82AF-58E5BB410A79}" type="pres">
      <dgm:prSet presAssocID="{AB0316F3-0757-4CDB-8593-6059272E93E1}" presName="parentLeftMargin" presStyleLbl="node1" presStyleIdx="0" presStyleCnt="2"/>
      <dgm:spPr/>
    </dgm:pt>
    <dgm:pt modelId="{FAAC8FAB-901B-7041-B439-0EB1CBF96DD0}" type="pres">
      <dgm:prSet presAssocID="{AB0316F3-0757-4CDB-8593-6059272E93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1CFDDB-BE6D-294A-82DE-57F516B185EC}" type="pres">
      <dgm:prSet presAssocID="{AB0316F3-0757-4CDB-8593-6059272E93E1}" presName="negativeSpace" presStyleCnt="0"/>
      <dgm:spPr/>
    </dgm:pt>
    <dgm:pt modelId="{B8901A83-DC06-7148-9D07-6ABF3318DBDA}" type="pres">
      <dgm:prSet presAssocID="{AB0316F3-0757-4CDB-8593-6059272E93E1}" presName="childText" presStyleLbl="conFgAcc1" presStyleIdx="0" presStyleCnt="2">
        <dgm:presLayoutVars>
          <dgm:bulletEnabled val="1"/>
        </dgm:presLayoutVars>
      </dgm:prSet>
      <dgm:spPr/>
    </dgm:pt>
    <dgm:pt modelId="{071E1B8C-79EF-0342-B6D3-0A860E01EBC5}" type="pres">
      <dgm:prSet presAssocID="{534F8FA3-F4FA-4B89-80A6-F650ACAD8313}" presName="spaceBetweenRectangles" presStyleCnt="0"/>
      <dgm:spPr/>
    </dgm:pt>
    <dgm:pt modelId="{59A1DD68-EFC1-E34F-B8AF-29273F1B56D0}" type="pres">
      <dgm:prSet presAssocID="{F555D59A-B0FC-45E7-AAE5-A8EBB82C243B}" presName="parentLin" presStyleCnt="0"/>
      <dgm:spPr/>
    </dgm:pt>
    <dgm:pt modelId="{7F1D46C5-8345-4E47-A8D6-43769DC7A560}" type="pres">
      <dgm:prSet presAssocID="{F555D59A-B0FC-45E7-AAE5-A8EBB82C243B}" presName="parentLeftMargin" presStyleLbl="node1" presStyleIdx="0" presStyleCnt="2"/>
      <dgm:spPr/>
    </dgm:pt>
    <dgm:pt modelId="{72FF92DA-6362-A24B-A0FA-43EB0DABB793}" type="pres">
      <dgm:prSet presAssocID="{F555D59A-B0FC-45E7-AAE5-A8EBB82C24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9BFAD5C-AB26-254D-8A6B-6AED8048C037}" type="pres">
      <dgm:prSet presAssocID="{F555D59A-B0FC-45E7-AAE5-A8EBB82C243B}" presName="negativeSpace" presStyleCnt="0"/>
      <dgm:spPr/>
    </dgm:pt>
    <dgm:pt modelId="{8765193C-C655-F649-BAD1-650CFFC9C22D}" type="pres">
      <dgm:prSet presAssocID="{F555D59A-B0FC-45E7-AAE5-A8EBB82C24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A776309-2B38-B143-AFDF-90FEC1423DD5}" type="presOf" srcId="{AB0316F3-0757-4CDB-8593-6059272E93E1}" destId="{B40B5A81-BAA2-C74F-82AF-58E5BB410A79}" srcOrd="0" destOrd="0" presId="urn:microsoft.com/office/officeart/2005/8/layout/list1"/>
    <dgm:cxn modelId="{7031990A-5491-2449-9429-C31D4D564562}" type="presOf" srcId="{F555D59A-B0FC-45E7-AAE5-A8EBB82C243B}" destId="{72FF92DA-6362-A24B-A0FA-43EB0DABB793}" srcOrd="1" destOrd="0" presId="urn:microsoft.com/office/officeart/2005/8/layout/list1"/>
    <dgm:cxn modelId="{C1BCA132-FF60-8447-AC70-F0B42EF21346}" type="presOf" srcId="{F555D59A-B0FC-45E7-AAE5-A8EBB82C243B}" destId="{7F1D46C5-8345-4E47-A8D6-43769DC7A560}" srcOrd="0" destOrd="0" presId="urn:microsoft.com/office/officeart/2005/8/layout/list1"/>
    <dgm:cxn modelId="{A45FB432-0119-4A97-A9D0-DD194ADFD2C5}" srcId="{AB0316F3-0757-4CDB-8593-6059272E93E1}" destId="{6456A5FD-9C90-4DB8-896B-C2447F26AF31}" srcOrd="1" destOrd="0" parTransId="{C60F8F98-8EC5-40AF-993F-FDCA2114E45F}" sibTransId="{46DE3923-FF4E-43E7-9317-10E4E76ED498}"/>
    <dgm:cxn modelId="{441D3934-9562-EC4D-B789-0CEF137AA190}" type="presOf" srcId="{AB0316F3-0757-4CDB-8593-6059272E93E1}" destId="{FAAC8FAB-901B-7041-B439-0EB1CBF96DD0}" srcOrd="1" destOrd="0" presId="urn:microsoft.com/office/officeart/2005/8/layout/list1"/>
    <dgm:cxn modelId="{DD42B83D-0184-434B-B40E-5FCDB8692550}" srcId="{F555D59A-B0FC-45E7-AAE5-A8EBB82C243B}" destId="{8884BC9A-5B0C-4CAD-8300-85815E4F2DC5}" srcOrd="1" destOrd="0" parTransId="{D52CD6A9-618E-4BC1-A7DB-47BAA19F44C5}" sibTransId="{66356326-62B8-4CAA-9FB4-C603EEEDD70B}"/>
    <dgm:cxn modelId="{F2B44344-8387-42C0-B40E-578973E4795B}" srcId="{AB0316F3-0757-4CDB-8593-6059272E93E1}" destId="{05B7B53A-085E-48DF-80CB-09D2A2FE6D00}" srcOrd="0" destOrd="0" parTransId="{73268343-0C51-47F6-8CD0-F4740CC8C34B}" sibTransId="{7B7301A2-551E-491B-9739-4AE5E21D4556}"/>
    <dgm:cxn modelId="{E91AE445-24B9-B441-8070-2A3924124D16}" type="presOf" srcId="{B3125870-C29D-4DD4-9AF4-B8002C4E46B4}" destId="{FAE4F16D-1FFB-B441-B154-856FE667FD1C}" srcOrd="0" destOrd="0" presId="urn:microsoft.com/office/officeart/2005/8/layout/list1"/>
    <dgm:cxn modelId="{A0041B62-E9CB-0E48-9B20-38A6DE8E8B43}" type="presOf" srcId="{14E6C6F2-CEB1-477D-B9BD-6507853184F0}" destId="{8765193C-C655-F649-BAD1-650CFFC9C22D}" srcOrd="0" destOrd="2" presId="urn:microsoft.com/office/officeart/2005/8/layout/list1"/>
    <dgm:cxn modelId="{2C3AD36D-C3AE-4CD0-9B95-58B9A0E3F7FF}" srcId="{B3125870-C29D-4DD4-9AF4-B8002C4E46B4}" destId="{F555D59A-B0FC-45E7-AAE5-A8EBB82C243B}" srcOrd="1" destOrd="0" parTransId="{67298A0A-E259-4C2C-BD22-3369EC975224}" sibTransId="{4F075C25-1979-4730-9C34-9BF34875A326}"/>
    <dgm:cxn modelId="{46707883-3E2F-4F39-A603-0A3531133669}" srcId="{B3125870-C29D-4DD4-9AF4-B8002C4E46B4}" destId="{AB0316F3-0757-4CDB-8593-6059272E93E1}" srcOrd="0" destOrd="0" parTransId="{1F609D9A-9570-4093-989E-3259E73F29B4}" sibTransId="{534F8FA3-F4FA-4B89-80A6-F650ACAD8313}"/>
    <dgm:cxn modelId="{608CD89A-AFB9-1745-9EBF-71558C97B698}" type="presOf" srcId="{A0FBDB8A-1A26-41F3-8677-196066C7A68E}" destId="{8765193C-C655-F649-BAD1-650CFFC9C22D}" srcOrd="0" destOrd="0" presId="urn:microsoft.com/office/officeart/2005/8/layout/list1"/>
    <dgm:cxn modelId="{F4307BA5-B0B1-0440-AC68-5ED3D757FA96}" type="presOf" srcId="{05B7B53A-085E-48DF-80CB-09D2A2FE6D00}" destId="{B8901A83-DC06-7148-9D07-6ABF3318DBDA}" srcOrd="0" destOrd="0" presId="urn:microsoft.com/office/officeart/2005/8/layout/list1"/>
    <dgm:cxn modelId="{133470CF-63A3-4B41-AE45-D47119081793}" srcId="{F555D59A-B0FC-45E7-AAE5-A8EBB82C243B}" destId="{A0FBDB8A-1A26-41F3-8677-196066C7A68E}" srcOrd="0" destOrd="0" parTransId="{601780B8-2F50-4F83-BA84-81E1D7DE3959}" sibTransId="{98B5F763-62F8-48E2-99CD-6851E858B5B2}"/>
    <dgm:cxn modelId="{D94280D2-C448-6148-A60A-B6BC7A90222F}" type="presOf" srcId="{6456A5FD-9C90-4DB8-896B-C2447F26AF31}" destId="{B8901A83-DC06-7148-9D07-6ABF3318DBDA}" srcOrd="0" destOrd="1" presId="urn:microsoft.com/office/officeart/2005/8/layout/list1"/>
    <dgm:cxn modelId="{7E6B5FE1-9873-5D4C-B8ED-32E38F3D7E94}" type="presOf" srcId="{8884BC9A-5B0C-4CAD-8300-85815E4F2DC5}" destId="{8765193C-C655-F649-BAD1-650CFFC9C22D}" srcOrd="0" destOrd="1" presId="urn:microsoft.com/office/officeart/2005/8/layout/list1"/>
    <dgm:cxn modelId="{B50D33E3-32BD-4742-BCB8-D1D04F1773EE}" srcId="{F555D59A-B0FC-45E7-AAE5-A8EBB82C243B}" destId="{14E6C6F2-CEB1-477D-B9BD-6507853184F0}" srcOrd="2" destOrd="0" parTransId="{92576F5C-B91A-4D14-B5F5-AF338EF563E5}" sibTransId="{314A7DC9-084A-4EE0-8017-61BEA6BC94BE}"/>
    <dgm:cxn modelId="{D1B5FF6B-C34D-F14A-B865-4FA74E1F6B02}" type="presParOf" srcId="{FAE4F16D-1FFB-B441-B154-856FE667FD1C}" destId="{9D62995F-9995-994E-9FEB-2C67678110B8}" srcOrd="0" destOrd="0" presId="urn:microsoft.com/office/officeart/2005/8/layout/list1"/>
    <dgm:cxn modelId="{0661F541-0AED-534C-8FE1-0CAF5A36FB0E}" type="presParOf" srcId="{9D62995F-9995-994E-9FEB-2C67678110B8}" destId="{B40B5A81-BAA2-C74F-82AF-58E5BB410A79}" srcOrd="0" destOrd="0" presId="urn:microsoft.com/office/officeart/2005/8/layout/list1"/>
    <dgm:cxn modelId="{D1C7B4A9-570A-B248-8800-9D0D5560C3CF}" type="presParOf" srcId="{9D62995F-9995-994E-9FEB-2C67678110B8}" destId="{FAAC8FAB-901B-7041-B439-0EB1CBF96DD0}" srcOrd="1" destOrd="0" presId="urn:microsoft.com/office/officeart/2005/8/layout/list1"/>
    <dgm:cxn modelId="{882D071C-A3FD-4746-9222-FFC728D2F5BA}" type="presParOf" srcId="{FAE4F16D-1FFB-B441-B154-856FE667FD1C}" destId="{141CFDDB-BE6D-294A-82DE-57F516B185EC}" srcOrd="1" destOrd="0" presId="urn:microsoft.com/office/officeart/2005/8/layout/list1"/>
    <dgm:cxn modelId="{90F2958D-4526-CB41-B6BC-61B2EBE5468E}" type="presParOf" srcId="{FAE4F16D-1FFB-B441-B154-856FE667FD1C}" destId="{B8901A83-DC06-7148-9D07-6ABF3318DBDA}" srcOrd="2" destOrd="0" presId="urn:microsoft.com/office/officeart/2005/8/layout/list1"/>
    <dgm:cxn modelId="{621B8815-A1D8-E449-BED9-5B19EFE626EC}" type="presParOf" srcId="{FAE4F16D-1FFB-B441-B154-856FE667FD1C}" destId="{071E1B8C-79EF-0342-B6D3-0A860E01EBC5}" srcOrd="3" destOrd="0" presId="urn:microsoft.com/office/officeart/2005/8/layout/list1"/>
    <dgm:cxn modelId="{785E3BD3-75A2-7B43-935D-97102BBF8D1C}" type="presParOf" srcId="{FAE4F16D-1FFB-B441-B154-856FE667FD1C}" destId="{59A1DD68-EFC1-E34F-B8AF-29273F1B56D0}" srcOrd="4" destOrd="0" presId="urn:microsoft.com/office/officeart/2005/8/layout/list1"/>
    <dgm:cxn modelId="{FA377D26-A260-564E-8514-4D6FABE11E39}" type="presParOf" srcId="{59A1DD68-EFC1-E34F-B8AF-29273F1B56D0}" destId="{7F1D46C5-8345-4E47-A8D6-43769DC7A560}" srcOrd="0" destOrd="0" presId="urn:microsoft.com/office/officeart/2005/8/layout/list1"/>
    <dgm:cxn modelId="{22B4BCE1-9A1B-6845-B425-C8E6EDA4BAC4}" type="presParOf" srcId="{59A1DD68-EFC1-E34F-B8AF-29273F1B56D0}" destId="{72FF92DA-6362-A24B-A0FA-43EB0DABB793}" srcOrd="1" destOrd="0" presId="urn:microsoft.com/office/officeart/2005/8/layout/list1"/>
    <dgm:cxn modelId="{4D7E4ECB-C31B-7A4D-8CB7-A5CD832AA44F}" type="presParOf" srcId="{FAE4F16D-1FFB-B441-B154-856FE667FD1C}" destId="{B9BFAD5C-AB26-254D-8A6B-6AED8048C037}" srcOrd="5" destOrd="0" presId="urn:microsoft.com/office/officeart/2005/8/layout/list1"/>
    <dgm:cxn modelId="{BFA91AF8-55C3-4142-88EE-D85FF64AD3E5}" type="presParOf" srcId="{FAE4F16D-1FFB-B441-B154-856FE667FD1C}" destId="{8765193C-C655-F649-BAD1-650CFFC9C22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7F536-4E5A-BD4F-9FD3-B3E17B7C4B18}">
      <dsp:nvSpPr>
        <dsp:cNvPr id="0" name=""/>
        <dsp:cNvSpPr/>
      </dsp:nvSpPr>
      <dsp:spPr>
        <a:xfrm>
          <a:off x="0" y="148854"/>
          <a:ext cx="7453190" cy="10628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Question 1: </a:t>
          </a:r>
          <a:r>
            <a:rPr lang="en-US" sz="1900" kern="1200"/>
            <a:t>What have the trends of total homelessness been over time per CoC?</a:t>
          </a:r>
        </a:p>
      </dsp:txBody>
      <dsp:txXfrm>
        <a:off x="51885" y="200739"/>
        <a:ext cx="7349420" cy="959101"/>
      </dsp:txXfrm>
    </dsp:sp>
    <dsp:sp modelId="{B1DF9820-F003-2F43-ABCA-0D0C270A3C74}">
      <dsp:nvSpPr>
        <dsp:cNvPr id="0" name=""/>
        <dsp:cNvSpPr/>
      </dsp:nvSpPr>
      <dsp:spPr>
        <a:xfrm>
          <a:off x="0" y="1266446"/>
          <a:ext cx="7453190" cy="1062871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Question 2: </a:t>
          </a:r>
          <a:r>
            <a:rPr lang="en-US" sz="1900" kern="1200"/>
            <a:t>How is homelessness divided amongst racial groups in each CoC?</a:t>
          </a:r>
        </a:p>
      </dsp:txBody>
      <dsp:txXfrm>
        <a:off x="51885" y="1318331"/>
        <a:ext cx="7349420" cy="959101"/>
      </dsp:txXfrm>
    </dsp:sp>
    <dsp:sp modelId="{E96D0C1E-E887-DF48-8500-4652970F0A87}">
      <dsp:nvSpPr>
        <dsp:cNvPr id="0" name=""/>
        <dsp:cNvSpPr/>
      </dsp:nvSpPr>
      <dsp:spPr>
        <a:xfrm>
          <a:off x="0" y="2384038"/>
          <a:ext cx="7453190" cy="1062871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Question 3: </a:t>
          </a:r>
          <a:r>
            <a:rPr lang="en-US" sz="1900" kern="1200"/>
            <a:t>Does median income and the number of unemployed people relate to homelessness in each CoC?</a:t>
          </a:r>
        </a:p>
      </dsp:txBody>
      <dsp:txXfrm>
        <a:off x="51885" y="2435923"/>
        <a:ext cx="7349420" cy="959101"/>
      </dsp:txXfrm>
    </dsp:sp>
    <dsp:sp modelId="{EACAAFC0-BC47-884B-AD18-9B5A5E462429}">
      <dsp:nvSpPr>
        <dsp:cNvPr id="0" name=""/>
        <dsp:cNvSpPr/>
      </dsp:nvSpPr>
      <dsp:spPr>
        <a:xfrm>
          <a:off x="164417" y="3522936"/>
          <a:ext cx="7124355" cy="1062871"/>
        </a:xfrm>
        <a:prstGeom prst="roundRect">
          <a:avLst/>
        </a:prstGeom>
        <a:solidFill>
          <a:schemeClr val="lt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/>
              </a:solidFill>
            </a:rPr>
            <a:t>The objective of our research and data analysis is to compare trends in homelessness by </a:t>
          </a:r>
          <a:r>
            <a:rPr lang="en-US" sz="1500" b="1" kern="1200" dirty="0" err="1">
              <a:solidFill>
                <a:schemeClr val="tx2"/>
              </a:solidFill>
            </a:rPr>
            <a:t>CoCs</a:t>
          </a:r>
          <a:r>
            <a:rPr lang="en-US" sz="1500" b="1" kern="1200" dirty="0">
              <a:solidFill>
                <a:schemeClr val="tx2"/>
              </a:solidFill>
            </a:rPr>
            <a:t> in the state of Maryland.  We will evaluate the data to see if there is any relationship between homelessness and its division amongst racial groups and average median household income. </a:t>
          </a:r>
          <a:endParaRPr lang="en-US" sz="1500" kern="1200" dirty="0">
            <a:solidFill>
              <a:schemeClr val="tx2"/>
            </a:solidFill>
          </a:endParaRPr>
        </a:p>
      </dsp:txBody>
      <dsp:txXfrm>
        <a:off x="216302" y="3574821"/>
        <a:ext cx="7020585" cy="959101"/>
      </dsp:txXfrm>
    </dsp:sp>
    <dsp:sp modelId="{44A4647F-A95B-874C-84F1-55A7B1C3BB0F}">
      <dsp:nvSpPr>
        <dsp:cNvPr id="0" name=""/>
        <dsp:cNvSpPr/>
      </dsp:nvSpPr>
      <dsp:spPr>
        <a:xfrm>
          <a:off x="0" y="4564501"/>
          <a:ext cx="7453190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3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Key Terms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CoC: </a:t>
          </a:r>
          <a:r>
            <a:rPr lang="en-US" sz="1500" i="1" kern="1200"/>
            <a:t>Continuum of Care</a:t>
          </a:r>
          <a:endParaRPr lang="en-US" sz="1500" kern="1200"/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Defined by HUD as, “a regional or local planning body that coordinates housing and services funding for homeless families and individuals.”</a:t>
          </a:r>
        </a:p>
      </dsp:txBody>
      <dsp:txXfrm>
        <a:off x="0" y="4564501"/>
        <a:ext cx="7453190" cy="98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01A83-DC06-7148-9D07-6ABF3318DBDA}">
      <dsp:nvSpPr>
        <dsp:cNvPr id="0" name=""/>
        <dsp:cNvSpPr/>
      </dsp:nvSpPr>
      <dsp:spPr>
        <a:xfrm>
          <a:off x="0" y="1501400"/>
          <a:ext cx="7196515" cy="941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530" tIns="270764" rIns="55853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Narrowing in on specific topics to develop questions necessary to test our hypothesis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Finding the most relevant data and filtering out unnecessary data</a:t>
          </a:r>
          <a:endParaRPr lang="en-US" sz="1300" kern="1200"/>
        </a:p>
      </dsp:txBody>
      <dsp:txXfrm>
        <a:off x="0" y="1501400"/>
        <a:ext cx="7196515" cy="941850"/>
      </dsp:txXfrm>
    </dsp:sp>
    <dsp:sp modelId="{FAAC8FAB-901B-7041-B439-0EB1CBF96DD0}">
      <dsp:nvSpPr>
        <dsp:cNvPr id="0" name=""/>
        <dsp:cNvSpPr/>
      </dsp:nvSpPr>
      <dsp:spPr>
        <a:xfrm>
          <a:off x="359825" y="1309520"/>
          <a:ext cx="503756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408" tIns="0" rIns="19040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Difficulties That Arose</a:t>
          </a:r>
          <a:endParaRPr lang="en-US" sz="1300" kern="1200"/>
        </a:p>
      </dsp:txBody>
      <dsp:txXfrm>
        <a:off x="378559" y="1328254"/>
        <a:ext cx="5000092" cy="346292"/>
      </dsp:txXfrm>
    </dsp:sp>
    <dsp:sp modelId="{8765193C-C655-F649-BAD1-650CFFC9C22D}">
      <dsp:nvSpPr>
        <dsp:cNvPr id="0" name=""/>
        <dsp:cNvSpPr/>
      </dsp:nvSpPr>
      <dsp:spPr>
        <a:xfrm>
          <a:off x="0" y="2705330"/>
          <a:ext cx="7196515" cy="1556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530" tIns="270764" rIns="55853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Compare the trends in overall homelessness in Maryland to national statistics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Explore the racial divisions of homeless populations of each state individually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Expand the exploration of economic and workforce environments of each county in Maryland over time</a:t>
          </a:r>
          <a:endParaRPr lang="en-US" sz="1300" kern="1200"/>
        </a:p>
      </dsp:txBody>
      <dsp:txXfrm>
        <a:off x="0" y="2705330"/>
        <a:ext cx="7196515" cy="1556100"/>
      </dsp:txXfrm>
    </dsp:sp>
    <dsp:sp modelId="{72FF92DA-6362-A24B-A0FA-43EB0DABB793}">
      <dsp:nvSpPr>
        <dsp:cNvPr id="0" name=""/>
        <dsp:cNvSpPr/>
      </dsp:nvSpPr>
      <dsp:spPr>
        <a:xfrm>
          <a:off x="359825" y="2513450"/>
          <a:ext cx="5037560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408" tIns="0" rIns="19040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How We Would Expand Our Research Given More Time</a:t>
          </a:r>
          <a:endParaRPr lang="en-US" sz="1300" kern="1200"/>
        </a:p>
      </dsp:txBody>
      <dsp:txXfrm>
        <a:off x="378559" y="2532184"/>
        <a:ext cx="500009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717-1773-CB43-ABDA-3C9F56B59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Homelessness in Maryland Counties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AAD19-B5BF-FF49-813D-15C6FD3DC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GROUP MEMBERS: </a:t>
            </a:r>
            <a:r>
              <a:rPr lang="en-US" dirty="0"/>
              <a:t>ARIEL DUNN, PORTIA ANYAMBA, IRINA FEDOROVA, ALLISON DORION, MATTHEW YURICH</a:t>
            </a:r>
          </a:p>
        </p:txBody>
      </p:sp>
    </p:spTree>
    <p:extLst>
      <p:ext uri="{BB962C8B-B14F-4D97-AF65-F5344CB8AC3E}">
        <p14:creationId xmlns:p14="http://schemas.microsoft.com/office/powerpoint/2010/main" val="244380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3A532-0B7A-8E44-AF07-9BA4A058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How did median income and unemployment relate to homelessness in each </a:t>
            </a:r>
            <a:r>
              <a:rPr lang="en-US" sz="2000" dirty="0" err="1">
                <a:solidFill>
                  <a:srgbClr val="EBEBEB"/>
                </a:solidFill>
              </a:rPr>
              <a:t>CoC</a:t>
            </a:r>
            <a:r>
              <a:rPr lang="en-US" sz="2000" dirty="0">
                <a:solidFill>
                  <a:srgbClr val="EBEBEB"/>
                </a:solidFill>
              </a:rPr>
              <a:t> in 2019?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07F194D-EC74-6442-9AEF-F6C39495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494" y="965595"/>
            <a:ext cx="4652485" cy="477359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A984-79D0-3347-8D90-1136BA21E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2251588"/>
            <a:ext cx="3670211" cy="3972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 err="1">
                <a:solidFill>
                  <a:srgbClr val="FFFFFF"/>
                </a:solidFill>
              </a:rPr>
              <a:t>CoCs</a:t>
            </a:r>
            <a:r>
              <a:rPr lang="en-US" dirty="0">
                <a:solidFill>
                  <a:srgbClr val="FFFFFF"/>
                </a:solidFill>
              </a:rPr>
              <a:t> with higher average median incomes generally have a lower number of unemployed people</a:t>
            </a:r>
          </a:p>
          <a:p>
            <a:r>
              <a:rPr lang="en-US" dirty="0">
                <a:solidFill>
                  <a:srgbClr val="FFFFFF"/>
                </a:solidFill>
              </a:rPr>
              <a:t>No significant relationship was found between the strength of a </a:t>
            </a:r>
            <a:r>
              <a:rPr lang="en-US" dirty="0" err="1">
                <a:solidFill>
                  <a:srgbClr val="FFFFFF"/>
                </a:solidFill>
              </a:rPr>
              <a:t>CoCs</a:t>
            </a:r>
            <a:r>
              <a:rPr lang="en-US" dirty="0">
                <a:solidFill>
                  <a:srgbClr val="FFFFFF"/>
                </a:solidFill>
              </a:rPr>
              <a:t> economy and their homeless population for the year of 2019</a:t>
            </a:r>
          </a:p>
        </p:txBody>
      </p:sp>
    </p:spTree>
    <p:extLst>
      <p:ext uri="{BB962C8B-B14F-4D97-AF65-F5344CB8AC3E}">
        <p14:creationId xmlns:p14="http://schemas.microsoft.com/office/powerpoint/2010/main" val="3786016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80DE-0D11-2E44-AADB-290BCECE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BF18-664A-F145-87A5-2E326DB73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32431"/>
            <a:ext cx="8946541" cy="4195481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Both raw data sets have a lot more information and needed to be consolidated</a:t>
            </a:r>
          </a:p>
          <a:p>
            <a:pPr lvl="1"/>
            <a:r>
              <a:rPr lang="en-US" dirty="0"/>
              <a:t>USDA Economic Research Service</a:t>
            </a:r>
          </a:p>
          <a:p>
            <a:pPr lvl="2"/>
            <a:r>
              <a:rPr lang="en-US" dirty="0"/>
              <a:t>Removed data for all of the years that were not in our studied range (2019)</a:t>
            </a:r>
          </a:p>
          <a:p>
            <a:pPr lvl="1"/>
            <a:r>
              <a:rPr lang="en-US" dirty="0"/>
              <a:t>1. HUD dataset</a:t>
            </a:r>
          </a:p>
          <a:p>
            <a:pPr lvl="2"/>
            <a:r>
              <a:rPr lang="en-US" dirty="0"/>
              <a:t>Removed data for all of the states’ </a:t>
            </a:r>
            <a:r>
              <a:rPr lang="en-US" dirty="0" err="1"/>
              <a:t>CoCs</a:t>
            </a:r>
            <a:r>
              <a:rPr lang="en-US" dirty="0"/>
              <a:t> except for Maryland’s</a:t>
            </a:r>
          </a:p>
          <a:p>
            <a:pPr lvl="2"/>
            <a:r>
              <a:rPr lang="en-US" dirty="0"/>
              <a:t>Removed sheets for years that were not in our studied range (2015-2019)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4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CCF5-4177-B448-9A8D-D45840AD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F2FA-8EE5-F144-92D5-45B81A32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Looked for files with the same column headings to be merged together</a:t>
            </a:r>
          </a:p>
          <a:p>
            <a:r>
              <a:rPr lang="en-US" dirty="0"/>
              <a:t>2. Consolidated counties into </a:t>
            </a:r>
            <a:r>
              <a:rPr lang="en-US" dirty="0" err="1"/>
              <a:t>CoC</a:t>
            </a:r>
            <a:r>
              <a:rPr lang="en-US" dirty="0"/>
              <a:t> groups in one data set to match the </a:t>
            </a:r>
            <a:r>
              <a:rPr lang="en-US" dirty="0" err="1"/>
              <a:t>CoC</a:t>
            </a:r>
            <a:r>
              <a:rPr lang="en-US" dirty="0"/>
              <a:t> groups in the other</a:t>
            </a:r>
          </a:p>
          <a:p>
            <a:r>
              <a:rPr lang="en-US" dirty="0"/>
              <a:t>3. Merged the files by County ID</a:t>
            </a:r>
          </a:p>
          <a:p>
            <a:r>
              <a:rPr lang="en-US" dirty="0"/>
              <a:t>4. Renamed columns to be user friendly</a:t>
            </a:r>
          </a:p>
          <a:p>
            <a:r>
              <a:rPr lang="en-US" dirty="0"/>
              <a:t>5. Reformatted the data from string to numeric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8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087DB-1AF3-6146-8D03-CB586680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Data Analysis &amp; Discussion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BAB5-D2B1-C945-8C0C-16560908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Homelessness in Maryland as a state has been decreasing but only some individual </a:t>
            </a:r>
            <a:r>
              <a:rPr lang="en-US" dirty="0" err="1"/>
              <a:t>CoCs</a:t>
            </a:r>
            <a:r>
              <a:rPr lang="en-US" dirty="0"/>
              <a:t> show consistent trends in decreasing  homeless populations</a:t>
            </a:r>
          </a:p>
          <a:p>
            <a:r>
              <a:rPr lang="en-US" dirty="0"/>
              <a:t>The “Black and African American” racial group alone accounts for more than half of the homeless population in each </a:t>
            </a:r>
            <a:r>
              <a:rPr lang="en-US" dirty="0" err="1"/>
              <a:t>CoC</a:t>
            </a:r>
            <a:endParaRPr lang="en-US" dirty="0"/>
          </a:p>
          <a:p>
            <a:r>
              <a:rPr lang="en-US" dirty="0" err="1"/>
              <a:t>CoCs</a:t>
            </a:r>
            <a:r>
              <a:rPr lang="en-US" dirty="0"/>
              <a:t> with higher average median incomes do have lower numbers of unemployed people, but no significant relationship was found between those factors and homelessness for the year of 2019</a:t>
            </a:r>
          </a:p>
          <a:p>
            <a:endParaRPr lang="en-US" dirty="0"/>
          </a:p>
          <a:p>
            <a:r>
              <a:rPr lang="en-US" b="1" dirty="0"/>
              <a:t>Conclusion</a:t>
            </a:r>
          </a:p>
          <a:p>
            <a:pPr lvl="1"/>
            <a:r>
              <a:rPr lang="en-US" b="1" dirty="0"/>
              <a:t>The decrease in overall homelessness in the state is not an accurate representation of decrease trends in all areas of the state</a:t>
            </a:r>
          </a:p>
          <a:p>
            <a:pPr lvl="1"/>
            <a:r>
              <a:rPr lang="en-US" b="1" dirty="0"/>
              <a:t>The “Black and African American” racial group does experience more homelessness in </a:t>
            </a:r>
            <a:r>
              <a:rPr lang="en-US" b="1" dirty="0" err="1"/>
              <a:t>CoCs</a:t>
            </a:r>
            <a:r>
              <a:rPr lang="en-US" b="1" dirty="0"/>
              <a:t> than the “White” racial group </a:t>
            </a:r>
          </a:p>
          <a:p>
            <a:pPr lvl="1"/>
            <a:r>
              <a:rPr lang="en-US" b="1" dirty="0"/>
              <a:t>To further evaluate if socioeconomic factors are related to homelessness in each </a:t>
            </a:r>
            <a:r>
              <a:rPr lang="en-US" b="1" dirty="0" err="1"/>
              <a:t>CoC</a:t>
            </a:r>
            <a:r>
              <a:rPr lang="en-US" b="1" dirty="0"/>
              <a:t>, a more detailed analysis needs to take place</a:t>
            </a:r>
          </a:p>
        </p:txBody>
      </p:sp>
    </p:spTree>
    <p:extLst>
      <p:ext uri="{BB962C8B-B14F-4D97-AF65-F5344CB8AC3E}">
        <p14:creationId xmlns:p14="http://schemas.microsoft.com/office/powerpoint/2010/main" val="216962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7F5EB-87AF-7B40-8893-D9A89C72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2F2F2"/>
                </a:solidFill>
              </a:rPr>
              <a:t>Post Mortem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1B1E4-292C-42A8-BE01-771819E48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925820"/>
              </p:ext>
            </p:extLst>
          </p:nvPr>
        </p:nvGraphicFramePr>
        <p:xfrm>
          <a:off x="4590477" y="1180577"/>
          <a:ext cx="7196515" cy="5570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3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107F-8DFC-DB42-9F68-2331F0A3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Hypothesis and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E4A9-20AC-5545-9B67-8595B514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b="1" dirty="0"/>
              <a:t>Hypothesis:</a:t>
            </a:r>
            <a:r>
              <a:rPr lang="en-US" dirty="0"/>
              <a:t> Homelessness trends are not evenly distributed amongst racial and economic groups in the state of Maryland.</a:t>
            </a:r>
          </a:p>
          <a:p>
            <a:r>
              <a:rPr lang="en-US" b="1" dirty="0"/>
              <a:t>Motivations:</a:t>
            </a:r>
          </a:p>
          <a:p>
            <a:pPr lvl="1"/>
            <a:r>
              <a:rPr lang="en-US" dirty="0"/>
              <a:t>We all live in different counties in Maryland and are interested in the homeless populations.</a:t>
            </a:r>
          </a:p>
          <a:p>
            <a:pPr lvl="1"/>
            <a:r>
              <a:rPr lang="en-US"/>
              <a:t>What </a:t>
            </a:r>
            <a:r>
              <a:rPr lang="en-US" dirty="0"/>
              <a:t>can we do to improve national issues surrounding racial and socioeconomic situations? </a:t>
            </a:r>
          </a:p>
        </p:txBody>
      </p:sp>
    </p:spTree>
    <p:extLst>
      <p:ext uri="{BB962C8B-B14F-4D97-AF65-F5344CB8AC3E}">
        <p14:creationId xmlns:p14="http://schemas.microsoft.com/office/powerpoint/2010/main" val="1622373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5FDC9-54F3-1D43-8945-B2139A18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Questions and Summary</a:t>
            </a:r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C900697-9646-4F75-950E-DE7ABDA75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986916"/>
              </p:ext>
            </p:extLst>
          </p:nvPr>
        </p:nvGraphicFramePr>
        <p:xfrm>
          <a:off x="4507582" y="1124608"/>
          <a:ext cx="7453190" cy="5696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003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25D73-2629-6A4A-A4D7-2667B578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Relevance of Data Sources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872B-02DA-0A40-B92A-9A02E369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1. </a:t>
            </a:r>
            <a:r>
              <a:rPr lang="en-US" sz="1700" b="1" i="1" dirty="0"/>
              <a:t>Trends in homeless populations over time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Is homeless spread evenly amongst counties? What have been the recent changes in the homeless population in each </a:t>
            </a:r>
            <a:r>
              <a:rPr lang="en-US" sz="1700" dirty="0" err="1"/>
              <a:t>CoC</a:t>
            </a:r>
            <a:r>
              <a:rPr lang="en-US" sz="1700" dirty="0"/>
              <a:t>, if any?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2. </a:t>
            </a:r>
            <a:r>
              <a:rPr lang="en-US" sz="1700" b="1" i="1" dirty="0"/>
              <a:t>Homelessness in Different Racial Groups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Do certain racial groups have a higher count of homeless people? Are the racial divides in the homeless population consistent across counties in the state?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Data Source Used: </a:t>
            </a:r>
            <a:r>
              <a:rPr lang="en-US" sz="1700" dirty="0"/>
              <a:t>2007-2020-PIT-Estimates-by-CoC.xlsx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Excel workbook obtained from the US Department of Housing and Urban Development (HUD) portal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Contains information pertaining to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Overall homelessness for each </a:t>
            </a:r>
            <a:r>
              <a:rPr lang="en-US" sz="1700" dirty="0" err="1"/>
              <a:t>CoC</a:t>
            </a:r>
            <a:endParaRPr lang="en-US" sz="1700" dirty="0"/>
          </a:p>
          <a:p>
            <a:pPr lvl="2">
              <a:lnSpc>
                <a:spcPct val="90000"/>
              </a:lnSpc>
            </a:pPr>
            <a:r>
              <a:rPr lang="en-US" sz="1700" dirty="0"/>
              <a:t>How overall homelessness is divided amongst racial groups in each </a:t>
            </a:r>
            <a:r>
              <a:rPr lang="en-US" sz="1700" dirty="0" err="1"/>
              <a:t>CoC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085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B3B04-4D56-724F-ABF4-82697B2B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Relevance of Data Sources cont.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541F-ACC7-5144-8C4D-1AA46921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72" y="1467061"/>
            <a:ext cx="6242042" cy="4224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i="1" dirty="0"/>
              <a:t>Socioeconomic environments and homelessness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CoCs</a:t>
            </a:r>
            <a:r>
              <a:rPr lang="en-US" dirty="0"/>
              <a:t> with a higher median income and lower number of unemployed people also have a lower number of homeless people?</a:t>
            </a:r>
          </a:p>
          <a:p>
            <a:r>
              <a:rPr lang="en-US" b="1" dirty="0"/>
              <a:t>Data Source Used: </a:t>
            </a:r>
            <a:r>
              <a:rPr lang="en-US" dirty="0" err="1"/>
              <a:t>Unemployment.xlsx</a:t>
            </a:r>
            <a:endParaRPr lang="en-US" dirty="0"/>
          </a:p>
          <a:p>
            <a:pPr lvl="1"/>
            <a:r>
              <a:rPr lang="en-US" dirty="0"/>
              <a:t>Excel workbook obtained from the USDA Economic Research service</a:t>
            </a:r>
          </a:p>
          <a:p>
            <a:pPr lvl="1"/>
            <a:r>
              <a:rPr lang="en-US" dirty="0"/>
              <a:t>Contains data pertaining to</a:t>
            </a:r>
          </a:p>
          <a:p>
            <a:pPr lvl="2"/>
            <a:r>
              <a:rPr lang="en-US" dirty="0"/>
              <a:t>Average median income per county</a:t>
            </a:r>
          </a:p>
          <a:p>
            <a:pPr lvl="2"/>
            <a:r>
              <a:rPr lang="en-US" dirty="0"/>
              <a:t>Total number of unemployed people per county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3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A78-6F23-0B45-967B-6DEBAE4F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State trends 2015-2019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6D34233-852D-4A41-BEA5-66241E66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086963"/>
            <a:ext cx="5449889" cy="2684070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39DE-DE03-5043-BFEC-F4A0606E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Overall homelessness in Maryland has been on a steady decline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In 2015 the state had 8,390 homeless people and by 2019 it was down to 6,561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The greatest decrease in homelessness occurred between 2015-2016</a:t>
            </a:r>
          </a:p>
        </p:txBody>
      </p:sp>
    </p:spTree>
    <p:extLst>
      <p:ext uri="{BB962C8B-B14F-4D97-AF65-F5344CB8AC3E}">
        <p14:creationId xmlns:p14="http://schemas.microsoft.com/office/powerpoint/2010/main" val="683895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DDF8C-7CC6-2346-8671-37E694DA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CoC</a:t>
            </a:r>
            <a:r>
              <a:rPr lang="en-US" dirty="0">
                <a:solidFill>
                  <a:srgbClr val="EBEBEB"/>
                </a:solidFill>
              </a:rPr>
              <a:t> trends 2015-2019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7B39CF8-29E4-0A4F-9AD9-2950B5CA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22" y="1071570"/>
            <a:ext cx="5921223" cy="5743586"/>
          </a:xfrm>
          <a:prstGeom prst="rect">
            <a:avLst/>
          </a:prstGeom>
          <a:effectLst/>
        </p:spPr>
      </p:pic>
      <p:sp>
        <p:nvSpPr>
          <p:cNvPr id="18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833E-BF4F-C545-B3ED-23EBEB81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EBEBEB"/>
                </a:solidFill>
              </a:rPr>
              <a:t>Baltimore County has the highest number of homeless people but shows a steady decline over time 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rgbClr val="EBEBEB"/>
                </a:solidFill>
              </a:rPr>
              <a:t>Total number of homeless people decreased from 2,796 in 2015 to 2,294 in 2019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EBEBEB"/>
                </a:solidFill>
              </a:rPr>
              <a:t>Other counties have had insignificant fluctuations, with the exception of Baltimore County in 2017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solidFill>
                  <a:srgbClr val="EBEBEB"/>
                </a:solidFill>
              </a:rPr>
              <a:t>Baltimore County had a significant reduction of numbers in 2017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EBEBEB"/>
                </a:solidFill>
              </a:rPr>
              <a:t>The number of homeless people has been steadily declining in the following </a:t>
            </a:r>
            <a:r>
              <a:rPr lang="en-US" sz="1000" dirty="0" err="1">
                <a:solidFill>
                  <a:srgbClr val="EBEBEB"/>
                </a:solidFill>
              </a:rPr>
              <a:t>CoCs</a:t>
            </a:r>
            <a:endParaRPr lang="en-US" sz="1000" dirty="0">
              <a:solidFill>
                <a:srgbClr val="EBEBEB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 b="1" dirty="0">
                <a:solidFill>
                  <a:srgbClr val="EBEBEB"/>
                </a:solidFill>
              </a:rPr>
              <a:t>Montgomery County: </a:t>
            </a:r>
            <a:r>
              <a:rPr lang="en-US" sz="1000" dirty="0">
                <a:solidFill>
                  <a:srgbClr val="EBEBEB"/>
                </a:solidFill>
              </a:rPr>
              <a:t>1,100 to 647</a:t>
            </a:r>
          </a:p>
          <a:p>
            <a:pPr lvl="1">
              <a:lnSpc>
                <a:spcPct val="90000"/>
              </a:lnSpc>
            </a:pPr>
            <a:r>
              <a:rPr lang="en-US" sz="1000" b="1" dirty="0">
                <a:solidFill>
                  <a:srgbClr val="EBEBEB"/>
                </a:solidFill>
              </a:rPr>
              <a:t>Charles, Calvert, St Mary’s Counties</a:t>
            </a:r>
            <a:r>
              <a:rPr lang="en-US" sz="1000" dirty="0">
                <a:solidFill>
                  <a:srgbClr val="EBEBEB"/>
                </a:solidFill>
              </a:rPr>
              <a:t> 981 to 306</a:t>
            </a:r>
          </a:p>
          <a:p>
            <a:pPr lvl="1">
              <a:lnSpc>
                <a:spcPct val="90000"/>
              </a:lnSpc>
            </a:pPr>
            <a:r>
              <a:rPr lang="en-US" sz="1000" b="1" dirty="0">
                <a:solidFill>
                  <a:srgbClr val="EBEBEB"/>
                </a:solidFill>
              </a:rPr>
              <a:t>Prince George’s County:</a:t>
            </a:r>
            <a:r>
              <a:rPr lang="en-US" sz="1000" dirty="0">
                <a:solidFill>
                  <a:srgbClr val="EBEBEB"/>
                </a:solidFill>
              </a:rPr>
              <a:t> 625 to 447</a:t>
            </a:r>
          </a:p>
        </p:txBody>
      </p:sp>
    </p:spTree>
    <p:extLst>
      <p:ext uri="{BB962C8B-B14F-4D97-AF65-F5344CB8AC3E}">
        <p14:creationId xmlns:p14="http://schemas.microsoft.com/office/powerpoint/2010/main" val="600471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AE22D-E714-664C-B027-CB87F990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4" y="342900"/>
            <a:ext cx="4710377" cy="1908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dirty="0">
                <a:solidFill>
                  <a:srgbClr val="EBEBEB"/>
                </a:solidFill>
              </a:rPr>
            </a:br>
            <a:r>
              <a:rPr lang="en-US" sz="2600" b="1" dirty="0">
                <a:solidFill>
                  <a:srgbClr val="EBEBEB"/>
                </a:solidFill>
              </a:rPr>
              <a:t>Divisions In The State of Maryland’s Overall Homeless Population by Racial Groups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095A22A1-091D-DC4A-A039-66879FEC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027278"/>
            <a:ext cx="5449889" cy="2803440"/>
          </a:xfrm>
          <a:prstGeom prst="rect">
            <a:avLst/>
          </a:prstGeom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B9F3-2A9A-284A-B670-8935E214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5" y="2438400"/>
            <a:ext cx="464981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“Black/African American”: </a:t>
            </a:r>
            <a:r>
              <a:rPr lang="en-US" b="1" dirty="0">
                <a:solidFill>
                  <a:srgbClr val="EBEBEB"/>
                </a:solidFill>
              </a:rPr>
              <a:t>57.6% </a:t>
            </a:r>
          </a:p>
          <a:p>
            <a:r>
              <a:rPr lang="en-US" dirty="0">
                <a:solidFill>
                  <a:srgbClr val="EBEBEB"/>
                </a:solidFill>
              </a:rPr>
              <a:t>“White”: </a:t>
            </a:r>
            <a:r>
              <a:rPr lang="en-US" b="1" dirty="0">
                <a:solidFill>
                  <a:srgbClr val="EBEBEB"/>
                </a:solidFill>
              </a:rPr>
              <a:t>36.4%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“Multi Races”: </a:t>
            </a:r>
            <a:r>
              <a:rPr lang="en-US" b="1" dirty="0">
                <a:solidFill>
                  <a:srgbClr val="EBEBEB"/>
                </a:solidFill>
              </a:rPr>
              <a:t>4.3%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Other racial groups are negligible by numbers as each one is accountable for </a:t>
            </a:r>
            <a:r>
              <a:rPr lang="en-US" b="1" dirty="0">
                <a:solidFill>
                  <a:srgbClr val="EBEBEB"/>
                </a:solidFill>
              </a:rPr>
              <a:t>less than 1%</a:t>
            </a:r>
          </a:p>
        </p:txBody>
      </p:sp>
    </p:spTree>
    <p:extLst>
      <p:ext uri="{BB962C8B-B14F-4D97-AF65-F5344CB8AC3E}">
        <p14:creationId xmlns:p14="http://schemas.microsoft.com/office/powerpoint/2010/main" val="243257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7203C-256D-2845-A77C-9FD99FA2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dirty="0">
                <a:solidFill>
                  <a:srgbClr val="EBEBEB"/>
                </a:solidFill>
              </a:rPr>
              <a:t>Racial Divisions in Homeless populations by </a:t>
            </a:r>
            <a:r>
              <a:rPr lang="en-US" sz="2900" b="1" dirty="0" err="1">
                <a:solidFill>
                  <a:srgbClr val="EBEBEB"/>
                </a:solidFill>
              </a:rPr>
              <a:t>CoC</a:t>
            </a:r>
            <a:endParaRPr lang="en-US" sz="2900" b="1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5934-7000-DA44-91A7-618304B9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2063578"/>
            <a:ext cx="4910235" cy="46832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EBEBEB"/>
                </a:solidFill>
              </a:rPr>
              <a:t>Prince George’s County has the highest ”Black or African American” homeless population by percentage </a:t>
            </a:r>
            <a:r>
              <a:rPr lang="en-US" sz="1500" b="1" dirty="0">
                <a:solidFill>
                  <a:srgbClr val="EBEBEB"/>
                </a:solidFill>
              </a:rPr>
              <a:t>(91%)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EBEBEB"/>
                </a:solidFill>
              </a:rPr>
              <a:t>Second highest number of overall homeless people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EBEBEB"/>
                </a:solidFill>
              </a:rPr>
              <a:t>Baltimore County: </a:t>
            </a:r>
            <a:r>
              <a:rPr lang="en-US" sz="1500" b="1" dirty="0">
                <a:solidFill>
                  <a:srgbClr val="EBEBEB"/>
                </a:solidFill>
              </a:rPr>
              <a:t>735</a:t>
            </a:r>
            <a:endParaRPr lang="en-US" sz="1500" dirty="0">
              <a:solidFill>
                <a:srgbClr val="EBEBEB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EBEBEB"/>
                </a:solidFill>
              </a:rPr>
              <a:t>Although the homeless population is almost 3x less than Baltimore City’s, the racial disparity proportions are the same (</a:t>
            </a:r>
            <a:r>
              <a:rPr lang="en-US" sz="1500" b="1" dirty="0">
                <a:solidFill>
                  <a:srgbClr val="EBEBEB"/>
                </a:solidFill>
              </a:rPr>
              <a:t>2 Black: 1 White</a:t>
            </a:r>
            <a:r>
              <a:rPr lang="en-US" sz="1500" dirty="0">
                <a:solidFill>
                  <a:srgbClr val="EBEBEB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EBEBEB"/>
                </a:solidFill>
              </a:rPr>
              <a:t>Highest number of overall homeless people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rgbClr val="EBEBEB"/>
                </a:solidFill>
              </a:rPr>
              <a:t>Baltimore City: 2,294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EBEBEB"/>
                </a:solidFill>
              </a:rPr>
              <a:t>“Black or African American”: </a:t>
            </a:r>
            <a:r>
              <a:rPr lang="en-US" sz="1500" b="1" dirty="0">
                <a:solidFill>
                  <a:srgbClr val="EBEBEB"/>
                </a:solidFill>
              </a:rPr>
              <a:t>1,609</a:t>
            </a:r>
          </a:p>
          <a:p>
            <a:pPr lvl="2">
              <a:lnSpc>
                <a:spcPct val="90000"/>
              </a:lnSpc>
            </a:pPr>
            <a:r>
              <a:rPr lang="en-US" sz="1500" b="1" dirty="0">
                <a:solidFill>
                  <a:srgbClr val="EBEBEB"/>
                </a:solidFill>
              </a:rPr>
              <a:t>“</a:t>
            </a:r>
            <a:r>
              <a:rPr lang="en-US" sz="1500" dirty="0">
                <a:solidFill>
                  <a:srgbClr val="EBEBEB"/>
                </a:solidFill>
              </a:rPr>
              <a:t>White”: </a:t>
            </a:r>
            <a:r>
              <a:rPr lang="en-US" sz="1500" b="1" dirty="0">
                <a:solidFill>
                  <a:srgbClr val="EBEBEB"/>
                </a:solidFill>
              </a:rPr>
              <a:t>602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300" b="1" dirty="0">
              <a:solidFill>
                <a:srgbClr val="EBEBEB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5F8461E-8570-9141-AE07-A345C280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506" y="941892"/>
            <a:ext cx="4668821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40864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{B3115FAB-B9B4-AE4B-8889-54C7BB484809}tf10001062</Template>
  <TotalTime>1485</TotalTime>
  <Words>1049</Words>
  <Application>Microsoft Macintosh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Homelessness in Maryland Counties</vt:lpstr>
      <vt:lpstr>Hypothesis and Motivations</vt:lpstr>
      <vt:lpstr>Questions and Summary</vt:lpstr>
      <vt:lpstr>Relevance of Data Sources</vt:lpstr>
      <vt:lpstr>Relevance of Data Sources cont.</vt:lpstr>
      <vt:lpstr>State trends 2015-2019</vt:lpstr>
      <vt:lpstr>CoC trends 2015-2019</vt:lpstr>
      <vt:lpstr> Divisions In The State of Maryland’s Overall Homeless Population by Racial Groups</vt:lpstr>
      <vt:lpstr>Racial Divisions in Homeless populations by CoC</vt:lpstr>
      <vt:lpstr>How did median income and unemployment relate to homelessness in each CoC in 2019?</vt:lpstr>
      <vt:lpstr>Data Clean up and Exploration</vt:lpstr>
      <vt:lpstr>Data Clean up</vt:lpstr>
      <vt:lpstr>Data Analysis &amp; Discussion</vt:lpstr>
      <vt:lpstr>Post 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 Dorion</dc:creator>
  <cp:lastModifiedBy>AC Dorion</cp:lastModifiedBy>
  <cp:revision>15</cp:revision>
  <dcterms:created xsi:type="dcterms:W3CDTF">2021-06-15T15:44:05Z</dcterms:created>
  <dcterms:modified xsi:type="dcterms:W3CDTF">2021-06-16T16:29:52Z</dcterms:modified>
</cp:coreProperties>
</file>