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29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3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44000" indent="-144000">
              <a:buFont typeface="Arial" panose="020B0604020202020204" pitchFamily="34" charset="0"/>
              <a:buChar char="•"/>
              <a:tabLst>
                <a:tab pos="144000" algn="l"/>
              </a:tabLst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4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5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5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714500"/>
            <a:ext cx="9720071" cy="45948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144000" lvl="0" indent="-144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  <a:tabLst>
                <a:tab pos="144000" algn="l"/>
              </a:tabLst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5650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80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1261"/>
            <a:ext cx="7772400" cy="217248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7030A0"/>
                </a:solidFill>
              </a:rPr>
              <a:t>Low-level detection of language-level data races with </a:t>
            </a:r>
            <a:r>
              <a:rPr lang="en-US" b="1" dirty="0" smtClean="0">
                <a:solidFill>
                  <a:srgbClr val="7030A0"/>
                </a:solidFill>
              </a:rPr>
              <a:t>LARD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ASPLOS 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005" y="3485568"/>
            <a:ext cx="4238367" cy="1984355"/>
          </a:xfrm>
        </p:spPr>
        <p:txBody>
          <a:bodyPr>
            <a:normAutofit/>
          </a:bodyPr>
          <a:lstStyle/>
          <a:p>
            <a:r>
              <a:rPr lang="nl-NL" dirty="0"/>
              <a:t>Benjamin P. </a:t>
            </a:r>
            <a:r>
              <a:rPr lang="nl-NL" dirty="0" smtClean="0"/>
              <a:t>Wood, </a:t>
            </a:r>
            <a:r>
              <a:rPr lang="nl-NL" dirty="0"/>
              <a:t>Luis </a:t>
            </a:r>
            <a:r>
              <a:rPr lang="nl-NL" dirty="0" smtClean="0"/>
              <a:t>Ceze, </a:t>
            </a:r>
            <a:r>
              <a:rPr lang="nl-NL" dirty="0"/>
              <a:t>Dan Grossman</a:t>
            </a:r>
          </a:p>
          <a:p>
            <a:r>
              <a:rPr lang="nl-NL" dirty="0"/>
              <a:t>University of Washington</a:t>
            </a:r>
          </a:p>
          <a:p>
            <a:r>
              <a:rPr lang="nl-NL" dirty="0"/>
              <a:t>{bpw,luisceze,djg}@</a:t>
            </a:r>
            <a:r>
              <a:rPr lang="nl-NL" dirty="0" smtClean="0"/>
              <a:t>cs.washington.edu</a:t>
            </a:r>
          </a:p>
          <a:p>
            <a:endParaRPr lang="nl-NL" dirty="0"/>
          </a:p>
          <a:p>
            <a:r>
              <a:rPr lang="nl-NL" dirty="0" smtClean="0"/>
              <a:t>(slides by Ariel Eizenberg, &lt;first.last&gt;@gmail.com)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flipV="1">
            <a:off x="1101012" y="2205803"/>
            <a:ext cx="10049070" cy="746448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LARD</a:t>
            </a:r>
            <a:br>
              <a:rPr lang="en-US" dirty="0"/>
            </a:br>
            <a:r>
              <a:rPr lang="en-US" dirty="0" smtClean="0">
                <a:solidFill>
                  <a:srgbClr val="7030A0"/>
                </a:solidFill>
              </a:rPr>
              <a:t>Memory access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1101013" y="1791477"/>
            <a:ext cx="10049070" cy="413065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RULE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4318" y="2214041"/>
            <a:ext cx="982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race detector should </a:t>
            </a:r>
            <a:r>
              <a:rPr lang="en-US" b="1" dirty="0" smtClean="0">
                <a:solidFill>
                  <a:schemeClr val="bg1"/>
                </a:solidFill>
              </a:rPr>
              <a:t>track and check </a:t>
            </a:r>
            <a:r>
              <a:rPr lang="en-US" dirty="0">
                <a:solidFill>
                  <a:schemeClr val="bg1"/>
                </a:solidFill>
              </a:rPr>
              <a:t>only accesses explicit in the source program for races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flipV="1">
            <a:off x="1101012" y="3550566"/>
            <a:ext cx="10049070" cy="2833757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4318" y="3550567"/>
            <a:ext cx="9825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implementation of </a:t>
            </a:r>
            <a:r>
              <a:rPr lang="en-US" dirty="0" smtClean="0">
                <a:solidFill>
                  <a:schemeClr val="bg1"/>
                </a:solidFill>
              </a:rPr>
              <a:t>locks might be lock-free</a:t>
            </a:r>
            <a:r>
              <a:rPr lang="en-US" dirty="0">
                <a:solidFill>
                  <a:schemeClr val="bg1"/>
                </a:solidFill>
              </a:rPr>
              <a:t>, using memory </a:t>
            </a:r>
            <a:r>
              <a:rPr lang="en-US" dirty="0" smtClean="0">
                <a:solidFill>
                  <a:schemeClr val="bg1"/>
                </a:solidFill>
              </a:rPr>
              <a:t>reads and writes plus hardware synchronization </a:t>
            </a:r>
            <a:r>
              <a:rPr lang="en-US" dirty="0">
                <a:solidFill>
                  <a:schemeClr val="bg1"/>
                </a:solidFill>
              </a:rPr>
              <a:t>primitives like fences and </a:t>
            </a:r>
            <a:r>
              <a:rPr lang="en-US" dirty="0" smtClean="0">
                <a:solidFill>
                  <a:schemeClr val="bg1"/>
                </a:solidFill>
              </a:rPr>
              <a:t>atomic CAS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These may race but are “verified” </a:t>
            </a:r>
            <a:r>
              <a:rPr lang="en-US" dirty="0" err="1" smtClean="0">
                <a:solidFill>
                  <a:schemeClr val="bg1"/>
                </a:solidFill>
              </a:rPr>
              <a:t>wrt</a:t>
            </a:r>
            <a:r>
              <a:rPr lang="en-US" dirty="0" smtClean="0">
                <a:solidFill>
                  <a:schemeClr val="bg1"/>
                </a:solidFill>
              </a:rPr>
              <a:t> hardware memory model for correct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These races should be ignored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>
            <a:off x="1101012" y="3137502"/>
            <a:ext cx="10049070" cy="413065"/>
          </a:xfrm>
          <a:prstGeom prst="round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9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flipV="1">
            <a:off x="1101012" y="2205803"/>
            <a:ext cx="10049070" cy="746448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LARD</a:t>
            </a:r>
            <a:br>
              <a:rPr lang="en-US" dirty="0"/>
            </a:br>
            <a:r>
              <a:rPr lang="en-US" dirty="0" smtClean="0">
                <a:solidFill>
                  <a:srgbClr val="7030A0"/>
                </a:solidFill>
              </a:rPr>
              <a:t>Memory access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1101013" y="1791477"/>
            <a:ext cx="10049070" cy="413065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RULE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4318" y="2214041"/>
            <a:ext cx="982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race detector should </a:t>
            </a:r>
            <a:r>
              <a:rPr lang="en-US" b="1" dirty="0">
                <a:solidFill>
                  <a:schemeClr val="bg1"/>
                </a:solidFill>
              </a:rPr>
              <a:t>track and check </a:t>
            </a:r>
            <a:r>
              <a:rPr lang="en-US" dirty="0">
                <a:solidFill>
                  <a:schemeClr val="bg1"/>
                </a:solidFill>
              </a:rPr>
              <a:t>only accesses explicit in the source program for </a:t>
            </a:r>
            <a:r>
              <a:rPr lang="en-US" dirty="0" smtClean="0">
                <a:solidFill>
                  <a:schemeClr val="bg1"/>
                </a:solidFill>
              </a:rPr>
              <a:t>races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flipV="1">
            <a:off x="1101012" y="3550566"/>
            <a:ext cx="10049070" cy="2833757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94318" y="3550567"/>
            <a:ext cx="9825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concurrent mark-sweep </a:t>
            </a:r>
            <a:r>
              <a:rPr lang="en-US" dirty="0">
                <a:solidFill>
                  <a:schemeClr val="bg1"/>
                </a:solidFill>
              </a:rPr>
              <a:t>garbage </a:t>
            </a:r>
            <a:r>
              <a:rPr lang="en-US" dirty="0" smtClean="0">
                <a:solidFill>
                  <a:schemeClr val="bg1"/>
                </a:solidFill>
              </a:rPr>
              <a:t>collector traverses the heap </a:t>
            </a:r>
            <a:r>
              <a:rPr lang="en-US" dirty="0">
                <a:solidFill>
                  <a:schemeClr val="bg1"/>
                </a:solidFill>
              </a:rPr>
              <a:t>while </a:t>
            </a:r>
            <a:r>
              <a:rPr lang="en-US" dirty="0" smtClean="0">
                <a:solidFill>
                  <a:schemeClr val="bg1"/>
                </a:solidFill>
              </a:rPr>
              <a:t>threads </a:t>
            </a:r>
            <a:r>
              <a:rPr lang="en-US" dirty="0">
                <a:solidFill>
                  <a:schemeClr val="bg1"/>
                </a:solidFill>
              </a:rPr>
              <a:t>continue to mutate </a:t>
            </a:r>
            <a:r>
              <a:rPr lang="en-US" dirty="0" smtClean="0">
                <a:solidFill>
                  <a:schemeClr val="bg1"/>
                </a:solidFill>
              </a:rPr>
              <a:t>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compensates in </a:t>
            </a:r>
            <a:r>
              <a:rPr lang="en-US" dirty="0">
                <a:solidFill>
                  <a:schemeClr val="bg1"/>
                </a:solidFill>
              </a:rPr>
              <a:t>a safe, algorithm-specific </a:t>
            </a:r>
            <a:r>
              <a:rPr lang="en-US" dirty="0" smtClean="0">
                <a:solidFill>
                  <a:schemeClr val="bg1"/>
                </a:solidFill>
              </a:rPr>
              <a:t>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low-level race detector will report a </a:t>
            </a:r>
            <a:r>
              <a:rPr lang="en-US" dirty="0" smtClean="0">
                <a:solidFill>
                  <a:schemeClr val="bg1"/>
                </a:solidFill>
              </a:rPr>
              <a:t>race with between the user code and the 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low-level race detector will </a:t>
            </a:r>
            <a:r>
              <a:rPr lang="en-US" dirty="0" smtClean="0">
                <a:solidFill>
                  <a:schemeClr val="bg1"/>
                </a:solidFill>
              </a:rPr>
              <a:t>override the last write information with the GC write, so a true race later can be missed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 Same Side Corner Rectangle 12"/>
          <p:cNvSpPr/>
          <p:nvPr/>
        </p:nvSpPr>
        <p:spPr>
          <a:xfrm>
            <a:off x="1101012" y="3137502"/>
            <a:ext cx="10049070" cy="413065"/>
          </a:xfrm>
          <a:prstGeom prst="round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flipV="1">
            <a:off x="1101012" y="2205803"/>
            <a:ext cx="10049070" cy="931568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LARD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Synchronization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1101013" y="1791477"/>
            <a:ext cx="10049070" cy="413065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4318" y="2214041"/>
            <a:ext cx="982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race detector should analyze only synchronization </a:t>
            </a: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>
                <a:solidFill>
                  <a:schemeClr val="bg1"/>
                </a:solidFill>
              </a:rPr>
              <a:t> in the </a:t>
            </a:r>
            <a:r>
              <a:rPr lang="en-US" dirty="0" smtClean="0">
                <a:solidFill>
                  <a:schemeClr val="bg1"/>
                </a:solidFill>
              </a:rPr>
              <a:t>user program.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Runtime </a:t>
            </a:r>
            <a:r>
              <a:rPr lang="en-US" dirty="0" smtClean="0">
                <a:solidFill>
                  <a:schemeClr val="bg1"/>
                </a:solidFill>
              </a:rPr>
              <a:t>syncs </a:t>
            </a:r>
            <a:r>
              <a:rPr lang="en-US" dirty="0">
                <a:solidFill>
                  <a:schemeClr val="bg1"/>
                </a:solidFill>
              </a:rPr>
              <a:t>can cause the detector to miss data races in the user code: 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racing accesses appear well-ordered to the low-level race </a:t>
            </a:r>
            <a:r>
              <a:rPr lang="en-US" dirty="0" smtClean="0">
                <a:solidFill>
                  <a:schemeClr val="bg1"/>
                </a:solidFill>
              </a:rPr>
              <a:t>detector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 Same Side Corner Rectangle 10"/>
          <p:cNvSpPr/>
          <p:nvPr/>
        </p:nvSpPr>
        <p:spPr>
          <a:xfrm flipV="1">
            <a:off x="1101012" y="3633185"/>
            <a:ext cx="10049070" cy="275113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1101012" y="3220121"/>
            <a:ext cx="10049070" cy="413065"/>
          </a:xfrm>
          <a:prstGeom prst="round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04668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23026"/>
              </p:ext>
            </p:extLst>
          </p:nvPr>
        </p:nvGraphicFramePr>
        <p:xfrm>
          <a:off x="1304212" y="3788228"/>
          <a:ext cx="9593946" cy="78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991"/>
                <a:gridCol w="1598991"/>
                <a:gridCol w="1598991"/>
                <a:gridCol w="1598991"/>
                <a:gridCol w="1598991"/>
                <a:gridCol w="1598991"/>
              </a:tblGrid>
              <a:tr h="391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Race Detector</a:t>
                      </a:r>
                      <a:r>
                        <a:rPr lang="en-US" baseline="0" dirty="0" smtClean="0"/>
                        <a:t>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4476676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95737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61058" y="3741576"/>
            <a:ext cx="0" cy="2369975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33273" y="4823923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1401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75251" y="4616867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66936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71801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76666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81532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86397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28413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6265122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4711960" y="4616867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4" name="Rounded Rectangle 33"/>
          <p:cNvSpPr/>
          <p:nvPr/>
        </p:nvSpPr>
        <p:spPr>
          <a:xfrm>
            <a:off x="6265122" y="4926563"/>
            <a:ext cx="1212980" cy="2537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GC Pause </a:t>
            </a:r>
            <a:endParaRPr lang="en-US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6265122" y="5637773"/>
            <a:ext cx="1212980" cy="2537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GC Resume</a:t>
            </a:r>
            <a:endParaRPr lang="en-US" sz="1700" i="1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921852" y="5176256"/>
            <a:ext cx="343270" cy="859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921852" y="5511895"/>
            <a:ext cx="343270" cy="1411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467779" y="5955275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46" name="Rounded Rectangle 45"/>
          <p:cNvSpPr/>
          <p:nvPr/>
        </p:nvSpPr>
        <p:spPr>
          <a:xfrm>
            <a:off x="7914617" y="4598050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47" name="Rounded Rectangle 46"/>
          <p:cNvSpPr/>
          <p:nvPr/>
        </p:nvSpPr>
        <p:spPr>
          <a:xfrm>
            <a:off x="9467779" y="4907746"/>
            <a:ext cx="1212980" cy="2537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Sync out</a:t>
            </a:r>
            <a:endParaRPr lang="en-US" i="1" dirty="0"/>
          </a:p>
        </p:txBody>
      </p:sp>
      <p:sp>
        <p:nvSpPr>
          <p:cNvPr id="48" name="Rounded Rectangle 47"/>
          <p:cNvSpPr/>
          <p:nvPr/>
        </p:nvSpPr>
        <p:spPr>
          <a:xfrm>
            <a:off x="9467779" y="5618956"/>
            <a:ext cx="1212980" cy="2537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smtClean="0"/>
              <a:t>Sync in</a:t>
            </a:r>
            <a:endParaRPr lang="en-US" sz="1700" i="1" dirty="0"/>
          </a:p>
        </p:txBody>
      </p:sp>
      <p:sp>
        <p:nvSpPr>
          <p:cNvPr id="49" name="Rounded Rectangle 48"/>
          <p:cNvSpPr/>
          <p:nvPr/>
        </p:nvSpPr>
        <p:spPr>
          <a:xfrm>
            <a:off x="7914617" y="5155285"/>
            <a:ext cx="1212980" cy="4903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Sync in</a:t>
            </a:r>
          </a:p>
          <a:p>
            <a:pPr algn="ctr"/>
            <a:r>
              <a:rPr lang="en-US" i="1" dirty="0" smtClean="0"/>
              <a:t>Sync out</a:t>
            </a:r>
            <a:endParaRPr lang="en-US" i="1" dirty="0"/>
          </a:p>
        </p:txBody>
      </p:sp>
      <p:sp>
        <p:nvSpPr>
          <p:cNvPr id="50" name="Rounded Rectangle 49"/>
          <p:cNvSpPr/>
          <p:nvPr/>
        </p:nvSpPr>
        <p:spPr>
          <a:xfrm>
            <a:off x="4698588" y="5162734"/>
            <a:ext cx="1212980" cy="4903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Wait</a:t>
            </a:r>
          </a:p>
          <a:p>
            <a:pPr algn="ctr"/>
            <a:r>
              <a:rPr lang="en-US" i="1" dirty="0" smtClean="0"/>
              <a:t>Resume</a:t>
            </a:r>
            <a:endParaRPr lang="en-US" i="1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9174841" y="5158492"/>
            <a:ext cx="343270" cy="859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174841" y="5494131"/>
            <a:ext cx="343270" cy="14119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8203031" y="6296459"/>
            <a:ext cx="1476428" cy="3048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Missed Race!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679459" y="6208988"/>
            <a:ext cx="189471" cy="226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1643" y="6352419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(Figure 1 - </a:t>
            </a:r>
            <a:r>
              <a:rPr lang="en-US" dirty="0"/>
              <a:t>§3.2 </a:t>
            </a:r>
            <a:r>
              <a:rPr lang="en-US" dirty="0" smtClean="0"/>
              <a:t>– Page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7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flipV="1">
            <a:off x="1101012" y="2205803"/>
            <a:ext cx="10049070" cy="931568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LARD</a:t>
            </a:r>
            <a:br>
              <a:rPr lang="en-US" dirty="0"/>
            </a:br>
            <a:r>
              <a:rPr lang="en-US" dirty="0" smtClean="0">
                <a:solidFill>
                  <a:srgbClr val="7030A0"/>
                </a:solidFill>
              </a:rPr>
              <a:t>Memory allocation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1101013" y="1791477"/>
            <a:ext cx="10049070" cy="413065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4318" y="2214041"/>
            <a:ext cx="982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detector should </a:t>
            </a:r>
            <a:r>
              <a:rPr lang="en-US" b="1" dirty="0">
                <a:solidFill>
                  <a:schemeClr val="bg1"/>
                </a:solidFill>
              </a:rPr>
              <a:t>clear access histories </a:t>
            </a:r>
            <a:r>
              <a:rPr lang="en-US" dirty="0">
                <a:solidFill>
                  <a:schemeClr val="bg1"/>
                </a:solidFill>
              </a:rPr>
              <a:t>of low-level memory locations atomically with collection/freeing of language-level occupants</a:t>
            </a:r>
          </a:p>
        </p:txBody>
      </p:sp>
      <p:sp>
        <p:nvSpPr>
          <p:cNvPr id="11" name="Round Same Side Corner Rectangle 10"/>
          <p:cNvSpPr/>
          <p:nvPr/>
        </p:nvSpPr>
        <p:spPr>
          <a:xfrm flipV="1">
            <a:off x="1101012" y="3633185"/>
            <a:ext cx="10049070" cy="275113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1101012" y="3220121"/>
            <a:ext cx="10049070" cy="413065"/>
          </a:xfrm>
          <a:prstGeom prst="round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04668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04212" y="3788228"/>
          <a:ext cx="9593946" cy="78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991"/>
                <a:gridCol w="1598991"/>
                <a:gridCol w="1598991"/>
                <a:gridCol w="1598991"/>
                <a:gridCol w="1598991"/>
                <a:gridCol w="1598991"/>
              </a:tblGrid>
              <a:tr h="391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Race Detector</a:t>
                      </a:r>
                      <a:r>
                        <a:rPr lang="en-US" baseline="0" dirty="0" smtClean="0"/>
                        <a:t>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4476676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95737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61058" y="3741576"/>
            <a:ext cx="0" cy="2369975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33273" y="4823923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1401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75251" y="4616867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66936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71801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76666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81532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86397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28413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6265122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4711960" y="4616867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4" name="Rounded Rectangle 33"/>
          <p:cNvSpPr/>
          <p:nvPr/>
        </p:nvSpPr>
        <p:spPr>
          <a:xfrm>
            <a:off x="5475051" y="5000686"/>
            <a:ext cx="1212980" cy="2537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Collect X</a:t>
            </a:r>
            <a:endParaRPr lang="en-US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6265122" y="5374163"/>
            <a:ext cx="1212980" cy="5488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i="1" dirty="0" err="1" smtClean="0"/>
              <a:t>Alloc</a:t>
            </a:r>
            <a:r>
              <a:rPr lang="en-US" sz="1700" i="1" dirty="0" smtClean="0"/>
              <a:t> X</a:t>
            </a:r>
          </a:p>
          <a:p>
            <a:pPr algn="ctr"/>
            <a:r>
              <a:rPr lang="en-US" sz="1600" i="1" dirty="0" smtClean="0"/>
              <a:t>(</a:t>
            </a:r>
            <a:r>
              <a:rPr lang="en-US" sz="1600" i="1" dirty="0" err="1" smtClean="0"/>
              <a:t>addr</a:t>
            </a:r>
            <a:r>
              <a:rPr lang="en-US" sz="1600" i="1" dirty="0" smtClean="0"/>
              <a:t> reuse)</a:t>
            </a:r>
            <a:endParaRPr lang="en-US" sz="1600" i="1" dirty="0"/>
          </a:p>
        </p:txBody>
      </p:sp>
      <p:sp>
        <p:nvSpPr>
          <p:cNvPr id="45" name="Rounded Rectangle 44"/>
          <p:cNvSpPr/>
          <p:nvPr/>
        </p:nvSpPr>
        <p:spPr>
          <a:xfrm>
            <a:off x="9467779" y="5955275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46" name="Rounded Rectangle 45"/>
          <p:cNvSpPr/>
          <p:nvPr/>
        </p:nvSpPr>
        <p:spPr>
          <a:xfrm>
            <a:off x="7914617" y="4598050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53" name="Rounded Rectangle 52"/>
          <p:cNvSpPr/>
          <p:nvPr/>
        </p:nvSpPr>
        <p:spPr>
          <a:xfrm>
            <a:off x="8203031" y="6296459"/>
            <a:ext cx="1476428" cy="3048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Race!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679459" y="6208988"/>
            <a:ext cx="189471" cy="226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028413" y="5333474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i="1" dirty="0" smtClean="0"/>
              <a:t>X()</a:t>
            </a:r>
            <a:endParaRPr lang="en-US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131643" y="6352419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(Figure 1 - </a:t>
            </a:r>
            <a:r>
              <a:rPr lang="en-US" dirty="0"/>
              <a:t>§</a:t>
            </a:r>
            <a:r>
              <a:rPr lang="en-US" dirty="0" smtClean="0"/>
              <a:t>3.3 – Page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flipV="1">
            <a:off x="1101012" y="2205803"/>
            <a:ext cx="10049070" cy="931568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LARD</a:t>
            </a:r>
            <a:br>
              <a:rPr lang="en-US" dirty="0"/>
            </a:br>
            <a:r>
              <a:rPr lang="en-US" dirty="0" smtClean="0">
                <a:solidFill>
                  <a:srgbClr val="7030A0"/>
                </a:solidFill>
              </a:rPr>
              <a:t>Memory MOVEMENT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1101013" y="1791477"/>
            <a:ext cx="10049070" cy="413065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4318" y="2214041"/>
            <a:ext cx="9825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detector should </a:t>
            </a:r>
            <a:r>
              <a:rPr lang="en-US" b="1" dirty="0">
                <a:solidFill>
                  <a:schemeClr val="bg1"/>
                </a:solidFill>
              </a:rPr>
              <a:t>move access histories </a:t>
            </a:r>
            <a:r>
              <a:rPr lang="en-US" dirty="0">
                <a:solidFill>
                  <a:schemeClr val="bg1"/>
                </a:solidFill>
              </a:rPr>
              <a:t>of low-level memory locations to follow with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language-level memory objects moved by the run-time system</a:t>
            </a:r>
          </a:p>
        </p:txBody>
      </p:sp>
      <p:sp>
        <p:nvSpPr>
          <p:cNvPr id="11" name="Round Same Side Corner Rectangle 10"/>
          <p:cNvSpPr/>
          <p:nvPr/>
        </p:nvSpPr>
        <p:spPr>
          <a:xfrm flipV="1">
            <a:off x="1101012" y="3633185"/>
            <a:ext cx="10049070" cy="275113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1101012" y="3220121"/>
            <a:ext cx="10049070" cy="413065"/>
          </a:xfrm>
          <a:prstGeom prst="round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04668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04212" y="3788228"/>
          <a:ext cx="9593946" cy="78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991"/>
                <a:gridCol w="1598991"/>
                <a:gridCol w="1598991"/>
                <a:gridCol w="1598991"/>
                <a:gridCol w="1598991"/>
                <a:gridCol w="1598991"/>
              </a:tblGrid>
              <a:tr h="391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Race Detector</a:t>
                      </a:r>
                      <a:r>
                        <a:rPr lang="en-US" baseline="0" dirty="0" smtClean="0"/>
                        <a:t>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4476676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95737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61058" y="3741576"/>
            <a:ext cx="0" cy="2369975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233273" y="4823923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71401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75251" y="4616867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666936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71801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76666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81532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086397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3028413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6265122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5" name="Rounded Rectangle 24"/>
          <p:cNvSpPr/>
          <p:nvPr/>
        </p:nvSpPr>
        <p:spPr>
          <a:xfrm>
            <a:off x="4711960" y="4616867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4" name="Rounded Rectangle 33"/>
          <p:cNvSpPr/>
          <p:nvPr/>
        </p:nvSpPr>
        <p:spPr>
          <a:xfrm>
            <a:off x="5475051" y="5000685"/>
            <a:ext cx="1212980" cy="8168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GC moves X to new address</a:t>
            </a:r>
            <a:endParaRPr lang="en-US" i="1" dirty="0"/>
          </a:p>
        </p:txBody>
      </p:sp>
      <p:sp>
        <p:nvSpPr>
          <p:cNvPr id="45" name="Rounded Rectangle 44"/>
          <p:cNvSpPr/>
          <p:nvPr/>
        </p:nvSpPr>
        <p:spPr>
          <a:xfrm>
            <a:off x="9467779" y="5955275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46" name="Rounded Rectangle 45"/>
          <p:cNvSpPr/>
          <p:nvPr/>
        </p:nvSpPr>
        <p:spPr>
          <a:xfrm>
            <a:off x="7914617" y="4598050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53" name="Rounded Rectangle 52"/>
          <p:cNvSpPr/>
          <p:nvPr/>
        </p:nvSpPr>
        <p:spPr>
          <a:xfrm>
            <a:off x="8203031" y="6296459"/>
            <a:ext cx="1476428" cy="3048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Missed Race!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679459" y="6208988"/>
            <a:ext cx="189471" cy="226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1643" y="6352419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</a:t>
            </a:r>
            <a:r>
              <a:rPr lang="en-US" dirty="0"/>
              <a:t>Figure </a:t>
            </a:r>
            <a:r>
              <a:rPr lang="en-US" dirty="0" smtClean="0"/>
              <a:t>1 - §3.4 – Page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9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flipV="1">
            <a:off x="1101012" y="2205803"/>
            <a:ext cx="10049070" cy="746448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LARD</a:t>
            </a:r>
            <a:br>
              <a:rPr lang="en-US" dirty="0"/>
            </a:br>
            <a:r>
              <a:rPr lang="en-US" dirty="0" smtClean="0">
                <a:solidFill>
                  <a:srgbClr val="7030A0"/>
                </a:solidFill>
              </a:rPr>
              <a:t>Thread identity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1101013" y="1791477"/>
            <a:ext cx="10049070" cy="413065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4318" y="2214041"/>
            <a:ext cx="982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race detector should use </a:t>
            </a:r>
            <a:r>
              <a:rPr lang="en-US" b="1" dirty="0">
                <a:solidFill>
                  <a:schemeClr val="bg1"/>
                </a:solidFill>
              </a:rPr>
              <a:t>language-level </a:t>
            </a:r>
            <a:r>
              <a:rPr lang="en-US" b="1" dirty="0" smtClean="0">
                <a:solidFill>
                  <a:schemeClr val="bg1"/>
                </a:solidFill>
              </a:rPr>
              <a:t>thread identities </a:t>
            </a:r>
            <a:r>
              <a:rPr lang="en-US" dirty="0">
                <a:solidFill>
                  <a:schemeClr val="bg1"/>
                </a:solidFill>
              </a:rPr>
              <a:t>in its analysis</a:t>
            </a:r>
          </a:p>
        </p:txBody>
      </p:sp>
      <p:sp>
        <p:nvSpPr>
          <p:cNvPr id="14" name="Round Same Side Corner Rectangle 13"/>
          <p:cNvSpPr/>
          <p:nvPr/>
        </p:nvSpPr>
        <p:spPr>
          <a:xfrm flipV="1">
            <a:off x="1101012" y="3633186"/>
            <a:ext cx="10049070" cy="275113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1101012" y="3220121"/>
            <a:ext cx="10049070" cy="413065"/>
          </a:xfrm>
          <a:prstGeom prst="round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1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04668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31114"/>
              </p:ext>
            </p:extLst>
          </p:nvPr>
        </p:nvGraphicFramePr>
        <p:xfrm>
          <a:off x="1304212" y="3788228"/>
          <a:ext cx="9593946" cy="78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991"/>
                <a:gridCol w="1598991"/>
                <a:gridCol w="1598991"/>
                <a:gridCol w="1598991"/>
                <a:gridCol w="3197982"/>
              </a:tblGrid>
              <a:tr h="39188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Race Detector</a:t>
                      </a:r>
                      <a:r>
                        <a:rPr lang="en-US" baseline="0" dirty="0" smtClean="0"/>
                        <a:t>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LL 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LL 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LL Thread 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LL Thread 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Kernel Thread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476676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95737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1058" y="3741576"/>
            <a:ext cx="0" cy="2369975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233273" y="4823923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071401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475251" y="4616867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66936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271801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76666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028413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0" name="Rounded Rectangle 29"/>
          <p:cNvSpPr/>
          <p:nvPr/>
        </p:nvSpPr>
        <p:spPr>
          <a:xfrm>
            <a:off x="6265122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1" name="Rounded Rectangle 30"/>
          <p:cNvSpPr/>
          <p:nvPr/>
        </p:nvSpPr>
        <p:spPr>
          <a:xfrm>
            <a:off x="4711960" y="4616867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5" name="Rounded Rectangle 34"/>
          <p:cNvSpPr/>
          <p:nvPr/>
        </p:nvSpPr>
        <p:spPr>
          <a:xfrm>
            <a:off x="8203031" y="6296459"/>
            <a:ext cx="1476428" cy="3048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Missed Race!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679459" y="5932753"/>
            <a:ext cx="123568" cy="50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lay 4"/>
          <p:cNvSpPr/>
          <p:nvPr/>
        </p:nvSpPr>
        <p:spPr>
          <a:xfrm>
            <a:off x="7828393" y="4616867"/>
            <a:ext cx="3030425" cy="741048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lay 36"/>
          <p:cNvSpPr/>
          <p:nvPr/>
        </p:nvSpPr>
        <p:spPr>
          <a:xfrm>
            <a:off x="7828393" y="5407903"/>
            <a:ext cx="3030425" cy="741048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264126" y="4579302"/>
            <a:ext cx="3442" cy="1629686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034892" y="4872421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9034892" y="5644123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7861889" y="4833979"/>
            <a:ext cx="116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LL Thread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35691" y="5594199"/>
            <a:ext cx="116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LL Thread 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475051" y="5000685"/>
            <a:ext cx="1212980" cy="8168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LL Thread 2 scheduled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508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/>
        </p:nvSpPr>
        <p:spPr>
          <a:xfrm flipV="1">
            <a:off x="1101012" y="2205803"/>
            <a:ext cx="10049070" cy="746448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LARD</a:t>
            </a:r>
            <a:br>
              <a:rPr lang="en-US" dirty="0"/>
            </a:br>
            <a:r>
              <a:rPr lang="en-US" dirty="0" smtClean="0">
                <a:solidFill>
                  <a:srgbClr val="7030A0"/>
                </a:solidFill>
              </a:rPr>
              <a:t>Thread identity</a:t>
            </a:r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1101013" y="1791477"/>
            <a:ext cx="10049070" cy="413065"/>
          </a:xfrm>
          <a:prstGeom prst="round2Same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94318" y="2214041"/>
            <a:ext cx="982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race detector should use </a:t>
            </a:r>
            <a:r>
              <a:rPr lang="en-US" b="1" dirty="0">
                <a:solidFill>
                  <a:schemeClr val="bg1"/>
                </a:solidFill>
              </a:rPr>
              <a:t>language-level </a:t>
            </a:r>
            <a:r>
              <a:rPr lang="en-US" b="1" dirty="0" smtClean="0">
                <a:solidFill>
                  <a:schemeClr val="bg1"/>
                </a:solidFill>
              </a:rPr>
              <a:t>thread identities </a:t>
            </a:r>
            <a:r>
              <a:rPr lang="en-US" dirty="0">
                <a:solidFill>
                  <a:schemeClr val="bg1"/>
                </a:solidFill>
              </a:rPr>
              <a:t>in its analysis</a:t>
            </a:r>
          </a:p>
        </p:txBody>
      </p:sp>
      <p:sp>
        <p:nvSpPr>
          <p:cNvPr id="14" name="Round Same Side Corner Rectangle 13"/>
          <p:cNvSpPr/>
          <p:nvPr/>
        </p:nvSpPr>
        <p:spPr>
          <a:xfrm flipV="1">
            <a:off x="1101012" y="3633186"/>
            <a:ext cx="10049070" cy="275113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1101012" y="3220121"/>
            <a:ext cx="10049070" cy="413065"/>
          </a:xfrm>
          <a:prstGeom prst="round2Same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2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04668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74039"/>
              </p:ext>
            </p:extLst>
          </p:nvPr>
        </p:nvGraphicFramePr>
        <p:xfrm>
          <a:off x="1304212" y="3788228"/>
          <a:ext cx="9593946" cy="78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982"/>
                <a:gridCol w="3197982"/>
                <a:gridCol w="1598991"/>
                <a:gridCol w="1598991"/>
              </a:tblGrid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JVM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Race Detector</a:t>
                      </a:r>
                      <a:r>
                        <a:rPr lang="en-US" baseline="0" dirty="0" smtClean="0"/>
                        <a:t> View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LL Thread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LL Thread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Kernel Thread 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Kernel Thread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476676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95737" y="3741576"/>
            <a:ext cx="0" cy="248622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61058" y="3741576"/>
            <a:ext cx="0" cy="2369975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233273" y="4823923"/>
            <a:ext cx="1091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Time</a:t>
            </a:r>
            <a:endParaRPr lang="en-US" i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5185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270376" y="479742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29" name="Rounded Rectangle 28"/>
          <p:cNvSpPr/>
          <p:nvPr/>
        </p:nvSpPr>
        <p:spPr>
          <a:xfrm>
            <a:off x="2288695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82374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5457565" y="479742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41" name="Rounded Rectangle 40"/>
          <p:cNvSpPr/>
          <p:nvPr/>
        </p:nvSpPr>
        <p:spPr>
          <a:xfrm>
            <a:off x="5475884" y="5974092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40" name="Rounded Rectangle 39"/>
          <p:cNvSpPr/>
          <p:nvPr/>
        </p:nvSpPr>
        <p:spPr>
          <a:xfrm>
            <a:off x="5475051" y="5172533"/>
            <a:ext cx="1212980" cy="6450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/>
              <a:t>LL Thread rescheduled</a:t>
            </a:r>
            <a:endParaRPr lang="en-US" sz="1600" i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481532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0086397" y="4488025"/>
            <a:ext cx="0" cy="1739780"/>
          </a:xfrm>
          <a:prstGeom prst="straightConnector1">
            <a:avLst/>
          </a:prstGeom>
          <a:ln w="1587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Delay 46"/>
          <p:cNvSpPr/>
          <p:nvPr/>
        </p:nvSpPr>
        <p:spPr>
          <a:xfrm flipH="1">
            <a:off x="7699859" y="4463168"/>
            <a:ext cx="1493568" cy="741048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8203031" y="6296459"/>
            <a:ext cx="1476428" cy="3048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Race!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679459" y="5932753"/>
            <a:ext cx="123568" cy="502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14617" y="4598050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48" name="Flowchart: Delay 47"/>
          <p:cNvSpPr/>
          <p:nvPr/>
        </p:nvSpPr>
        <p:spPr>
          <a:xfrm>
            <a:off x="9533683" y="5521084"/>
            <a:ext cx="1635655" cy="741048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607825" y="5955275"/>
            <a:ext cx="1212980" cy="2537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</a:t>
            </a:r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7936031" y="4866931"/>
            <a:ext cx="116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LL Thread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32082" y="5575382"/>
            <a:ext cx="1166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LL Thread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193427" y="4462748"/>
            <a:ext cx="340256" cy="10583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174957" y="5186843"/>
            <a:ext cx="340256" cy="105833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06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4674637"/>
            <a:ext cx="1492899" cy="7744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LARDISH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173412" y="4674637"/>
            <a:ext cx="1492899" cy="7744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 Analysis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774824" y="4674637"/>
            <a:ext cx="1492899" cy="774440"/>
          </a:xfrm>
          <a:prstGeom prst="roundRect">
            <a:avLst/>
          </a:prstGeom>
          <a:ln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36302" y="3741576"/>
            <a:ext cx="6624736" cy="7744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LARDx86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36302" y="2808515"/>
            <a:ext cx="2071396" cy="77444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Jikes</a:t>
            </a:r>
            <a:r>
              <a:rPr lang="en-US" dirty="0" smtClean="0"/>
              <a:t> </a:t>
            </a:r>
            <a:r>
              <a:rPr lang="en-US" dirty="0" err="1" smtClean="0"/>
              <a:t>LardVM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536302" y="1875454"/>
            <a:ext cx="2071396" cy="77444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Program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812972" y="2808515"/>
            <a:ext cx="2071396" cy="774440"/>
          </a:xfrm>
          <a:prstGeom prst="round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GCC+LIBC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812972" y="1875454"/>
            <a:ext cx="2071396" cy="774440"/>
          </a:xfrm>
          <a:prstGeom prst="roundRect">
            <a:avLst/>
          </a:prstGeom>
          <a:ln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C/C++ Program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89642" y="2808515"/>
            <a:ext cx="2071396" cy="774440"/>
          </a:xfrm>
          <a:prstGeom prst="roundRect">
            <a:avLst/>
          </a:prstGeom>
          <a:ln>
            <a:prstDash val="lg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089642" y="1875454"/>
            <a:ext cx="2071396" cy="774440"/>
          </a:xfrm>
          <a:prstGeom prst="roundRect">
            <a:avLst/>
          </a:prstGeom>
          <a:ln>
            <a:prstDash val="lg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…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4128" y="2808515"/>
            <a:ext cx="2288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Language Implementations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4127" y="3741576"/>
            <a:ext cx="228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Extended ISA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4127" y="4600192"/>
            <a:ext cx="228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Low-Level </a:t>
            </a:r>
            <a:r>
              <a:rPr lang="en-US" dirty="0" err="1" smtClean="0"/>
              <a:t>Abstractable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Race Detectors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1643" y="6352419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</a:t>
            </a:r>
            <a:r>
              <a:rPr lang="en-US" dirty="0"/>
              <a:t>Figure </a:t>
            </a:r>
            <a:r>
              <a:rPr lang="en-US" dirty="0" smtClean="0"/>
              <a:t>2 – Page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31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The Lard</a:t>
            </a:r>
            <a:r>
              <a:rPr lang="en-US" cap="none" dirty="0" smtClean="0">
                <a:solidFill>
                  <a:srgbClr val="7030A0"/>
                </a:solidFill>
              </a:rPr>
              <a:t>x</a:t>
            </a:r>
            <a:r>
              <a:rPr lang="en-US" dirty="0" smtClean="0">
                <a:solidFill>
                  <a:srgbClr val="7030A0"/>
                </a:solidFill>
              </a:rPr>
              <a:t>86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4500"/>
            <a:ext cx="9720071" cy="48075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Generated </a:t>
            </a:r>
            <a:r>
              <a:rPr lang="en-US" sz="2800" dirty="0"/>
              <a:t>by JIT or compiler</a:t>
            </a:r>
          </a:p>
          <a:p>
            <a:r>
              <a:rPr lang="en-US" sz="2800" dirty="0" smtClean="0"/>
              <a:t>Extends the x86 ISA with:</a:t>
            </a:r>
          </a:p>
          <a:p>
            <a:pPr lvl="1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Tracked</a:t>
            </a:r>
            <a:r>
              <a:rPr lang="en-US" sz="2000" dirty="0" smtClean="0"/>
              <a:t> </a:t>
            </a:r>
            <a:r>
              <a:rPr lang="en-US" sz="2400" dirty="0" smtClean="0"/>
              <a:t>instruction for tracked memory accesses</a:t>
            </a:r>
          </a:p>
          <a:p>
            <a:pPr lvl="2"/>
            <a:r>
              <a:rPr lang="en-US" sz="1800" dirty="0" smtClean="0"/>
              <a:t>Instruction prefix, access that follows is checked for low-level data races</a:t>
            </a:r>
          </a:p>
          <a:p>
            <a:pPr lvl="2"/>
            <a:r>
              <a:rPr lang="en-US" sz="1800" dirty="0"/>
              <a:t>Low-level race detector must store a VC for each thread</a:t>
            </a:r>
          </a:p>
          <a:p>
            <a:pPr lvl="2"/>
            <a:r>
              <a:rPr lang="en-US" sz="1800" dirty="0" smtClean="0"/>
              <a:t>Untracked instruction are never checked for data races </a:t>
            </a:r>
          </a:p>
          <a:p>
            <a:pPr lvl="1"/>
            <a:r>
              <a:rPr lang="en-US" sz="20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ReadVC+WriteVC</a:t>
            </a:r>
            <a:r>
              <a:rPr lang="en-US" sz="2400" dirty="0" smtClean="0"/>
              <a:t> instructions to report thread identity</a:t>
            </a:r>
          </a:p>
          <a:p>
            <a:pPr lvl="2"/>
            <a:r>
              <a:rPr lang="en-US" sz="1800" dirty="0" smtClean="0"/>
              <a:t>Read and write entries in the low-level race-detector’s per-thread VCs </a:t>
            </a:r>
            <a:endParaRPr lang="en-US" sz="1800" dirty="0"/>
          </a:p>
          <a:p>
            <a:pPr lvl="1"/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</a:t>
            </a:r>
            <a:r>
              <a:rPr lang="en-US" sz="2400" dirty="0" smtClean="0"/>
              <a:t>instruction to report thread identity mapping</a:t>
            </a:r>
          </a:p>
          <a:p>
            <a:pPr lvl="1"/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ClearHistory+CopyHistory</a:t>
            </a:r>
            <a:r>
              <a:rPr lang="en-US" sz="2000" dirty="0"/>
              <a:t> </a:t>
            </a:r>
            <a:r>
              <a:rPr lang="en-US" sz="2400" dirty="0"/>
              <a:t>to manipulate histories</a:t>
            </a:r>
          </a:p>
          <a:p>
            <a:pPr lvl="2"/>
            <a:r>
              <a:rPr lang="en-US" sz="2000" dirty="0"/>
              <a:t>In response to memory reuse/movement</a:t>
            </a:r>
          </a:p>
          <a:p>
            <a:pPr lvl="2"/>
            <a:r>
              <a:rPr lang="en-US" sz="2000" dirty="0"/>
              <a:t>Works on memory ranges (up to full pages for implementation simplicity</a:t>
            </a:r>
            <a:r>
              <a:rPr lang="en-US" sz="2000" dirty="0" smtClean="0"/>
              <a:t>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51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The Lard</a:t>
            </a:r>
            <a:r>
              <a:rPr lang="en-US" cap="none" dirty="0" smtClean="0">
                <a:solidFill>
                  <a:srgbClr val="7030A0"/>
                </a:solidFill>
              </a:rPr>
              <a:t>x</a:t>
            </a:r>
            <a:r>
              <a:rPr lang="en-US" dirty="0" smtClean="0">
                <a:solidFill>
                  <a:srgbClr val="7030A0"/>
                </a:solidFill>
              </a:rPr>
              <a:t>86 ISA -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VCs can be hidden from the runtime</a:t>
            </a:r>
          </a:p>
          <a:p>
            <a:pPr lvl="1"/>
            <a:r>
              <a:rPr lang="en-US" sz="2400" dirty="0" smtClean="0"/>
              <a:t>The synchronizations primitives reported directly to the low-level detector</a:t>
            </a:r>
          </a:p>
          <a:p>
            <a:pPr lvl="1"/>
            <a:r>
              <a:rPr lang="en-US" sz="2400" dirty="0" smtClean="0"/>
              <a:t>Wider interface (atomics, volatiles, custom locks)</a:t>
            </a:r>
          </a:p>
          <a:p>
            <a:pPr lvl="1"/>
            <a:r>
              <a:rPr lang="en-US" sz="2400" dirty="0" smtClean="0"/>
              <a:t>More complex - the semantics of the locks are best understood by the runtime, above the ISA</a:t>
            </a:r>
          </a:p>
          <a:p>
            <a:r>
              <a:rPr lang="en-US" sz="2800" dirty="0" smtClean="0"/>
              <a:t>Exposed vs encapsulated access histories</a:t>
            </a:r>
          </a:p>
          <a:p>
            <a:pPr lvl="1"/>
            <a:r>
              <a:rPr lang="en-US" sz="2400" dirty="0" smtClean="0"/>
              <a:t>It might be simpler to collocate access histories with the data</a:t>
            </a:r>
          </a:p>
          <a:p>
            <a:pPr lvl="1"/>
            <a:r>
              <a:rPr lang="en-US" sz="2400" dirty="0" smtClean="0"/>
              <a:t>This way histories are automatically managed by runtime</a:t>
            </a:r>
          </a:p>
          <a:p>
            <a:pPr lvl="1"/>
            <a:r>
              <a:rPr lang="en-US" sz="2400" dirty="0" smtClean="0"/>
              <a:t>Unfeasible in the current hardware race detector (LARDISH)</a:t>
            </a:r>
          </a:p>
          <a:p>
            <a:pPr lvl="2"/>
            <a:r>
              <a:rPr lang="en-US" sz="2000" dirty="0" smtClean="0"/>
              <a:t>Uses physical addresses and not virtual address</a:t>
            </a:r>
          </a:p>
          <a:p>
            <a:pPr lvl="2"/>
            <a:r>
              <a:rPr lang="en-US" sz="2000" dirty="0" smtClean="0"/>
              <a:t>Will require reverse address translation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97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 smtClean="0">
                <a:solidFill>
                  <a:srgbClr val="7030A0"/>
                </a:solidFill>
              </a:rPr>
              <a:t>DATA </a:t>
            </a:r>
            <a:r>
              <a:rPr lang="en-US" dirty="0" err="1" smtClean="0">
                <a:solidFill>
                  <a:srgbClr val="7030A0"/>
                </a:solidFill>
              </a:rPr>
              <a:t>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data race is a pair of accesses to the same memory location by different threads where at least one access is a write and no synchronization orders the two accesses</a:t>
            </a:r>
          </a:p>
          <a:p>
            <a:r>
              <a:rPr lang="en-US" sz="2400" dirty="0" smtClean="0"/>
              <a:t>A data race detector is sound and complete if it misses no true data races and reports no false data races in an observed execution</a:t>
            </a:r>
          </a:p>
          <a:p>
            <a:r>
              <a:rPr lang="en-US" sz="2400" dirty="0" smtClean="0"/>
              <a:t>A data race detection tool can be implemented at</a:t>
            </a:r>
          </a:p>
          <a:p>
            <a:pPr lvl="1"/>
            <a:r>
              <a:rPr lang="en-US" sz="2000" dirty="0" smtClean="0"/>
              <a:t>Language level - detects data races between accesses in the high-level language abstraction</a:t>
            </a:r>
          </a:p>
          <a:p>
            <a:pPr lvl="2"/>
            <a:r>
              <a:rPr lang="en-US" sz="1600" dirty="0" smtClean="0"/>
              <a:t>FastTrack (Java)</a:t>
            </a:r>
          </a:p>
          <a:p>
            <a:pPr lvl="1"/>
            <a:r>
              <a:rPr lang="en-US" sz="2000" dirty="0" smtClean="0"/>
              <a:t>Low-level – analyzes virtual memory accesses in the instruction set architecture and stores access history for virtual memory locations</a:t>
            </a:r>
          </a:p>
          <a:p>
            <a:pPr lvl="2"/>
            <a:r>
              <a:rPr lang="en-US" sz="1600" dirty="0" smtClean="0"/>
              <a:t>Allows for improved performance using hardware accelerations and is not tied to a specific software system</a:t>
            </a:r>
          </a:p>
          <a:p>
            <a:pPr lvl="2"/>
            <a:r>
              <a:rPr lang="en-US" sz="1600" dirty="0" smtClean="0"/>
              <a:t>RADISH, Aikido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42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LARDISH hardware race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extension </a:t>
            </a:r>
            <a:r>
              <a:rPr lang="en-US" sz="2800" dirty="0"/>
              <a:t>of the </a:t>
            </a:r>
            <a:r>
              <a:rPr lang="en-US" sz="2800" dirty="0" smtClean="0"/>
              <a:t>RADISH hybrid </a:t>
            </a:r>
            <a:r>
              <a:rPr lang="en-US" sz="2800" dirty="0"/>
              <a:t>hardware-software race </a:t>
            </a:r>
            <a:r>
              <a:rPr lang="en-US" sz="2400" dirty="0" smtClean="0"/>
              <a:t>detector</a:t>
            </a:r>
          </a:p>
          <a:p>
            <a:pPr lvl="1"/>
            <a:r>
              <a:rPr lang="en-US" sz="2000" dirty="0" smtClean="0"/>
              <a:t>RADISH optimizes the VC race detection algorithm by caching access histories in the HW data cache</a:t>
            </a:r>
          </a:p>
          <a:p>
            <a:pPr lvl="1"/>
            <a:r>
              <a:rPr lang="en-US" sz="2000" dirty="0" smtClean="0"/>
              <a:t>Most accesses can be checked for races purely in hardware</a:t>
            </a:r>
          </a:p>
          <a:p>
            <a:pPr lvl="1"/>
            <a:r>
              <a:rPr lang="en-US" sz="2000" dirty="0" smtClean="0"/>
              <a:t>Optimizations ensure that the common case has little latency</a:t>
            </a:r>
          </a:p>
          <a:p>
            <a:pPr lvl="1"/>
            <a:r>
              <a:rPr lang="en-US" sz="2000" dirty="0" smtClean="0"/>
              <a:t>A software system handles storage of access histories after cache evictions and context switches 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88643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LARDISH – LARD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Memory access</a:t>
            </a:r>
          </a:p>
          <a:p>
            <a:pPr lvl="1"/>
            <a:r>
              <a:rPr lang="en-US" sz="1700" dirty="0"/>
              <a:t>RADISH checks for races on all memory </a:t>
            </a:r>
            <a:r>
              <a:rPr lang="en-US" sz="1700" dirty="0" smtClean="0"/>
              <a:t>accesses except </a:t>
            </a:r>
            <a:r>
              <a:rPr lang="en-US" sz="1700" dirty="0"/>
              <a:t>stack accesses and accesses in its software manager </a:t>
            </a:r>
            <a:endParaRPr lang="en-US" sz="1700" dirty="0" smtClean="0"/>
          </a:p>
          <a:p>
            <a:pPr lvl="1"/>
            <a:r>
              <a:rPr lang="en-US" sz="1700" dirty="0" smtClean="0"/>
              <a:t>Generalized to </a:t>
            </a:r>
            <a:r>
              <a:rPr lang="en-US" sz="1700" dirty="0"/>
              <a:t>use LARDx86’s explicit Tracked </a:t>
            </a:r>
            <a:r>
              <a:rPr lang="en-US" sz="1700" dirty="0" smtClean="0"/>
              <a:t>memory access instructions</a:t>
            </a:r>
          </a:p>
          <a:p>
            <a:r>
              <a:rPr lang="en-US" sz="2000" dirty="0" err="1"/>
              <a:t>ReadVC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 err="1" smtClean="0"/>
              <a:t>WriteVC</a:t>
            </a:r>
            <a:endParaRPr lang="en-US" sz="2000" dirty="0" smtClean="0"/>
          </a:p>
          <a:p>
            <a:pPr lvl="1"/>
            <a:r>
              <a:rPr lang="en-US" sz="1700" dirty="0" smtClean="0"/>
              <a:t>Implemented with </a:t>
            </a:r>
            <a:r>
              <a:rPr lang="en-US" sz="1700" dirty="0"/>
              <a:t>RADISH’s existing support for tracking </a:t>
            </a:r>
            <a:r>
              <a:rPr lang="en-US" sz="1700" dirty="0" smtClean="0"/>
              <a:t>and reporting </a:t>
            </a:r>
            <a:r>
              <a:rPr lang="en-US" sz="1700" dirty="0"/>
              <a:t>synchronization in </a:t>
            </a:r>
            <a:r>
              <a:rPr lang="en-US" sz="1700" dirty="0" smtClean="0"/>
              <a:t>libraries</a:t>
            </a:r>
          </a:p>
          <a:p>
            <a:r>
              <a:rPr lang="en-US" sz="2000" dirty="0" smtClean="0"/>
              <a:t>Thread identity</a:t>
            </a:r>
          </a:p>
          <a:p>
            <a:pPr lvl="1"/>
            <a:r>
              <a:rPr lang="en-US" sz="1700" dirty="0" smtClean="0"/>
              <a:t>Is </a:t>
            </a:r>
            <a:r>
              <a:rPr lang="en-US" sz="1700" dirty="0"/>
              <a:t>identical </a:t>
            </a:r>
            <a:r>
              <a:rPr lang="en-US" sz="1700" dirty="0" smtClean="0"/>
              <a:t>to a context </a:t>
            </a:r>
            <a:r>
              <a:rPr lang="en-US" sz="1700" dirty="0"/>
              <a:t>switch in RADISH, swapping </a:t>
            </a:r>
            <a:r>
              <a:rPr lang="en-US" sz="1700" dirty="0" smtClean="0"/>
              <a:t>the thread’s VC</a:t>
            </a:r>
          </a:p>
          <a:p>
            <a:pPr lvl="1"/>
            <a:r>
              <a:rPr lang="en-US" sz="1700" dirty="0" smtClean="0"/>
              <a:t>Requires </a:t>
            </a:r>
            <a:r>
              <a:rPr lang="en-US" sz="1700" dirty="0"/>
              <a:t>eager or lazy flushing </a:t>
            </a:r>
            <a:r>
              <a:rPr lang="en-US" sz="1700" dirty="0" smtClean="0"/>
              <a:t>of the </a:t>
            </a:r>
            <a:r>
              <a:rPr lang="en-US" sz="1700" dirty="0"/>
              <a:t>old thread’s cached access histories to the software </a:t>
            </a:r>
            <a:r>
              <a:rPr lang="en-US" sz="1700" dirty="0" smtClean="0"/>
              <a:t>manager</a:t>
            </a:r>
          </a:p>
          <a:p>
            <a:pPr lvl="1"/>
            <a:r>
              <a:rPr lang="en-US" sz="1700" dirty="0" smtClean="0"/>
              <a:t>SW manager maintains </a:t>
            </a:r>
            <a:r>
              <a:rPr lang="en-US" sz="1700" dirty="0"/>
              <a:t>the mapping between processor </a:t>
            </a:r>
            <a:r>
              <a:rPr lang="en-US" sz="1700" dirty="0" smtClean="0"/>
              <a:t>cores, kernel </a:t>
            </a:r>
            <a:r>
              <a:rPr lang="en-US" sz="1700" dirty="0"/>
              <a:t>threads, and language </a:t>
            </a:r>
            <a:r>
              <a:rPr lang="en-US" sz="1700" dirty="0" smtClean="0"/>
              <a:t>threads</a:t>
            </a:r>
          </a:p>
          <a:p>
            <a:r>
              <a:rPr lang="en-US" sz="2000" dirty="0" smtClean="0"/>
              <a:t>Clear and copy history </a:t>
            </a:r>
          </a:p>
          <a:p>
            <a:pPr lvl="1"/>
            <a:r>
              <a:rPr lang="en-US" sz="1700" dirty="0" smtClean="0"/>
              <a:t>Performs </a:t>
            </a:r>
            <a:r>
              <a:rPr lang="en-US" sz="1700" dirty="0"/>
              <a:t>tasks similar to </a:t>
            </a:r>
            <a:r>
              <a:rPr lang="en-US" sz="1700" dirty="0" smtClean="0"/>
              <a:t>context switches </a:t>
            </a:r>
            <a:r>
              <a:rPr lang="en-US" sz="1700" dirty="0"/>
              <a:t>or virtual memory paging in RADISH</a:t>
            </a:r>
            <a:r>
              <a:rPr lang="en-US" sz="1700" dirty="0" smtClean="0"/>
              <a:t>.</a:t>
            </a:r>
          </a:p>
          <a:p>
            <a:pPr lvl="1"/>
            <a:r>
              <a:rPr lang="en-US" sz="1700" dirty="0" smtClean="0"/>
              <a:t>Manipulating access </a:t>
            </a:r>
            <a:r>
              <a:rPr lang="en-US" sz="1700" dirty="0"/>
              <a:t>histories in </a:t>
            </a:r>
            <a:r>
              <a:rPr lang="en-US" sz="1700" dirty="0" smtClean="0"/>
              <a:t>the SW manager </a:t>
            </a:r>
            <a:r>
              <a:rPr lang="en-US" sz="1700" dirty="0"/>
              <a:t>is straightforward when they are not cached in </a:t>
            </a:r>
            <a:r>
              <a:rPr lang="en-US" sz="1700" dirty="0" smtClean="0"/>
              <a:t>hardware</a:t>
            </a:r>
          </a:p>
          <a:p>
            <a:pPr lvl="1"/>
            <a:r>
              <a:rPr lang="en-US" sz="1700" dirty="0" smtClean="0"/>
              <a:t>Hardware support </a:t>
            </a:r>
            <a:r>
              <a:rPr lang="en-US" sz="1700" dirty="0"/>
              <a:t>is need to invalidate or move cached access histories</a:t>
            </a:r>
            <a:endParaRPr lang="en-US" sz="17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28187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The JIKES L</a:t>
            </a:r>
            <a:r>
              <a:rPr lang="en-US" sz="4000" cap="small" dirty="0" smtClean="0">
                <a:solidFill>
                  <a:srgbClr val="7030A0"/>
                </a:solidFill>
              </a:rPr>
              <a:t>ARD</a:t>
            </a:r>
            <a:r>
              <a:rPr lang="en-US" dirty="0" smtClean="0">
                <a:solidFill>
                  <a:srgbClr val="7030A0"/>
                </a:solidFill>
              </a:rPr>
              <a:t>VM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 err="1"/>
              <a:t>Jikes</a:t>
            </a:r>
            <a:r>
              <a:rPr lang="en-US" sz="2400" dirty="0"/>
              <a:t> LARDVM is a modified version of </a:t>
            </a:r>
            <a:r>
              <a:rPr lang="en-US" sz="2400" dirty="0" err="1"/>
              <a:t>Jikes</a:t>
            </a:r>
            <a:r>
              <a:rPr lang="en-US" sz="2400" dirty="0"/>
              <a:t> RVM </a:t>
            </a:r>
            <a:r>
              <a:rPr lang="en-US" sz="2400" dirty="0" smtClean="0"/>
              <a:t>(version 3.1.1)</a:t>
            </a:r>
          </a:p>
          <a:p>
            <a:pPr lvl="2"/>
            <a:r>
              <a:rPr lang="en-US" sz="2000" dirty="0" smtClean="0"/>
              <a:t>8229 LoCs modified (half for LARD, rest for debugging/profiling, accuracy analysis, …)</a:t>
            </a:r>
          </a:p>
          <a:p>
            <a:pPr lvl="2"/>
            <a:r>
              <a:rPr lang="en-US" sz="2000" dirty="0" smtClean="0"/>
              <a:t>Implements </a:t>
            </a:r>
            <a:r>
              <a:rPr lang="en-US" sz="2000" dirty="0"/>
              <a:t>accurate data-race detection for Java </a:t>
            </a:r>
            <a:r>
              <a:rPr lang="en-US" sz="2000" dirty="0" smtClean="0"/>
              <a:t>using LARDx86</a:t>
            </a:r>
          </a:p>
          <a:p>
            <a:pPr lvl="1"/>
            <a:r>
              <a:rPr lang="en-US" sz="2400" dirty="0" smtClean="0"/>
              <a:t>Memory tracking</a:t>
            </a:r>
          </a:p>
          <a:p>
            <a:pPr lvl="2"/>
            <a:r>
              <a:rPr lang="en-US" sz="2000" dirty="0"/>
              <a:t>The </a:t>
            </a:r>
            <a:r>
              <a:rPr lang="en-US" sz="2000" dirty="0" smtClean="0"/>
              <a:t>LARDVM </a:t>
            </a:r>
            <a:r>
              <a:rPr lang="en-US" sz="2000" dirty="0"/>
              <a:t>JIT compiler emits Tracked accesses </a:t>
            </a:r>
            <a:r>
              <a:rPr lang="en-US" sz="2000" dirty="0" smtClean="0"/>
              <a:t>for potentially </a:t>
            </a:r>
            <a:r>
              <a:rPr lang="en-US" sz="2000" dirty="0"/>
              <a:t>racing field and array accesses in Java </a:t>
            </a:r>
            <a:r>
              <a:rPr lang="en-US" sz="2000" dirty="0" smtClean="0"/>
              <a:t>programs</a:t>
            </a:r>
            <a:endParaRPr lang="en-US" sz="2000" dirty="0"/>
          </a:p>
          <a:p>
            <a:pPr lvl="2"/>
            <a:r>
              <a:rPr lang="en-US" sz="2000" dirty="0"/>
              <a:t>All other accesses </a:t>
            </a:r>
            <a:r>
              <a:rPr lang="en-US" sz="2000" dirty="0" smtClean="0"/>
              <a:t>are unmarked, thus ignored by </a:t>
            </a:r>
            <a:r>
              <a:rPr lang="en-US" sz="2000" dirty="0"/>
              <a:t>the low-level race </a:t>
            </a:r>
            <a:r>
              <a:rPr lang="en-US" sz="2000" dirty="0" smtClean="0"/>
              <a:t>detector</a:t>
            </a:r>
          </a:p>
          <a:p>
            <a:pPr lvl="3"/>
            <a:r>
              <a:rPr lang="en-US" sz="2000" dirty="0" smtClean="0"/>
              <a:t>Includes </a:t>
            </a:r>
            <a:r>
              <a:rPr lang="en-US" sz="2000" dirty="0"/>
              <a:t>JVM code </a:t>
            </a:r>
            <a:r>
              <a:rPr lang="en-US" sz="2000" dirty="0" smtClean="0"/>
              <a:t>like garbage </a:t>
            </a:r>
            <a:r>
              <a:rPr lang="en-US" sz="2000" dirty="0"/>
              <a:t>collector write barriers </a:t>
            </a:r>
            <a:r>
              <a:rPr lang="en-US" sz="2000" dirty="0" err="1" smtClean="0"/>
              <a:t>inlined</a:t>
            </a:r>
            <a:r>
              <a:rPr lang="en-US" sz="2000" dirty="0" smtClean="0"/>
              <a:t> </a:t>
            </a:r>
            <a:r>
              <a:rPr lang="en-US" sz="2000" dirty="0"/>
              <a:t>into </a:t>
            </a:r>
            <a:r>
              <a:rPr lang="en-US" sz="2000" dirty="0" smtClean="0"/>
              <a:t>compiled code</a:t>
            </a:r>
          </a:p>
          <a:p>
            <a:pPr lvl="2"/>
            <a:r>
              <a:rPr lang="en-US" sz="2000" dirty="0"/>
              <a:t>The compiler </a:t>
            </a:r>
            <a:r>
              <a:rPr lang="en-US" sz="2000" dirty="0" smtClean="0"/>
              <a:t>can skip marking accesses if they are data-race freed (read-only </a:t>
            </a:r>
            <a:r>
              <a:rPr lang="en-US" sz="2000" dirty="0"/>
              <a:t>final </a:t>
            </a:r>
            <a:r>
              <a:rPr lang="en-US" sz="2000" dirty="0" smtClean="0"/>
              <a:t>fields)</a:t>
            </a:r>
          </a:p>
          <a:p>
            <a:pPr lvl="2"/>
            <a:r>
              <a:rPr lang="en-US" sz="2000" dirty="0" smtClean="0"/>
              <a:t>Special handling of volatile fields (section 4.2.2 page 9)</a:t>
            </a:r>
          </a:p>
          <a:p>
            <a:pPr lvl="1"/>
            <a:r>
              <a:rPr lang="en-US" sz="2400" dirty="0" smtClean="0"/>
              <a:t>Memory management and mapping</a:t>
            </a:r>
          </a:p>
          <a:p>
            <a:pPr lvl="2"/>
            <a:r>
              <a:rPr lang="en-US" sz="2000" dirty="0" smtClean="0"/>
              <a:t>The mark-sweep </a:t>
            </a:r>
            <a:r>
              <a:rPr lang="en-US" sz="2000" dirty="0"/>
              <a:t>and </a:t>
            </a:r>
            <a:r>
              <a:rPr lang="en-US" sz="2000" dirty="0" err="1"/>
              <a:t>semispace</a:t>
            </a:r>
            <a:r>
              <a:rPr lang="en-US" sz="2000" dirty="0"/>
              <a:t> collectors </a:t>
            </a:r>
            <a:r>
              <a:rPr lang="en-US" sz="2000" dirty="0" smtClean="0"/>
              <a:t>modified to issue </a:t>
            </a:r>
          </a:p>
          <a:p>
            <a:pPr lvl="3"/>
            <a:r>
              <a:rPr lang="en-US" sz="2000" dirty="0" err="1" smtClean="0"/>
              <a:t>CopyHistory</a:t>
            </a:r>
            <a:r>
              <a:rPr lang="en-US" sz="2000" dirty="0"/>
              <a:t> </a:t>
            </a:r>
            <a:r>
              <a:rPr lang="en-US" sz="2000" dirty="0" smtClean="0"/>
              <a:t>when </a:t>
            </a:r>
            <a:r>
              <a:rPr lang="en-US" sz="2000" dirty="0"/>
              <a:t>moving an object </a:t>
            </a:r>
            <a:endParaRPr lang="en-US" sz="2000" dirty="0" smtClean="0"/>
          </a:p>
          <a:p>
            <a:pPr lvl="3"/>
            <a:r>
              <a:rPr lang="en-US" sz="2000" dirty="0" err="1" smtClean="0"/>
              <a:t>ClearHistory</a:t>
            </a:r>
            <a:r>
              <a:rPr lang="en-US" sz="2000" dirty="0" smtClean="0"/>
              <a:t> when </a:t>
            </a:r>
            <a:r>
              <a:rPr lang="en-US" sz="2000" dirty="0"/>
              <a:t>reclaiming an </a:t>
            </a:r>
            <a:r>
              <a:rPr lang="en-US" sz="2000" dirty="0" smtClean="0"/>
              <a:t>object (including </a:t>
            </a:r>
            <a:r>
              <a:rPr lang="en-US" sz="2000" dirty="0"/>
              <a:t>after </a:t>
            </a:r>
            <a:r>
              <a:rPr lang="en-US" sz="2000" dirty="0" smtClean="0"/>
              <a:t>movement)</a:t>
            </a:r>
          </a:p>
          <a:p>
            <a:pPr lvl="2"/>
            <a:r>
              <a:rPr lang="en-US" sz="2000" dirty="0" smtClean="0"/>
              <a:t>Issued conservatively for all objects that might have been used accessed</a:t>
            </a:r>
          </a:p>
        </p:txBody>
      </p:sp>
    </p:spTree>
    <p:extLst>
      <p:ext uri="{BB962C8B-B14F-4D97-AF65-F5344CB8AC3E}">
        <p14:creationId xmlns:p14="http://schemas.microsoft.com/office/powerpoint/2010/main" val="97543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accuracy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Tool developed for evaluation of different race detection algorithms</a:t>
            </a:r>
          </a:p>
          <a:p>
            <a:pPr lvl="1"/>
            <a:r>
              <a:rPr lang="en-US" sz="2400" dirty="0" smtClean="0"/>
              <a:t>Supports selective enable/disable of different features</a:t>
            </a:r>
          </a:p>
          <a:p>
            <a:pPr lvl="2"/>
            <a:r>
              <a:rPr lang="en-US" sz="2000" dirty="0" smtClean="0"/>
              <a:t>Tracking all access vs “tracked accesses”</a:t>
            </a:r>
          </a:p>
          <a:p>
            <a:pPr lvl="2"/>
            <a:r>
              <a:rPr lang="en-US" sz="2000" dirty="0" smtClean="0"/>
              <a:t>Enable/disable </a:t>
            </a:r>
            <a:r>
              <a:rPr lang="en-US" sz="2000" dirty="0" err="1" smtClean="0"/>
              <a:t>CopyHistory</a:t>
            </a:r>
            <a:r>
              <a:rPr lang="en-US" sz="2000" dirty="0" smtClean="0"/>
              <a:t> and </a:t>
            </a:r>
            <a:r>
              <a:rPr lang="en-US" sz="2000" dirty="0" err="1" smtClean="0"/>
              <a:t>ClearHistory</a:t>
            </a:r>
            <a:endParaRPr lang="en-US" sz="2000" dirty="0" smtClean="0"/>
          </a:p>
          <a:p>
            <a:pPr lvl="2"/>
            <a:r>
              <a:rPr lang="en-US" sz="2000" dirty="0" err="1" smtClean="0"/>
              <a:t>Etc</a:t>
            </a:r>
            <a:r>
              <a:rPr lang="en-US" sz="2000" dirty="0" smtClean="0"/>
              <a:t>’</a:t>
            </a:r>
          </a:p>
          <a:p>
            <a:pPr lvl="1"/>
            <a:r>
              <a:rPr lang="en-US" sz="2400" dirty="0" smtClean="0"/>
              <a:t>Table 3 – page 12 in evaluation demonstrates the false/missed races with individual LARD extensions disabled</a:t>
            </a:r>
          </a:p>
        </p:txBody>
      </p:sp>
    </p:spTree>
    <p:extLst>
      <p:ext uri="{BB962C8B-B14F-4D97-AF65-F5344CB8AC3E}">
        <p14:creationId xmlns:p14="http://schemas.microsoft.com/office/powerpoint/2010/main" val="3840293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Evaluation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experimental configuration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Benchmarks from Java Grande and DaCapo 9.12</a:t>
            </a:r>
          </a:p>
          <a:p>
            <a:pPr lvl="1"/>
            <a:r>
              <a:rPr lang="en-US" dirty="0" smtClean="0"/>
              <a:t>Except </a:t>
            </a:r>
            <a:r>
              <a:rPr lang="en-US" dirty="0"/>
              <a:t>for benchmarks that crash on unmodified </a:t>
            </a:r>
            <a:r>
              <a:rPr lang="en-US" dirty="0" err="1"/>
              <a:t>Jikes</a:t>
            </a:r>
            <a:r>
              <a:rPr lang="en-US" dirty="0"/>
              <a:t> RVM or </a:t>
            </a:r>
            <a:r>
              <a:rPr lang="en-US" dirty="0" smtClean="0"/>
              <a:t>take too </a:t>
            </a:r>
            <a:r>
              <a:rPr lang="en-US" dirty="0"/>
              <a:t>long to </a:t>
            </a:r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Replaced </a:t>
            </a:r>
            <a:r>
              <a:rPr lang="en-US" dirty="0"/>
              <a:t>Java Grande’s custom racy </a:t>
            </a:r>
            <a:r>
              <a:rPr lang="en-US" dirty="0" smtClean="0"/>
              <a:t>spin-waiting barriers </a:t>
            </a:r>
            <a:r>
              <a:rPr lang="en-US" dirty="0"/>
              <a:t>with data-race-free </a:t>
            </a:r>
            <a:r>
              <a:rPr lang="en-US" dirty="0" smtClean="0"/>
              <a:t>versions	</a:t>
            </a:r>
          </a:p>
          <a:p>
            <a:r>
              <a:rPr lang="en-US" dirty="0" smtClean="0"/>
              <a:t>Execution compared with FastTrack and naïve low-level VC race detector</a:t>
            </a:r>
          </a:p>
          <a:p>
            <a:pPr lvl="1"/>
            <a:r>
              <a:rPr lang="en-US" dirty="0" smtClean="0"/>
              <a:t>Unlike FT, LARD instruments the JDK, so it shows racy unsynchronized misuse of JDK data structures missed by FT</a:t>
            </a:r>
          </a:p>
          <a:p>
            <a:pPr lvl="1"/>
            <a:r>
              <a:rPr lang="en-US" dirty="0" err="1" smtClean="0"/>
              <a:t>Jikes</a:t>
            </a:r>
            <a:r>
              <a:rPr lang="en-US" dirty="0" smtClean="0"/>
              <a:t> generates 32-bit code, so 64-bit long/double accesses show up as two races in LARD vs one in FT</a:t>
            </a:r>
          </a:p>
          <a:p>
            <a:pPr lvl="1"/>
            <a:r>
              <a:rPr lang="en-US" dirty="0" smtClean="0"/>
              <a:t>The naïve detector reports much larger numbers of accesses, most being false races on system level access</a:t>
            </a:r>
          </a:p>
          <a:p>
            <a:pPr lvl="1"/>
            <a:r>
              <a:rPr lang="en-US" dirty="0" smtClean="0"/>
              <a:t>The naïve detector misses some true races due to issues like thread mapping and </a:t>
            </a:r>
            <a:r>
              <a:rPr lang="en-US" smtClean="0"/>
              <a:t>GC operations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53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dirty="0" smtClean="0">
                <a:solidFill>
                  <a:srgbClr val="7030A0"/>
                </a:solidFill>
              </a:rPr>
              <a:t>FALSE and Missed races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668193"/>
              </p:ext>
            </p:extLst>
          </p:nvPr>
        </p:nvGraphicFramePr>
        <p:xfrm>
          <a:off x="1023938" y="1714500"/>
          <a:ext cx="97202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066"/>
                <a:gridCol w="2430066"/>
                <a:gridCol w="2430066"/>
                <a:gridCol w="24300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FastTrack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Naïve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Grande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avrora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lusearch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2395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sunflow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xalan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128" y="4795935"/>
            <a:ext cx="972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Table 2 (page 10)</a:t>
            </a:r>
          </a:p>
          <a:p>
            <a:pPr algn="ctr"/>
            <a:r>
              <a:rPr lang="en-US" dirty="0" smtClean="0"/>
              <a:t>Showing just distinct PCs of data race reports for MS 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26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  <a:br>
              <a:rPr lang="en-US" dirty="0"/>
            </a:br>
            <a:r>
              <a:rPr lang="en-US" dirty="0" smtClean="0">
                <a:solidFill>
                  <a:srgbClr val="7030A0"/>
                </a:solidFill>
              </a:rPr>
              <a:t>PERFORMANCE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39" y="1631788"/>
            <a:ext cx="9610725" cy="467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507" y="5645020"/>
            <a:ext cx="1036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Time Overheard normalized to unmodified </a:t>
            </a:r>
            <a:r>
              <a:rPr lang="en-US" sz="2400" b="1" dirty="0" err="1" smtClean="0"/>
              <a:t>Jikes</a:t>
            </a:r>
            <a:r>
              <a:rPr lang="en-US" sz="2400" b="1" dirty="0" smtClean="0"/>
              <a:t> RVM on native x86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1643" y="6352419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</a:t>
            </a:r>
            <a:r>
              <a:rPr lang="en-US" dirty="0"/>
              <a:t>Figure 3</a:t>
            </a:r>
            <a:r>
              <a:rPr lang="en-US" dirty="0" smtClean="0"/>
              <a:t> – Page 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Low-Level </a:t>
            </a:r>
            <a:r>
              <a:rPr lang="en-US" dirty="0">
                <a:solidFill>
                  <a:srgbClr val="7030A0"/>
                </a:solidFill>
              </a:rPr>
              <a:t>Races </a:t>
            </a:r>
            <a:r>
              <a:rPr lang="en-US" dirty="0" smtClean="0">
                <a:solidFill>
                  <a:srgbClr val="7030A0"/>
                </a:solidFill>
              </a:rPr>
              <a:t>≠Language-Level </a:t>
            </a:r>
            <a:r>
              <a:rPr lang="en-US" dirty="0">
                <a:solidFill>
                  <a:srgbClr val="7030A0"/>
                </a:solidFill>
              </a:rPr>
              <a:t>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80000" indent="-180000">
              <a:tabLst>
                <a:tab pos="180000" algn="l"/>
              </a:tabLst>
            </a:pPr>
            <a:r>
              <a:rPr lang="en-US" dirty="0" smtClean="0"/>
              <a:t>Memory accesses/synchronization in services </a:t>
            </a:r>
            <a:r>
              <a:rPr lang="en-US" dirty="0"/>
              <a:t>like </a:t>
            </a:r>
            <a:r>
              <a:rPr lang="en-US" dirty="0" smtClean="0"/>
              <a:t>GC are </a:t>
            </a:r>
            <a:r>
              <a:rPr lang="en-US" dirty="0"/>
              <a:t>not </a:t>
            </a:r>
            <a:r>
              <a:rPr lang="en-US" dirty="0" smtClean="0"/>
              <a:t>based on explicit user code</a:t>
            </a:r>
          </a:p>
          <a:p>
            <a:pPr marL="301176" lvl="1" indent="-180000">
              <a:tabLst>
                <a:tab pos="180000" algn="l"/>
              </a:tabLst>
            </a:pPr>
            <a:r>
              <a:rPr lang="en-US" dirty="0" smtClean="0"/>
              <a:t>False detection of races when using low-level detection</a:t>
            </a:r>
          </a:p>
          <a:p>
            <a:pPr marL="180000" indent="-180000">
              <a:tabLst>
                <a:tab pos="180000" algn="l"/>
              </a:tabLst>
            </a:pPr>
            <a:r>
              <a:rPr lang="en-US" dirty="0" smtClean="0"/>
              <a:t>Some low-level memory </a:t>
            </a:r>
            <a:r>
              <a:rPr lang="en-US" dirty="0"/>
              <a:t>accesses implement language-level </a:t>
            </a:r>
            <a:r>
              <a:rPr lang="en-US" dirty="0" smtClean="0"/>
              <a:t>synchronization operations</a:t>
            </a:r>
          </a:p>
          <a:p>
            <a:pPr marL="301176" lvl="1" indent="-180000">
              <a:tabLst>
                <a:tab pos="180000" algn="l"/>
              </a:tabLst>
            </a:pPr>
            <a:r>
              <a:rPr lang="en-US" dirty="0" smtClean="0"/>
              <a:t>Synchronization not captured fully by low-level detection</a:t>
            </a:r>
            <a:endParaRPr lang="en-US" dirty="0"/>
          </a:p>
          <a:p>
            <a:pPr marL="180000" indent="-180000">
              <a:tabLst>
                <a:tab pos="180000" algn="l"/>
              </a:tabLst>
            </a:pPr>
            <a:r>
              <a:rPr lang="en-US" dirty="0" smtClean="0"/>
              <a:t>The allocator/GC reuses or </a:t>
            </a:r>
            <a:r>
              <a:rPr lang="en-US" dirty="0"/>
              <a:t>moves objects in </a:t>
            </a:r>
            <a:r>
              <a:rPr lang="en-US" dirty="0" smtClean="0"/>
              <a:t>memory</a:t>
            </a:r>
          </a:p>
          <a:p>
            <a:pPr marL="301176" lvl="1" indent="-180000">
              <a:tabLst>
                <a:tab pos="180000" algn="l"/>
              </a:tabLst>
            </a:pPr>
            <a:r>
              <a:rPr lang="en-US" dirty="0" smtClean="0"/>
              <a:t>Distinct/unrelated objects can share memory - False detection of races where non occur</a:t>
            </a:r>
          </a:p>
          <a:p>
            <a:pPr marL="301176" lvl="1" indent="-180000">
              <a:tabLst>
                <a:tab pos="180000" algn="l"/>
              </a:tabLst>
            </a:pPr>
            <a:r>
              <a:rPr lang="en-US" dirty="0" smtClean="0"/>
              <a:t>Missed detections for an object that has moved</a:t>
            </a:r>
          </a:p>
          <a:p>
            <a:pPr marL="180000" indent="-180000">
              <a:tabLst>
                <a:tab pos="180000" algn="l"/>
              </a:tabLst>
            </a:pPr>
            <a:r>
              <a:rPr lang="en-US" dirty="0" smtClean="0"/>
              <a:t>No 1-1 relationship between language-level and low-level threads</a:t>
            </a:r>
          </a:p>
          <a:p>
            <a:pPr marL="301176" lvl="1" indent="-180000">
              <a:tabLst>
                <a:tab pos="180000" algn="l"/>
              </a:tabLst>
            </a:pPr>
            <a:r>
              <a:rPr lang="en-US" dirty="0" smtClean="0"/>
              <a:t>False or </a:t>
            </a:r>
            <a:r>
              <a:rPr lang="en-US" dirty="0"/>
              <a:t>missed </a:t>
            </a:r>
            <a:r>
              <a:rPr lang="en-US" dirty="0" smtClean="0"/>
              <a:t>races</a:t>
            </a:r>
          </a:p>
          <a:p>
            <a:pPr marL="180000" lvl="1" indent="-1800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US" sz="2200" b="1" dirty="0"/>
              <a:t>Thus a </a:t>
            </a:r>
            <a:r>
              <a:rPr lang="en-US" sz="2200" b="1" dirty="0" smtClean="0"/>
              <a:t>low-level race detector </a:t>
            </a:r>
            <a:r>
              <a:rPr lang="en-US" sz="2200" b="1" dirty="0"/>
              <a:t>for programs written in high-level languages</a:t>
            </a:r>
          </a:p>
          <a:p>
            <a:pPr marL="301176" lvl="1" indent="-180000">
              <a:tabLst>
                <a:tab pos="180000" algn="l"/>
              </a:tabLst>
            </a:pPr>
            <a:r>
              <a:rPr lang="en-US" b="1" dirty="0" smtClean="0"/>
              <a:t>Will reports </a:t>
            </a:r>
            <a:r>
              <a:rPr lang="en-US" b="1" dirty="0"/>
              <a:t>false data </a:t>
            </a:r>
            <a:r>
              <a:rPr lang="en-US" b="1" dirty="0" smtClean="0"/>
              <a:t>races</a:t>
            </a:r>
          </a:p>
          <a:p>
            <a:pPr marL="301176" lvl="1" indent="-180000">
              <a:tabLst>
                <a:tab pos="180000" algn="l"/>
              </a:tabLst>
            </a:pPr>
            <a:r>
              <a:rPr lang="en-US" b="1" dirty="0" smtClean="0"/>
              <a:t>Will miss </a:t>
            </a:r>
            <a:r>
              <a:rPr lang="en-US" b="1" dirty="0"/>
              <a:t>true </a:t>
            </a:r>
            <a:r>
              <a:rPr lang="en-US" b="1" dirty="0" smtClean="0"/>
              <a:t>data races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69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Race detection using vector clocks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canonical algorithm for race detection uses vector clocks (VC) to represent the </a:t>
            </a:r>
            <a:r>
              <a:rPr lang="en-US" i="1" dirty="0" smtClean="0"/>
              <a:t>happens-before</a:t>
            </a:r>
            <a:r>
              <a:rPr lang="en-US" dirty="0" smtClean="0"/>
              <a:t> relationship graph</a:t>
            </a:r>
          </a:p>
          <a:p>
            <a:r>
              <a:rPr lang="en-US" dirty="0" smtClean="0"/>
              <a:t>Each thread maintains</a:t>
            </a:r>
          </a:p>
          <a:p>
            <a:pPr lvl="1"/>
            <a:r>
              <a:rPr lang="en-US" dirty="0" smtClean="0"/>
              <a:t>A local logical time (LT)</a:t>
            </a:r>
          </a:p>
          <a:p>
            <a:pPr lvl="1"/>
            <a:r>
              <a:rPr lang="en-US" dirty="0" smtClean="0"/>
              <a:t>A VC representing the last LT that happened-before the thread’s LT for each thread</a:t>
            </a:r>
          </a:p>
          <a:p>
            <a:r>
              <a:rPr lang="en-US" dirty="0" smtClean="0"/>
              <a:t>Each lock maintains</a:t>
            </a:r>
          </a:p>
          <a:p>
            <a:pPr lvl="1"/>
            <a:r>
              <a:rPr lang="en-US" dirty="0" smtClean="0"/>
              <a:t>A VC representing the last LT for each thread that happened-before the last release of the lock</a:t>
            </a:r>
          </a:p>
          <a:p>
            <a:r>
              <a:rPr lang="en-US" dirty="0" smtClean="0"/>
              <a:t>Each memory location maintains</a:t>
            </a:r>
          </a:p>
          <a:p>
            <a:pPr lvl="1"/>
            <a:r>
              <a:rPr lang="en-US" dirty="0" smtClean="0"/>
              <a:t>Thread that performed that last write and its LC</a:t>
            </a:r>
          </a:p>
          <a:p>
            <a:pPr lvl="1"/>
            <a:r>
              <a:rPr lang="en-US" dirty="0" smtClean="0"/>
              <a:t>For each thread, the LC of the </a:t>
            </a:r>
            <a:r>
              <a:rPr lang="en-US" smtClean="0"/>
              <a:t>last read</a:t>
            </a:r>
            <a:endParaRPr lang="en-US" dirty="0" smtClean="0"/>
          </a:p>
          <a:p>
            <a:r>
              <a:rPr lang="en-US" dirty="0" smtClean="0"/>
              <a:t>Different synchronization primitives modify the state of the VCs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Fork and JOIN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024128" y="4547286"/>
            <a:ext cx="9989861" cy="46955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96995" y="3880022"/>
            <a:ext cx="8311978" cy="3542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73859" y="2325515"/>
            <a:ext cx="5568779" cy="35422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21482" y="3896497"/>
                <a:ext cx="504754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82" y="3896497"/>
                <a:ext cx="504754" cy="313163"/>
              </a:xfrm>
              <a:prstGeom prst="rect">
                <a:avLst/>
              </a:prstGeom>
              <a:blipFill rotWithShape="0">
                <a:blip r:embed="rId2"/>
                <a:stretch>
                  <a:fillRect l="-9639" r="-120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561968" y="4234249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52486" y="4234249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3859" y="2679742"/>
            <a:ext cx="0" cy="1192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542637" y="2679743"/>
            <a:ext cx="0" cy="1192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73859" y="2362803"/>
                <a:ext cx="504754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859" y="2362803"/>
                <a:ext cx="504754" cy="313163"/>
              </a:xfrm>
              <a:prstGeom prst="rect">
                <a:avLst/>
              </a:prstGeom>
              <a:blipFill rotWithShape="0">
                <a:blip r:embed="rId3"/>
                <a:stretch>
                  <a:fillRect l="-1084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037883" y="2370354"/>
                <a:ext cx="504754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883" y="2370354"/>
                <a:ext cx="504754" cy="313163"/>
              </a:xfrm>
              <a:prstGeom prst="rect">
                <a:avLst/>
              </a:prstGeom>
              <a:blipFill rotWithShape="0">
                <a:blip r:embed="rId4"/>
                <a:stretch>
                  <a:fillRect l="-10976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052486" y="3904673"/>
                <a:ext cx="504754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486" y="3904673"/>
                <a:ext cx="504754" cy="313163"/>
              </a:xfrm>
              <a:prstGeom prst="rect">
                <a:avLst/>
              </a:prstGeom>
              <a:blipFill rotWithShape="0">
                <a:blip r:embed="rId5"/>
                <a:stretch>
                  <a:fillRect l="-1084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843318" y="3896496"/>
                <a:ext cx="724365" cy="315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318" y="3896496"/>
                <a:ext cx="724365" cy="315984"/>
              </a:xfrm>
              <a:prstGeom prst="rect">
                <a:avLst/>
              </a:prstGeom>
              <a:blipFill rotWithShape="0">
                <a:blip r:embed="rId6"/>
                <a:stretch>
                  <a:fillRect l="-6723" r="-168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Callout 1 (Border and Accent Bar) 23"/>
          <p:cNvSpPr/>
          <p:nvPr/>
        </p:nvSpPr>
        <p:spPr>
          <a:xfrm rot="16200000">
            <a:off x="9883573" y="59497"/>
            <a:ext cx="399084" cy="3641127"/>
          </a:xfrm>
          <a:prstGeom prst="accentBorderCallout1">
            <a:avLst>
              <a:gd name="adj1" fmla="val 18750"/>
              <a:gd name="adj2" fmla="val -8333"/>
              <a:gd name="adj3" fmla="val 22223"/>
              <a:gd name="adj4" fmla="val -441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90053" y="1719943"/>
                <a:ext cx="3257815" cy="315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053" y="1719943"/>
                <a:ext cx="3257815" cy="315984"/>
              </a:xfrm>
              <a:prstGeom prst="rect">
                <a:avLst/>
              </a:prstGeom>
              <a:blipFill rotWithShape="0">
                <a:blip r:embed="rId7"/>
                <a:stretch>
                  <a:fillRect l="-2622" t="-21154" r="-3558" b="-3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 rot="16200000">
            <a:off x="2179697" y="3100795"/>
            <a:ext cx="121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VC copied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677770" y="3124306"/>
            <a:ext cx="121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VC merged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832732" y="4597398"/>
                <a:ext cx="438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732" y="4597398"/>
                <a:ext cx="43877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237155" y="4597398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155" y="4597398"/>
                <a:ext cx="44409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76613" y="3244334"/>
                <a:ext cx="438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13" y="3244334"/>
                <a:ext cx="43877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869702" y="4597398"/>
                <a:ext cx="848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02" y="4597398"/>
                <a:ext cx="84805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1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LOCK AND RELEASE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24128" y="4547286"/>
            <a:ext cx="9989861" cy="46955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96995" y="3880022"/>
            <a:ext cx="8311978" cy="3542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96995" y="2325515"/>
            <a:ext cx="8311978" cy="354227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1105" y="3911796"/>
                <a:ext cx="504754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05" y="3911796"/>
                <a:ext cx="504754" cy="313163"/>
              </a:xfrm>
              <a:prstGeom prst="rect">
                <a:avLst/>
              </a:prstGeom>
              <a:blipFill rotWithShape="0">
                <a:blip r:embed="rId2"/>
                <a:stretch>
                  <a:fillRect l="-963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61968" y="4234249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52486" y="4234249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Release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73859" y="2679742"/>
            <a:ext cx="0" cy="1192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542637" y="2679743"/>
            <a:ext cx="0" cy="1192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60913" y="2355395"/>
                <a:ext cx="504754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913" y="2355395"/>
                <a:ext cx="504754" cy="313163"/>
              </a:xfrm>
              <a:prstGeom prst="rect">
                <a:avLst/>
              </a:prstGeom>
              <a:blipFill rotWithShape="0">
                <a:blip r:embed="rId3"/>
                <a:stretch>
                  <a:fillRect l="-1084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82249" y="2370354"/>
                <a:ext cx="1260388" cy="322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249" y="2370354"/>
                <a:ext cx="1260388" cy="322845"/>
              </a:xfrm>
              <a:prstGeom prst="rect">
                <a:avLst/>
              </a:prstGeom>
              <a:blipFill rotWithShape="0">
                <a:blip r:embed="rId4"/>
                <a:stretch>
                  <a:fillRect l="-3398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52486" y="3904673"/>
                <a:ext cx="504754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486" y="3904673"/>
                <a:ext cx="504754" cy="313163"/>
              </a:xfrm>
              <a:prstGeom prst="rect">
                <a:avLst/>
              </a:prstGeom>
              <a:blipFill rotWithShape="0">
                <a:blip r:embed="rId5"/>
                <a:stretch>
                  <a:fillRect l="-1084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 rot="16200000">
            <a:off x="2111987" y="3123735"/>
            <a:ext cx="121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VC merged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73859" y="3921208"/>
                <a:ext cx="724365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859" y="3921208"/>
                <a:ext cx="724365" cy="314573"/>
              </a:xfrm>
              <a:prstGeom prst="rect">
                <a:avLst/>
              </a:prstGeom>
              <a:blipFill rotWithShape="0">
                <a:blip r:embed="rId6"/>
                <a:stretch>
                  <a:fillRect l="-6723" r="-168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Callout 1 (Border and Accent Bar) 19"/>
          <p:cNvSpPr/>
          <p:nvPr/>
        </p:nvSpPr>
        <p:spPr>
          <a:xfrm rot="16200000">
            <a:off x="4594880" y="55721"/>
            <a:ext cx="399084" cy="3641127"/>
          </a:xfrm>
          <a:prstGeom prst="accentBorderCallout1">
            <a:avLst>
              <a:gd name="adj1" fmla="val 18750"/>
              <a:gd name="adj2" fmla="val -8333"/>
              <a:gd name="adj3" fmla="val 7743"/>
              <a:gd name="adj4" fmla="val -447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01360" y="1716167"/>
                <a:ext cx="3224152" cy="314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,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𝑉𝐶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360" y="1716167"/>
                <a:ext cx="3224152" cy="314253"/>
              </a:xfrm>
              <a:prstGeom prst="rect">
                <a:avLst/>
              </a:prstGeom>
              <a:blipFill rotWithShape="0">
                <a:blip r:embed="rId7"/>
                <a:stretch>
                  <a:fillRect l="-2457" t="-21569" r="-359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Callout 1 (Border and Accent Bar) 21"/>
          <p:cNvSpPr/>
          <p:nvPr/>
        </p:nvSpPr>
        <p:spPr>
          <a:xfrm rot="16200000">
            <a:off x="8865812" y="-20121"/>
            <a:ext cx="782922" cy="2689654"/>
          </a:xfrm>
          <a:prstGeom prst="accentBorderCallout1">
            <a:avLst>
              <a:gd name="adj1" fmla="val 18750"/>
              <a:gd name="adj2" fmla="val -8333"/>
              <a:gd name="adj3" fmla="val 1582"/>
              <a:gd name="adj4" fmla="val -8375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52486" y="1005016"/>
            <a:ext cx="254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other lock op can occur between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670323" y="2340817"/>
                <a:ext cx="724365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323" y="2340817"/>
                <a:ext cx="724365" cy="314573"/>
              </a:xfrm>
              <a:prstGeom prst="rect">
                <a:avLst/>
              </a:prstGeom>
              <a:blipFill rotWithShape="0">
                <a:blip r:embed="rId8"/>
                <a:stretch>
                  <a:fillRect l="-5882" r="-252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 rot="16200000">
            <a:off x="8247154" y="3123735"/>
            <a:ext cx="121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VC copied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832732" y="4597398"/>
                <a:ext cx="438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732" y="4597398"/>
                <a:ext cx="438774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237155" y="4597398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155" y="4597398"/>
                <a:ext cx="44409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869702" y="4597398"/>
                <a:ext cx="848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702" y="4597398"/>
                <a:ext cx="84805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12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81449" y="3978876"/>
            <a:ext cx="9976021" cy="16475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10912"/>
            <a:ext cx="9720072" cy="894247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RACE </a:t>
            </a:r>
            <a:r>
              <a:rPr lang="en-US" dirty="0" smtClean="0">
                <a:solidFill>
                  <a:srgbClr val="7030A0"/>
                </a:solidFill>
              </a:rPr>
              <a:t>detection (1) – Read and writes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24128" y="5077177"/>
            <a:ext cx="9989861" cy="46955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96995" y="2325515"/>
            <a:ext cx="8311978" cy="35422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1105" y="3911796"/>
                <a:ext cx="504754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05" y="3911796"/>
                <a:ext cx="504754" cy="313163"/>
              </a:xfrm>
              <a:prstGeom prst="rect">
                <a:avLst/>
              </a:prstGeom>
              <a:blipFill rotWithShape="0">
                <a:blip r:embed="rId2"/>
                <a:stretch>
                  <a:fillRect l="-963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2973859" y="2679742"/>
            <a:ext cx="0" cy="11927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542637" y="2679743"/>
            <a:ext cx="0" cy="174672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73859" y="3921208"/>
                <a:ext cx="724365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859" y="3921208"/>
                <a:ext cx="724365" cy="314573"/>
              </a:xfrm>
              <a:prstGeom prst="rect">
                <a:avLst/>
              </a:prstGeom>
              <a:blipFill rotWithShape="0">
                <a:blip r:embed="rId3"/>
                <a:stretch>
                  <a:fillRect l="-6723" r="-168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 rot="16200000">
            <a:off x="8247154" y="3123735"/>
            <a:ext cx="121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098178" y="3131492"/>
            <a:ext cx="121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Write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1419447" y="3902713"/>
            <a:ext cx="3393989" cy="3542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A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81449" y="4551696"/>
            <a:ext cx="9976021" cy="16475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614983" y="4426467"/>
            <a:ext cx="3393989" cy="3542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31979" y="2333790"/>
            <a:ext cx="24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Last Write = (</a:t>
            </a:r>
            <a:r>
              <a:rPr lang="en-US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: t</a:t>
            </a:r>
            <a:r>
              <a:rPr lang="en-US" i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832732" y="5119904"/>
                <a:ext cx="438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732" y="5119904"/>
                <a:ext cx="43877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237155" y="5119904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155" y="5119904"/>
                <a:ext cx="44409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Callout 1 (Border and Accent Bar) 31"/>
          <p:cNvSpPr/>
          <p:nvPr/>
        </p:nvSpPr>
        <p:spPr>
          <a:xfrm rot="16200000">
            <a:off x="9993734" y="111406"/>
            <a:ext cx="486507" cy="2689654"/>
          </a:xfrm>
          <a:prstGeom prst="accentBorderCallout1">
            <a:avLst>
              <a:gd name="adj1" fmla="val 18750"/>
              <a:gd name="adj2" fmla="val -8333"/>
              <a:gd name="adj3" fmla="val -12641"/>
              <a:gd name="adj4" fmla="val -1293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032201" y="1296242"/>
                <a:ext cx="2549614" cy="41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Check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201" y="1296242"/>
                <a:ext cx="2549614" cy="415178"/>
              </a:xfrm>
              <a:prstGeom prst="rect">
                <a:avLst/>
              </a:prstGeom>
              <a:blipFill rotWithShape="0">
                <a:blip r:embed="rId6"/>
                <a:stretch>
                  <a:fillRect l="-2153" t="-5882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48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81449" y="3978876"/>
            <a:ext cx="9976021" cy="16475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10912"/>
            <a:ext cx="9720072" cy="894247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RACE </a:t>
            </a:r>
            <a:r>
              <a:rPr lang="en-US" dirty="0" smtClean="0">
                <a:solidFill>
                  <a:srgbClr val="7030A0"/>
                </a:solidFill>
              </a:rPr>
              <a:t>detection (2) –writes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024128" y="5077177"/>
            <a:ext cx="9989861" cy="46955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96995" y="2325515"/>
            <a:ext cx="8311978" cy="35422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1105" y="3911796"/>
                <a:ext cx="504754" cy="313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105" y="3911796"/>
                <a:ext cx="504754" cy="313163"/>
              </a:xfrm>
              <a:prstGeom prst="rect">
                <a:avLst/>
              </a:prstGeom>
              <a:blipFill rotWithShape="0">
                <a:blip r:embed="rId2"/>
                <a:stretch>
                  <a:fillRect l="-9639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973859" y="2679742"/>
            <a:ext cx="0" cy="11927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542637" y="2679743"/>
            <a:ext cx="0" cy="1746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73859" y="3921208"/>
                <a:ext cx="724365" cy="3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859" y="3921208"/>
                <a:ext cx="724365" cy="314573"/>
              </a:xfrm>
              <a:prstGeom prst="rect">
                <a:avLst/>
              </a:prstGeom>
              <a:blipFill rotWithShape="0">
                <a:blip r:embed="rId3"/>
                <a:stretch>
                  <a:fillRect l="-6723" r="-168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 rot="16200000">
            <a:off x="8247154" y="3123735"/>
            <a:ext cx="121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Write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098178" y="3131492"/>
            <a:ext cx="121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</a:t>
            </a:r>
            <a:endParaRPr lang="en-US" sz="1600" dirty="0"/>
          </a:p>
        </p:txBody>
      </p:sp>
      <p:sp>
        <p:nvSpPr>
          <p:cNvPr id="27" name="Rounded Rectangle 26"/>
          <p:cNvSpPr/>
          <p:nvPr/>
        </p:nvSpPr>
        <p:spPr>
          <a:xfrm>
            <a:off x="1419447" y="3902713"/>
            <a:ext cx="3393989" cy="3542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81449" y="4551696"/>
            <a:ext cx="9976021" cy="16475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614983" y="4426467"/>
            <a:ext cx="3393989" cy="35422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31979" y="2333790"/>
            <a:ext cx="246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Last Read for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= </a:t>
            </a:r>
            <a:r>
              <a:rPr lang="en-US" i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237155" y="5119904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155" y="5119904"/>
                <a:ext cx="44409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ine Callout 1 (Border and Accent Bar) 31"/>
          <p:cNvSpPr/>
          <p:nvPr/>
        </p:nvSpPr>
        <p:spPr>
          <a:xfrm rot="16200000">
            <a:off x="9993734" y="111406"/>
            <a:ext cx="486507" cy="2689654"/>
          </a:xfrm>
          <a:prstGeom prst="accentBorderCallout1">
            <a:avLst>
              <a:gd name="adj1" fmla="val 18750"/>
              <a:gd name="adj2" fmla="val -8333"/>
              <a:gd name="adj3" fmla="val -12641"/>
              <a:gd name="adj4" fmla="val -1293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032201" y="1296242"/>
                <a:ext cx="2549614" cy="41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Check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</m:t>
                    </m:r>
                  </m:oMath>
                </a14:m>
                <a:endParaRPr lang="en-US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201" y="1296242"/>
                <a:ext cx="2549614" cy="415178"/>
              </a:xfrm>
              <a:prstGeom prst="rect">
                <a:avLst/>
              </a:prstGeom>
              <a:blipFill rotWithShape="0">
                <a:blip r:embed="rId5"/>
                <a:stretch>
                  <a:fillRect l="-2153" t="-5882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LARD</a:t>
            </a:r>
            <a:br>
              <a:rPr lang="en-US" dirty="0" smtClean="0"/>
            </a:br>
            <a:r>
              <a:rPr lang="en-US" dirty="0" smtClean="0">
                <a:solidFill>
                  <a:srgbClr val="7030A0"/>
                </a:solidFill>
              </a:rPr>
              <a:t>BASICS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data-race detection operations to high-level execution environments</a:t>
            </a:r>
          </a:p>
          <a:p>
            <a:r>
              <a:rPr lang="en-US" dirty="0" smtClean="0"/>
              <a:t>Modify the high-level language implementation:</a:t>
            </a:r>
          </a:p>
          <a:p>
            <a:pPr lvl="1"/>
            <a:r>
              <a:rPr lang="en-US" dirty="0" smtClean="0"/>
              <a:t>Distinguish between user code and runtime operations</a:t>
            </a:r>
          </a:p>
          <a:p>
            <a:pPr lvl="1"/>
            <a:r>
              <a:rPr lang="en-US" dirty="0" smtClean="0"/>
              <a:t>Maintain the mapping between high-level memory and virtual memory</a:t>
            </a:r>
          </a:p>
          <a:p>
            <a:pPr lvl="1"/>
            <a:r>
              <a:rPr lang="en-US" dirty="0"/>
              <a:t>Maintain the mapping between </a:t>
            </a:r>
            <a:r>
              <a:rPr lang="en-US" dirty="0" smtClean="0"/>
              <a:t>high-level threads and kernel threads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31832"/>
              </p:ext>
            </p:extLst>
          </p:nvPr>
        </p:nvGraphicFramePr>
        <p:xfrm>
          <a:off x="3590213" y="364014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Translation Issue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(Un)tracked access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races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vs. system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(Un)tracked sync.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Missed races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vs. system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races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reuse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Missed races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movement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thread identity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and missed races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Scheduling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10735" y="5940028"/>
            <a:ext cx="268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(Table 1 – Page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88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2539</TotalTime>
  <Words>1756</Words>
  <Application>Microsoft Office PowerPoint</Application>
  <PresentationFormat>Widescreen</PresentationFormat>
  <Paragraphs>394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Cambria Math</vt:lpstr>
      <vt:lpstr>Tahoma</vt:lpstr>
      <vt:lpstr>Times New Roman</vt:lpstr>
      <vt:lpstr>Tw Cen MT</vt:lpstr>
      <vt:lpstr>Tw Cen MT Condensed</vt:lpstr>
      <vt:lpstr>Wingdings 3</vt:lpstr>
      <vt:lpstr>Integral</vt:lpstr>
      <vt:lpstr>Low-level detection of language-level data races with LARD ASPLOS 2014</vt:lpstr>
      <vt:lpstr>Introduction DATA RaceS</vt:lpstr>
      <vt:lpstr>Introduction Low-Level Races ≠Language-Level Races</vt:lpstr>
      <vt:lpstr>BACKGROUND Race detection using vector clocks</vt:lpstr>
      <vt:lpstr>BACKGROUND Fork and JOIN</vt:lpstr>
      <vt:lpstr>BACKGROUND LOCK AND RELEASE</vt:lpstr>
      <vt:lpstr>BACKGROUND RACE detection (1) – Read and writes</vt:lpstr>
      <vt:lpstr>BACKGROUND RACE detection (2) –writes</vt:lpstr>
      <vt:lpstr>LARD BASICS</vt:lpstr>
      <vt:lpstr>LARD Memory access</vt:lpstr>
      <vt:lpstr>LARD Memory access</vt:lpstr>
      <vt:lpstr>LARD Synchronization</vt:lpstr>
      <vt:lpstr>LARD Memory allocation</vt:lpstr>
      <vt:lpstr>LARD Memory MOVEMENT</vt:lpstr>
      <vt:lpstr>LARD Thread identity</vt:lpstr>
      <vt:lpstr>LARD Thread identity</vt:lpstr>
      <vt:lpstr>Implementation</vt:lpstr>
      <vt:lpstr>Implementation The Lardx86 ISA</vt:lpstr>
      <vt:lpstr>Implementation The Lardx86 ISA - ALTERNATIVES</vt:lpstr>
      <vt:lpstr>Implementation LARDISH hardware race detector</vt:lpstr>
      <vt:lpstr>Implementation LARDISH – LARD extensions</vt:lpstr>
      <vt:lpstr>Implementation The JIKES LARDVM JVM</vt:lpstr>
      <vt:lpstr>Implementation accuracy analysis</vt:lpstr>
      <vt:lpstr>Evaluation experimental configuration</vt:lpstr>
      <vt:lpstr>Evaluation FALSE and Missed races</vt:lpstr>
      <vt:lpstr>Evaluation PERFORMANCE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Low-level detection of language-level data races with LARD</dc:title>
  <dc:creator>Ariel Eizenberg</dc:creator>
  <cp:lastModifiedBy>Ariel Eizenberg</cp:lastModifiedBy>
  <cp:revision>142</cp:revision>
  <dcterms:created xsi:type="dcterms:W3CDTF">2015-04-13T17:45:26Z</dcterms:created>
  <dcterms:modified xsi:type="dcterms:W3CDTF">2015-04-17T04:58:27Z</dcterms:modified>
</cp:coreProperties>
</file>