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000000"/>
          </p15:clr>
        </p15:guide>
        <p15:guide id="2" pos="5751">
          <p15:clr>
            <a:srgbClr val="000000"/>
          </p15:clr>
        </p15:guide>
      </p15:sldGuideLst>
    </p:ext>
    <p:ext uri="{2D200454-40CA-4A62-9FC3-DE9A4176ACB9}">
      <p15:notesGuideLst>
        <p15:guide id="1" orient="horz" pos="2305">
          <p15:clr>
            <a:srgbClr val="000000"/>
          </p15:clr>
        </p15:guide>
        <p15:guide id="2" pos="302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2" roundtripDataSignature="AMtx7mjsaS2gqAwYD5wvo7jB6mkD6Gr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575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05" orient="horz"/>
        <p:guide pos="30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225" lIns="90450" spcFirstLastPara="1" rIns="90450" wrap="square" tIns="452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40362" y="0"/>
            <a:ext cx="416083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225" lIns="90450" spcFirstLastPara="1" rIns="90450" wrap="square" tIns="452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225" lIns="90450" spcFirstLastPara="1" rIns="90450" wrap="square" tIns="452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51662"/>
            <a:ext cx="4160837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225" lIns="90450" spcFirstLastPara="1" rIns="90450" wrap="square" tIns="452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40362" y="6951662"/>
            <a:ext cx="4160837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225" lIns="90450" spcFirstLastPara="1" rIns="90450" wrap="square" tIns="45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1281112" y="3471862"/>
            <a:ext cx="7038975" cy="3292475"/>
          </a:xfrm>
          <a:prstGeom prst="rect">
            <a:avLst/>
          </a:prstGeom>
        </p:spPr>
        <p:txBody>
          <a:bodyPr anchorCtr="0" anchor="t" bIns="45225" lIns="90450" spcFirstLastPara="1" rIns="90450" wrap="square" tIns="4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2978150" y="550862"/>
            <a:ext cx="3652837" cy="274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3366CC"/>
              </a:buClr>
              <a:buSzPts val="2400"/>
              <a:buFont typeface="Trebuchet MS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rebuchet MS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Trebuchet MS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 rot="5400000">
            <a:off x="4522787" y="2297113"/>
            <a:ext cx="61087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 rot="5400000">
            <a:off x="323056" y="310357"/>
            <a:ext cx="61087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 rot="5400000">
            <a:off x="2008187" y="-217488"/>
            <a:ext cx="4951412" cy="824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  <a:defRPr sz="3200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900CC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9900C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3366CC"/>
              </a:buClr>
              <a:buSzPts val="1600"/>
              <a:buFont typeface="Trebuchet MS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Trebuchet MS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9900CC"/>
              </a:buClr>
              <a:buSzPts val="1000"/>
              <a:buFont typeface="Trebuchet MS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Trebuchet MS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rebuchet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9900CC"/>
              </a:buClr>
              <a:buSzPts val="2000"/>
              <a:buFont typeface="Trebuchet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3366CC"/>
              </a:buClr>
              <a:buSzPts val="1600"/>
              <a:buFont typeface="Trebuchet MS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Trebuchet MS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9900CC"/>
              </a:buClr>
              <a:buSzPts val="1000"/>
              <a:buFont typeface="Trebuchet MS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Trebuchet MS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3366C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3366CC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360363" y="1430338"/>
            <a:ext cx="4046537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4559300" y="1430338"/>
            <a:ext cx="4048125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9900CC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3366CC"/>
              </a:buClr>
              <a:buSzPts val="2400"/>
              <a:buFont typeface="Trebuchet MS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rebuchet MS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Trebuchet MS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rebuchet MS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  <a:defRPr b="0" i="0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CC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9900C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2" name="Google Shape;1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865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7"/>
          <p:cNvSpPr txBox="1"/>
          <p:nvPr/>
        </p:nvSpPr>
        <p:spPr>
          <a:xfrm>
            <a:off x="22225" y="6308725"/>
            <a:ext cx="67611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Fundamentos de Machine Learnig</a:t>
            </a:r>
            <a:endParaRPr/>
          </a:p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84B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0" y="1466850"/>
            <a:ext cx="9144000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Bases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0" y="4257675"/>
            <a:ext cx="9144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Clase “</a:t>
            </a:r>
            <a:r>
              <a:rPr b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b="1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39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4262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7900"/>
            <a:ext cx="9144000" cy="531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35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polinomial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8804275" cy="5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polinomial</a:t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" y="915987"/>
            <a:ext cx="8734425" cy="5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polinomial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478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</a:t>
            </a:r>
            <a:endParaRPr/>
          </a:p>
        </p:txBody>
      </p:sp>
      <p:sp>
        <p:nvSpPr>
          <p:cNvPr id="97" name="Google Shape;97;p2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Predecir valores reales y continuos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trata de aproximar los valores a una función lineal y aplicarla a los nuevos valores.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Polinómica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SVR: Suport Vector Regression</a:t>
            </a:r>
            <a:endParaRPr/>
          </a:p>
        </p:txBody>
      </p:sp>
      <p:pic>
        <p:nvPicPr>
          <p:cNvPr descr="Resultado de imagen para regresion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762" y="0"/>
            <a:ext cx="1773237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Árboles de decisión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Árboles de decisión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1550"/>
            <a:ext cx="9164637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Árboles de decisión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0587"/>
            <a:ext cx="9144000" cy="536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Árboles de decisión</a:t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" y="990600"/>
            <a:ext cx="9115425" cy="517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Árboles de decisión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3450"/>
            <a:ext cx="9144000" cy="5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35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5987"/>
            <a:ext cx="9144000" cy="539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776287" y="2838450"/>
            <a:ext cx="7599362" cy="2311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Error Cuadrático Medio</a:t>
            </a:r>
            <a:endParaRPr/>
          </a:p>
        </p:txBody>
      </p:sp>
      <p:sp>
        <p:nvSpPr>
          <p:cNvPr id="105" name="Google Shape;105;p3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Se calcula el promedio de la suma de errores entre la predicción de un punto y su valor real, elevado al cuadrado.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La línea que minimice el error cuadrático medio, será la propuesta por la regresión.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66CC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Font typeface="Trebuchet MS"/>
              <a:buNone/>
            </a:pPr>
            <a:r>
              <a:rPr b="1" i="0" lang="en-US" sz="18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ES PRECISAMENTE LA MEDIDA A MINIMIZAR EN EL ALGORITMO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366CC"/>
              </a:buClr>
              <a:buSzPts val="1800"/>
              <a:buFont typeface="Trebuchet MS"/>
              <a:buNone/>
            </a:pPr>
            <a:r>
              <a:t/>
            </a:r>
            <a:endParaRPr b="1" i="0" sz="18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para error cuadratico medio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12" y="2911475"/>
            <a:ext cx="30861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error cuadratico medio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675" y="3119437"/>
            <a:ext cx="3194050" cy="8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</a:t>
            </a:r>
            <a:endParaRPr/>
          </a:p>
        </p:txBody>
      </p:sp>
      <p:sp>
        <p:nvSpPr>
          <p:cNvPr id="113" name="Google Shape;113;p4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Aproxima a una línea recta de la forma: 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 = ax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</a:pPr>
            <a:r>
              <a:t/>
            </a:r>
            <a:endParaRPr b="1" i="0" sz="32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Si es multivariable será un polinomio de </a:t>
            </a:r>
            <a:r>
              <a:rPr b="1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R^n </a:t>
            </a: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de la forma: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 = ax^1 + bx^2 + … + zx^n +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</a:pPr>
            <a:r>
              <a:t/>
            </a:r>
            <a:endParaRPr b="1" i="0" sz="32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más común de cálculo es la aproximación por suma de error cuadrático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t/>
            </a:r>
            <a:endParaRPr b="0" i="0" sz="28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366CC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n para regresion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762" y="0"/>
            <a:ext cx="1773237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</a:t>
            </a:r>
            <a:endParaRPr/>
          </a:p>
        </p:txBody>
      </p:sp>
      <p:sp>
        <p:nvSpPr>
          <p:cNvPr id="120" name="Google Shape;120;p5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Aproximar el valor de una casa por superficie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87" y="2322512"/>
            <a:ext cx="4160837" cy="318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regresion presio casa vs superficie"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8512" y="0"/>
            <a:ext cx="1995487" cy="127158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Polinómica</a:t>
            </a:r>
            <a:endParaRPr/>
          </a:p>
        </p:txBody>
      </p:sp>
      <p:sp>
        <p:nvSpPr>
          <p:cNvPr id="128" name="Google Shape;128;p6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un polinomio de grado n, con n &gt;=2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t/>
            </a:r>
            <a:endParaRPr b="0" i="0" sz="28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Lo más habitual es utilizar hasta n = 4. </a:t>
            </a:r>
            <a:b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Más allá se corre el riesgo de caer en overfitting o sobreadaptación. Es decir un modelo que se ajusta excelente a los datos conocidos pero no tiene buena performance con los nuevos casos.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t/>
            </a:r>
            <a:endParaRPr b="0" i="0" sz="28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La regresión polinómica selecciona la función con menor error cuadrático medio.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Polinómica</a:t>
            </a:r>
            <a:endParaRPr/>
          </a:p>
        </p:txBody>
      </p:sp>
      <p:sp>
        <p:nvSpPr>
          <p:cNvPr id="134" name="Google Shape;134;p7"/>
          <p:cNvSpPr txBox="1"/>
          <p:nvPr>
            <p:ph idx="4294967295" type="body"/>
          </p:nvPr>
        </p:nvSpPr>
        <p:spPr>
          <a:xfrm>
            <a:off x="360362" y="1430337"/>
            <a:ext cx="8247062" cy="495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Esta vez, trataremos de aproximar mejor el valor de una casa con una función cuadrática.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Trebuchet MS"/>
              <a:buNone/>
            </a:pPr>
            <a:r>
              <a:t/>
            </a:r>
            <a:endParaRPr b="0" i="0" sz="2800" u="none">
              <a:solidFill>
                <a:srgbClr val="3366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25" y="2611437"/>
            <a:ext cx="4848225" cy="362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41" name="Google Shape;141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915987"/>
            <a:ext cx="8247062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4294967295" type="title"/>
          </p:nvPr>
        </p:nvSpPr>
        <p:spPr>
          <a:xfrm>
            <a:off x="749300" y="273050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rgbClr val="3366CC"/>
                </a:solidFill>
                <a:latin typeface="Trebuchet MS"/>
                <a:ea typeface="Trebuchet MS"/>
                <a:cs typeface="Trebuchet MS"/>
                <a:sym typeface="Trebuchet MS"/>
              </a:rPr>
              <a:t>Regresión lineal múltiple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915987"/>
            <a:ext cx="81915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ón en blanco">
  <a:themeElements>
    <a:clrScheme name="Presentación en blanco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1999-05-20T22:25:04Z</dcterms:created>
  <dc:creator>Andrés T. Hohendahl y José F. Zelasco</dc:creator>
</cp:coreProperties>
</file>