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0"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D8A51A-5301-48BF-A050-7279B07605B5}"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1E132-0D62-4288-BC77-77B7BB63FD78}" type="slidenum">
              <a:rPr lang="en-US" smtClean="0"/>
              <a:t>‹#›</a:t>
            </a:fld>
            <a:endParaRPr lang="en-US"/>
          </a:p>
        </p:txBody>
      </p:sp>
    </p:spTree>
    <p:extLst>
      <p:ext uri="{BB962C8B-B14F-4D97-AF65-F5344CB8AC3E}">
        <p14:creationId xmlns:p14="http://schemas.microsoft.com/office/powerpoint/2010/main" val="2322958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D8A51A-5301-48BF-A050-7279B07605B5}"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1E132-0D62-4288-BC77-77B7BB63FD78}" type="slidenum">
              <a:rPr lang="en-US" smtClean="0"/>
              <a:t>‹#›</a:t>
            </a:fld>
            <a:endParaRPr lang="en-US"/>
          </a:p>
        </p:txBody>
      </p:sp>
    </p:spTree>
    <p:extLst>
      <p:ext uri="{BB962C8B-B14F-4D97-AF65-F5344CB8AC3E}">
        <p14:creationId xmlns:p14="http://schemas.microsoft.com/office/powerpoint/2010/main" val="3275399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D8A51A-5301-48BF-A050-7279B07605B5}"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1E132-0D62-4288-BC77-77B7BB63FD78}" type="slidenum">
              <a:rPr lang="en-US" smtClean="0"/>
              <a:t>‹#›</a:t>
            </a:fld>
            <a:endParaRPr lang="en-US"/>
          </a:p>
        </p:txBody>
      </p:sp>
    </p:spTree>
    <p:extLst>
      <p:ext uri="{BB962C8B-B14F-4D97-AF65-F5344CB8AC3E}">
        <p14:creationId xmlns:p14="http://schemas.microsoft.com/office/powerpoint/2010/main" val="3712283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D8A51A-5301-48BF-A050-7279B07605B5}"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1E132-0D62-4288-BC77-77B7BB63FD78}" type="slidenum">
              <a:rPr lang="en-US" smtClean="0"/>
              <a:t>‹#›</a:t>
            </a:fld>
            <a:endParaRPr lang="en-US"/>
          </a:p>
        </p:txBody>
      </p:sp>
    </p:spTree>
    <p:extLst>
      <p:ext uri="{BB962C8B-B14F-4D97-AF65-F5344CB8AC3E}">
        <p14:creationId xmlns:p14="http://schemas.microsoft.com/office/powerpoint/2010/main" val="3875725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D8A51A-5301-48BF-A050-7279B07605B5}"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1E132-0D62-4288-BC77-77B7BB63FD78}" type="slidenum">
              <a:rPr lang="en-US" smtClean="0"/>
              <a:t>‹#›</a:t>
            </a:fld>
            <a:endParaRPr lang="en-US"/>
          </a:p>
        </p:txBody>
      </p:sp>
    </p:spTree>
    <p:extLst>
      <p:ext uri="{BB962C8B-B14F-4D97-AF65-F5344CB8AC3E}">
        <p14:creationId xmlns:p14="http://schemas.microsoft.com/office/powerpoint/2010/main" val="528739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D8A51A-5301-48BF-A050-7279B07605B5}" type="datetimeFigureOut">
              <a:rPr lang="en-US" smtClean="0"/>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1E132-0D62-4288-BC77-77B7BB63FD78}" type="slidenum">
              <a:rPr lang="en-US" smtClean="0"/>
              <a:t>‹#›</a:t>
            </a:fld>
            <a:endParaRPr lang="en-US"/>
          </a:p>
        </p:txBody>
      </p:sp>
    </p:spTree>
    <p:extLst>
      <p:ext uri="{BB962C8B-B14F-4D97-AF65-F5344CB8AC3E}">
        <p14:creationId xmlns:p14="http://schemas.microsoft.com/office/powerpoint/2010/main" val="3347818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D8A51A-5301-48BF-A050-7279B07605B5}" type="datetimeFigureOut">
              <a:rPr lang="en-US" smtClean="0"/>
              <a:t>5/1/2018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A1E132-0D62-4288-BC77-77B7BB63FD78}" type="slidenum">
              <a:rPr lang="en-US" smtClean="0"/>
              <a:t>‹#›</a:t>
            </a:fld>
            <a:endParaRPr lang="en-US"/>
          </a:p>
        </p:txBody>
      </p:sp>
    </p:spTree>
    <p:extLst>
      <p:ext uri="{BB962C8B-B14F-4D97-AF65-F5344CB8AC3E}">
        <p14:creationId xmlns:p14="http://schemas.microsoft.com/office/powerpoint/2010/main" val="1800814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D8A51A-5301-48BF-A050-7279B07605B5}" type="datetimeFigureOut">
              <a:rPr lang="en-US" smtClean="0"/>
              <a:t>5/1/2018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A1E132-0D62-4288-BC77-77B7BB63FD78}" type="slidenum">
              <a:rPr lang="en-US" smtClean="0"/>
              <a:t>‹#›</a:t>
            </a:fld>
            <a:endParaRPr lang="en-US"/>
          </a:p>
        </p:txBody>
      </p:sp>
    </p:spTree>
    <p:extLst>
      <p:ext uri="{BB962C8B-B14F-4D97-AF65-F5344CB8AC3E}">
        <p14:creationId xmlns:p14="http://schemas.microsoft.com/office/powerpoint/2010/main" val="4215561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D8A51A-5301-48BF-A050-7279B07605B5}" type="datetimeFigureOut">
              <a:rPr lang="en-US" smtClean="0"/>
              <a:t>5/1/2018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A1E132-0D62-4288-BC77-77B7BB63FD78}" type="slidenum">
              <a:rPr lang="en-US" smtClean="0"/>
              <a:t>‹#›</a:t>
            </a:fld>
            <a:endParaRPr lang="en-US"/>
          </a:p>
        </p:txBody>
      </p:sp>
    </p:spTree>
    <p:extLst>
      <p:ext uri="{BB962C8B-B14F-4D97-AF65-F5344CB8AC3E}">
        <p14:creationId xmlns:p14="http://schemas.microsoft.com/office/powerpoint/2010/main" val="2637496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D8A51A-5301-48BF-A050-7279B07605B5}" type="datetimeFigureOut">
              <a:rPr lang="en-US" smtClean="0"/>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1E132-0D62-4288-BC77-77B7BB63FD78}" type="slidenum">
              <a:rPr lang="en-US" smtClean="0"/>
              <a:t>‹#›</a:t>
            </a:fld>
            <a:endParaRPr lang="en-US"/>
          </a:p>
        </p:txBody>
      </p:sp>
    </p:spTree>
    <p:extLst>
      <p:ext uri="{BB962C8B-B14F-4D97-AF65-F5344CB8AC3E}">
        <p14:creationId xmlns:p14="http://schemas.microsoft.com/office/powerpoint/2010/main" val="3456726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D8A51A-5301-48BF-A050-7279B07605B5}" type="datetimeFigureOut">
              <a:rPr lang="en-US" smtClean="0"/>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1E132-0D62-4288-BC77-77B7BB63FD78}" type="slidenum">
              <a:rPr lang="en-US" smtClean="0"/>
              <a:t>‹#›</a:t>
            </a:fld>
            <a:endParaRPr lang="en-US"/>
          </a:p>
        </p:txBody>
      </p:sp>
    </p:spTree>
    <p:extLst>
      <p:ext uri="{BB962C8B-B14F-4D97-AF65-F5344CB8AC3E}">
        <p14:creationId xmlns:p14="http://schemas.microsoft.com/office/powerpoint/2010/main" val="3453630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D8A51A-5301-48BF-A050-7279B07605B5}" type="datetimeFigureOut">
              <a:rPr lang="en-US" smtClean="0"/>
              <a:t>5/1/2018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A1E132-0D62-4288-BC77-77B7BB63FD78}" type="slidenum">
              <a:rPr lang="en-US" smtClean="0"/>
              <a:t>‹#›</a:t>
            </a:fld>
            <a:endParaRPr lang="en-US"/>
          </a:p>
        </p:txBody>
      </p:sp>
    </p:spTree>
    <p:extLst>
      <p:ext uri="{BB962C8B-B14F-4D97-AF65-F5344CB8AC3E}">
        <p14:creationId xmlns:p14="http://schemas.microsoft.com/office/powerpoint/2010/main" val="172630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Extra Motivation</a:t>
            </a:r>
            <a:endParaRPr lang="en-US" dirty="0"/>
          </a:p>
        </p:txBody>
      </p:sp>
      <p:sp>
        <p:nvSpPr>
          <p:cNvPr id="3" name="Subtitle 2"/>
          <p:cNvSpPr>
            <a:spLocks noGrp="1"/>
          </p:cNvSpPr>
          <p:nvPr>
            <p:ph type="subTitle" idx="1"/>
          </p:nvPr>
        </p:nvSpPr>
        <p:spPr/>
        <p:txBody>
          <a:bodyPr/>
          <a:lstStyle/>
          <a:p>
            <a:r>
              <a:rPr lang="en-US" dirty="0" smtClean="0"/>
              <a:t>Data Science, Careers in Data Science, and Econometrics</a:t>
            </a:r>
            <a:endParaRPr lang="en-US" dirty="0"/>
          </a:p>
        </p:txBody>
      </p:sp>
    </p:spTree>
    <p:extLst>
      <p:ext uri="{BB962C8B-B14F-4D97-AF65-F5344CB8AC3E}">
        <p14:creationId xmlns:p14="http://schemas.microsoft.com/office/powerpoint/2010/main" val="6475235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44459" t="29790" r="17770" b="19519"/>
          <a:stretch/>
        </p:blipFill>
        <p:spPr>
          <a:xfrm>
            <a:off x="2240690" y="255373"/>
            <a:ext cx="8246077" cy="6225121"/>
          </a:xfrm>
          <a:prstGeom prst="rect">
            <a:avLst/>
          </a:prstGeom>
        </p:spPr>
      </p:pic>
    </p:spTree>
    <p:extLst>
      <p:ext uri="{BB962C8B-B14F-4D97-AF65-F5344CB8AC3E}">
        <p14:creationId xmlns:p14="http://schemas.microsoft.com/office/powerpoint/2010/main" val="3298627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44662" t="30030" r="18446" b="8228"/>
          <a:stretch/>
        </p:blipFill>
        <p:spPr>
          <a:xfrm>
            <a:off x="2800864" y="222421"/>
            <a:ext cx="6853882" cy="6452190"/>
          </a:xfrm>
          <a:prstGeom prst="rect">
            <a:avLst/>
          </a:prstGeom>
        </p:spPr>
      </p:pic>
    </p:spTree>
    <p:extLst>
      <p:ext uri="{BB962C8B-B14F-4D97-AF65-F5344CB8AC3E}">
        <p14:creationId xmlns:p14="http://schemas.microsoft.com/office/powerpoint/2010/main" val="1429562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 Science?</a:t>
            </a:r>
            <a:endParaRPr lang="en-US" dirty="0"/>
          </a:p>
        </p:txBody>
      </p:sp>
      <p:sp>
        <p:nvSpPr>
          <p:cNvPr id="3" name="Content Placeholder 2"/>
          <p:cNvSpPr>
            <a:spLocks noGrp="1"/>
          </p:cNvSpPr>
          <p:nvPr>
            <p:ph idx="1"/>
          </p:nvPr>
        </p:nvSpPr>
        <p:spPr/>
        <p:txBody>
          <a:bodyPr>
            <a:normAutofit fontScale="85000" lnSpcReduction="10000"/>
          </a:bodyPr>
          <a:lstStyle/>
          <a:p>
            <a:r>
              <a:rPr lang="en-US" i="1" dirty="0"/>
              <a:t>This is a book about doing data science with Python, which immediately begs the question: what is data science? It's a surprisingly hard definition to nail down, especially given how ubiquitous the term has become. Vocal critics have variously dismissed the term as a superfluous label (after all, what science doesn't involve data?) or a simple buzzword that only exists to salt resumes and catch the eye of overzealous tech recruiters.</a:t>
            </a:r>
            <a:endParaRPr lang="en-US" i="1" dirty="0" smtClean="0"/>
          </a:p>
          <a:p>
            <a:r>
              <a:rPr lang="en-US" i="1" dirty="0" smtClean="0"/>
              <a:t>In </a:t>
            </a:r>
            <a:r>
              <a:rPr lang="en-US" i="1" dirty="0"/>
              <a:t>my mind, these critiques miss something important. Data science, despite its hype-laden veneer, is perhaps the best label we have for the cross-disciplinary set of skills that are becoming increasingly important in many applications across industry and academia. This cross-disciplinary piece is key: in my mind, the best </a:t>
            </a:r>
            <a:r>
              <a:rPr lang="en-US" i="1" dirty="0" smtClean="0"/>
              <a:t>existing </a:t>
            </a:r>
            <a:r>
              <a:rPr lang="en-US" i="1" dirty="0"/>
              <a:t>definition of data science is illustrated by Drew Conway's Data Science Venn Diagram, first published on his blog in September </a:t>
            </a:r>
            <a:r>
              <a:rPr lang="en-US" i="1" dirty="0" smtClean="0"/>
              <a:t>2010</a:t>
            </a:r>
          </a:p>
          <a:p>
            <a:r>
              <a:rPr lang="en-US" dirty="0"/>
              <a:t>https://jakevdp.github.io/PythonDataScienceHandbook/00.00-preface.html</a:t>
            </a:r>
            <a:endParaRPr lang="en-US" dirty="0"/>
          </a:p>
        </p:txBody>
      </p:sp>
    </p:spTree>
    <p:extLst>
      <p:ext uri="{BB962C8B-B14F-4D97-AF65-F5344CB8AC3E}">
        <p14:creationId xmlns:p14="http://schemas.microsoft.com/office/powerpoint/2010/main" val="36286018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rotWithShape="1">
          <a:blip r:embed="rId2"/>
          <a:srcRect l="37375" t="28450" r="33061" b="16445"/>
          <a:stretch/>
        </p:blipFill>
        <p:spPr>
          <a:xfrm>
            <a:off x="3410464" y="497746"/>
            <a:ext cx="5371071" cy="5631206"/>
          </a:xfrm>
          <a:prstGeom prst="rect">
            <a:avLst/>
          </a:prstGeom>
        </p:spPr>
      </p:pic>
      <p:sp>
        <p:nvSpPr>
          <p:cNvPr id="5" name="TextBox 4"/>
          <p:cNvSpPr txBox="1"/>
          <p:nvPr/>
        </p:nvSpPr>
        <p:spPr>
          <a:xfrm>
            <a:off x="980302" y="6128952"/>
            <a:ext cx="8353167" cy="369332"/>
          </a:xfrm>
          <a:prstGeom prst="rect">
            <a:avLst/>
          </a:prstGeom>
          <a:noFill/>
        </p:spPr>
        <p:txBody>
          <a:bodyPr wrap="square" rtlCol="0">
            <a:spAutoFit/>
          </a:bodyPr>
          <a:lstStyle/>
          <a:p>
            <a:r>
              <a:rPr lang="en-US" dirty="0"/>
              <a:t>https://jakevdp.github.io/PythonDataScienceHandbook/00.00-preface.html</a:t>
            </a:r>
          </a:p>
        </p:txBody>
      </p:sp>
    </p:spTree>
    <p:extLst>
      <p:ext uri="{BB962C8B-B14F-4D97-AF65-F5344CB8AC3E}">
        <p14:creationId xmlns:p14="http://schemas.microsoft.com/office/powerpoint/2010/main" val="32779106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Roles and Responsibilities in a Data Scientist Job </a:t>
            </a:r>
            <a:r>
              <a:rPr lang="en-US" dirty="0" smtClean="0"/>
              <a:t>Description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https://www.springboard.com/blog/data-scientist-job-description</a:t>
            </a:r>
            <a:r>
              <a:rPr lang="en-US" dirty="0" smtClean="0"/>
              <a:t>/</a:t>
            </a:r>
          </a:p>
          <a:p>
            <a:r>
              <a:rPr lang="en-US" dirty="0" smtClean="0"/>
              <a:t>This </a:t>
            </a:r>
            <a:r>
              <a:rPr lang="en-US" dirty="0"/>
              <a:t>means that you’ll have to know, one way or another:</a:t>
            </a:r>
          </a:p>
          <a:p>
            <a:r>
              <a:rPr lang="en-US" b="1" dirty="0"/>
              <a:t>1</a:t>
            </a:r>
            <a:r>
              <a:rPr lang="en-US" dirty="0"/>
              <a:t>– How to organize and “wrangle” large datasets so that you can get actionable insights from them. This may include finding innovative ways to combine fields of data that don’t naturally mesh together.</a:t>
            </a:r>
          </a:p>
          <a:p>
            <a:r>
              <a:rPr lang="en-US" b="1" dirty="0"/>
              <a:t>2</a:t>
            </a:r>
            <a:r>
              <a:rPr lang="en-US" dirty="0"/>
              <a:t>– How to collect data from all kinds of different sources, from web APIs, to internal databases encoded in SQL.</a:t>
            </a:r>
          </a:p>
          <a:p>
            <a:r>
              <a:rPr lang="en-US" b="1" dirty="0"/>
              <a:t>3</a:t>
            </a:r>
            <a:r>
              <a:rPr lang="en-US" dirty="0"/>
              <a:t>– How to do exploratory data analysis so you can navigate a dataset and come out with some broad conclusions based on some initial appraisal (ex: the averages of NBA player performance in a dataset that compares NBA game statistics with player salaries).</a:t>
            </a:r>
          </a:p>
          <a:p>
            <a:r>
              <a:rPr lang="en-US" b="1" dirty="0"/>
              <a:t>4</a:t>
            </a:r>
            <a:r>
              <a:rPr lang="en-US" dirty="0"/>
              <a:t>– How to use algorithms and programming to efficiently go through large datasets and apply treatments, filters and conditions to your data.</a:t>
            </a:r>
          </a:p>
          <a:p>
            <a:r>
              <a:rPr lang="en-US" b="1" dirty="0"/>
              <a:t>5</a:t>
            </a:r>
            <a:r>
              <a:rPr lang="en-US" dirty="0"/>
              <a:t>– How to create meaningful data visualizations that communicate your findings and relate them back to how your insights create business impact</a:t>
            </a:r>
            <a:r>
              <a:rPr lang="en-US" dirty="0" smtClean="0"/>
              <a:t>.</a:t>
            </a:r>
            <a:endParaRPr lang="en-US" dirty="0"/>
          </a:p>
        </p:txBody>
      </p:sp>
    </p:spTree>
    <p:extLst>
      <p:ext uri="{BB962C8B-B14F-4D97-AF65-F5344CB8AC3E}">
        <p14:creationId xmlns:p14="http://schemas.microsoft.com/office/powerpoint/2010/main" val="2140950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Data Science Jobs</a:t>
            </a:r>
            <a:endParaRPr lang="en-US" dirty="0"/>
          </a:p>
        </p:txBody>
      </p:sp>
      <p:sp>
        <p:nvSpPr>
          <p:cNvPr id="3" name="Content Placeholder 2"/>
          <p:cNvSpPr>
            <a:spLocks noGrp="1"/>
          </p:cNvSpPr>
          <p:nvPr>
            <p:ph idx="1"/>
          </p:nvPr>
        </p:nvSpPr>
        <p:spPr/>
        <p:txBody>
          <a:bodyPr/>
          <a:lstStyle/>
          <a:p>
            <a:r>
              <a:rPr lang="en-US" dirty="0" smtClean="0"/>
              <a:t>Search Entry Level Data Science Jobs</a:t>
            </a:r>
          </a:p>
          <a:p>
            <a:r>
              <a:rPr lang="en-US" dirty="0" smtClean="0"/>
              <a:t>Search for Jobs that include technologies that you know (e.g., Pandas, </a:t>
            </a:r>
            <a:r>
              <a:rPr lang="en-US" dirty="0" err="1" smtClean="0"/>
              <a:t>Numpy</a:t>
            </a:r>
            <a:r>
              <a:rPr lang="en-US" dirty="0" smtClean="0"/>
              <a:t>,…)</a:t>
            </a:r>
          </a:p>
          <a:p>
            <a:r>
              <a:rPr lang="en-US" dirty="0" smtClean="0"/>
              <a:t>Some require MS or extra experience. There are many, however, that do not.</a:t>
            </a:r>
            <a:endParaRPr lang="en-US" dirty="0"/>
          </a:p>
        </p:txBody>
      </p:sp>
    </p:spTree>
    <p:extLst>
      <p:ext uri="{BB962C8B-B14F-4D97-AF65-F5344CB8AC3E}">
        <p14:creationId xmlns:p14="http://schemas.microsoft.com/office/powerpoint/2010/main" val="38642574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46912" t="7646" r="14751" b="18520"/>
          <a:stretch/>
        </p:blipFill>
        <p:spPr>
          <a:xfrm>
            <a:off x="2994454" y="0"/>
            <a:ext cx="6203091" cy="6720015"/>
          </a:xfrm>
          <a:prstGeom prst="rect">
            <a:avLst/>
          </a:prstGeom>
        </p:spPr>
      </p:pic>
    </p:spTree>
    <p:extLst>
      <p:ext uri="{BB962C8B-B14F-4D97-AF65-F5344CB8AC3E}">
        <p14:creationId xmlns:p14="http://schemas.microsoft.com/office/powerpoint/2010/main" val="1581353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46592" t="7266" r="13322" b="28186"/>
          <a:stretch/>
        </p:blipFill>
        <p:spPr>
          <a:xfrm>
            <a:off x="2524897" y="175654"/>
            <a:ext cx="7142206" cy="6469042"/>
          </a:xfrm>
          <a:prstGeom prst="rect">
            <a:avLst/>
          </a:prstGeom>
        </p:spPr>
      </p:pic>
    </p:spTree>
    <p:extLst>
      <p:ext uri="{BB962C8B-B14F-4D97-AF65-F5344CB8AC3E}">
        <p14:creationId xmlns:p14="http://schemas.microsoft.com/office/powerpoint/2010/main" val="2254777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46699" t="21087" r="11876" b="17384"/>
          <a:stretch/>
        </p:blipFill>
        <p:spPr>
          <a:xfrm>
            <a:off x="2108886" y="195728"/>
            <a:ext cx="7974227" cy="6662272"/>
          </a:xfrm>
          <a:prstGeom prst="rect">
            <a:avLst/>
          </a:prstGeom>
        </p:spPr>
      </p:pic>
    </p:spTree>
    <p:extLst>
      <p:ext uri="{BB962C8B-B14F-4D97-AF65-F5344CB8AC3E}">
        <p14:creationId xmlns:p14="http://schemas.microsoft.com/office/powerpoint/2010/main" val="24359837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44782" t="29985" r="18479" b="10569"/>
          <a:stretch/>
        </p:blipFill>
        <p:spPr>
          <a:xfrm>
            <a:off x="2590800" y="191401"/>
            <a:ext cx="7010400" cy="6380480"/>
          </a:xfrm>
          <a:prstGeom prst="rect">
            <a:avLst/>
          </a:prstGeom>
        </p:spPr>
      </p:pic>
    </p:spTree>
    <p:extLst>
      <p:ext uri="{BB962C8B-B14F-4D97-AF65-F5344CB8AC3E}">
        <p14:creationId xmlns:p14="http://schemas.microsoft.com/office/powerpoint/2010/main" val="1872715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115</Words>
  <Application>Microsoft Office PowerPoint</Application>
  <PresentationFormat>Widescreen</PresentationFormat>
  <Paragraphs>20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Extra Motivation</vt:lpstr>
      <vt:lpstr>What is Data Science?</vt:lpstr>
      <vt:lpstr> </vt:lpstr>
      <vt:lpstr>Roles and Responsibilities in a Data Scientist Job Description</vt:lpstr>
      <vt:lpstr>Examples of Data Science Jobs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Jobs</dc:title>
  <dc:creator>Microsoft Office User</dc:creator>
  <cp:lastModifiedBy>Microsoft Office User</cp:lastModifiedBy>
  <cp:revision>5</cp:revision>
  <dcterms:created xsi:type="dcterms:W3CDTF">2018-05-01T05:12:29Z</dcterms:created>
  <dcterms:modified xsi:type="dcterms:W3CDTF">2018-05-01T19:51:19Z</dcterms:modified>
</cp:coreProperties>
</file>