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embeddedFontLst>
    <p:embeddedFont>
      <p:font typeface="Raleway"/>
      <p:regular r:id="rId49"/>
      <p:bold r:id="rId50"/>
      <p:italic r:id="rId51"/>
      <p:boldItalic r:id="rId52"/>
    </p:embeddedFont>
    <p:embeddedFont>
      <p:font typeface="Lato"/>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757">
          <p15:clr>
            <a:srgbClr val="A4A3A4"/>
          </p15:clr>
        </p15:guide>
        <p15:guide id="2" pos="2880">
          <p15:clr>
            <a:srgbClr val="A4A3A4"/>
          </p15:clr>
        </p15:guide>
        <p15:guide id="3" orient="horz" pos="22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757" orient="horz"/>
        <p:guide pos="2880"/>
        <p:guide pos="227"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leway-italic.fntdata"/><Relationship Id="rId50" Type="http://schemas.openxmlformats.org/officeDocument/2006/relationships/font" Target="fonts/Raleway-bold.fntdata"/><Relationship Id="rId53" Type="http://schemas.openxmlformats.org/officeDocument/2006/relationships/font" Target="fonts/Lato-regular.fntdata"/><Relationship Id="rId52" Type="http://schemas.openxmlformats.org/officeDocument/2006/relationships/font" Target="fonts/Raleway-boldItalic.fntdata"/><Relationship Id="rId11" Type="http://schemas.openxmlformats.org/officeDocument/2006/relationships/slide" Target="slides/slide6.xml"/><Relationship Id="rId55" Type="http://schemas.openxmlformats.org/officeDocument/2006/relationships/font" Target="fonts/Lato-italic.fntdata"/><Relationship Id="rId10" Type="http://schemas.openxmlformats.org/officeDocument/2006/relationships/slide" Target="slides/slide5.xml"/><Relationship Id="rId54"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acoo.com/home"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acoo.com/diagrams/QOKXfYvQQawBaeuA/4C261"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mbrello.kde.org/"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mbrello.kde.org/"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argouml-downloads.tigris.org/" TargetMode="External"/><Relationship Id="rId3" Type="http://schemas.openxmlformats.org/officeDocument/2006/relationships/hyperlink" Target="http://argouml.tigris.org/documentation/" TargetMode="External"/><Relationship Id="rId4" Type="http://schemas.openxmlformats.org/officeDocument/2006/relationships/hyperlink" Target="https://plugins.jetbrains.com/plugin/4374-argouml-integration" TargetMode="External"/><Relationship Id="rId5" Type="http://schemas.openxmlformats.org/officeDocument/2006/relationships/hyperlink" Target="http://saml.rilspace.com/installing-argouml-python-for-python-code-generation-from-uml" TargetMode="External"/><Relationship Id="rId6" Type="http://schemas.openxmlformats.org/officeDocument/2006/relationships/hyperlink" Target="http://www.softwaresea.com/Windows/download-argosoffice-10248602.htm"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argouml-downloads.tigris.org/" TargetMode="External"/><Relationship Id="rId3" Type="http://schemas.openxmlformats.org/officeDocument/2006/relationships/hyperlink" Target="http://argouml.tigris.org/documentation/" TargetMode="External"/><Relationship Id="rId4" Type="http://schemas.openxmlformats.org/officeDocument/2006/relationships/hyperlink" Target="https://plugins.jetbrains.com/plugin/4374-argouml-integration" TargetMode="External"/><Relationship Id="rId5" Type="http://schemas.openxmlformats.org/officeDocument/2006/relationships/hyperlink" Target="http://saml.rilspace.com/installing-argouml-python-for-python-code-generation-from-uml" TargetMode="External"/><Relationship Id="rId6" Type="http://schemas.openxmlformats.org/officeDocument/2006/relationships/hyperlink" Target="http://www.softwaresea.com/Windows/download-argosoffice-10248602.htm" TargetMode="Externa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argouml-downloads.tigris.org/" TargetMode="External"/><Relationship Id="rId3" Type="http://schemas.openxmlformats.org/officeDocument/2006/relationships/hyperlink" Target="http://argouml.tigris.org/documentation/" TargetMode="External"/><Relationship Id="rId4" Type="http://schemas.openxmlformats.org/officeDocument/2006/relationships/hyperlink" Target="https://plugins.jetbrains.com/plugin/4374-argouml-integration" TargetMode="External"/><Relationship Id="rId5" Type="http://schemas.openxmlformats.org/officeDocument/2006/relationships/hyperlink" Target="http://saml.rilspace.com/installing-argouml-python-for-python-code-generation-from-uml"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aruml.io/" TargetMode="External"/><Relationship Id="rId3" Type="http://schemas.openxmlformats.org/officeDocument/2006/relationships/hyperlink" Target="https://docs.staruml.io/"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16c8c2e11_14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16c8c2e11_14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16c8c2e11_14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16c8c2e11_14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716c8c2e11_14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16c8c2e11_14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716c8c2e11_14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16c8c2e11_14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716c8c2e11_1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16c8c2e11_1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716c8c2e11_1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16c8c2e11_1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716c8c2e11_1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16c8c2e11_1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u="sng">
                <a:solidFill>
                  <a:schemeClr val="hlink"/>
                </a:solidFill>
                <a:hlinkClick r:id="rId2"/>
              </a:rPr>
              <a:t>https://cacoo.com/home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716c8c2e11_1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16c8c2e11_1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716c8c2e11_1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16c8c2e11_1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u="sng">
                <a:solidFill>
                  <a:schemeClr val="hlink"/>
                </a:solidFill>
                <a:hlinkClick r:id="rId2"/>
              </a:rPr>
              <a:t>https://cacoo.com/diagrams/QOKXfYvQQawBaeuA/4C261</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716c8c2e11_1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16c8c2e11_1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716c8c2e11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16c8c2e11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716c8c2e1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716c8c2e1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716c8c2e1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16c8c2e1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716c8c2e11_1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16c8c2e11_1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717da06d8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717da06d8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716c8c2e11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716c8c2e11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716c8c2e11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716c8c2e11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716c8c2e11_17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716c8c2e11_17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716c8c2e11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716c8c2e11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716c8c2e11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716c8c2e11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716c8c2e11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16c8c2e11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716c8c2e11_9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16c8c2e11_9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716c8c2e11_17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16c8c2e11_17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716c8c2e11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716c8c2e11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716c8c2e11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716c8c2e11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u="sng">
                <a:solidFill>
                  <a:schemeClr val="hlink"/>
                </a:solidFill>
                <a:hlinkClick r:id="rId2"/>
              </a:rPr>
              <a:t>https://umbrello.kde.org/</a:t>
            </a:r>
            <a:endParaRPr/>
          </a:p>
          <a:p>
            <a:pPr indent="0" lvl="0" marL="0" rtl="0" algn="l">
              <a:spcBef>
                <a:spcPts val="0"/>
              </a:spcBef>
              <a:spcAft>
                <a:spcPts val="0"/>
              </a:spcAft>
              <a:buNone/>
            </a:pPr>
            <a:r>
              <a:rPr lang="pt-BR"/>
              <a:t>dados compartilhados: quando uma alteração é feito em um dos diagramas ele automaticamente é editado em todos os outros,caso edite o nome de uma função no diagrama de classes por exemplo,ele já altera o mesmo em todos os diagramas do sistema,sem maiores complicações </a:t>
            </a:r>
            <a:endParaRPr/>
          </a:p>
          <a:p>
            <a:pPr indent="0" lvl="0" marL="0" rtl="0" algn="l">
              <a:spcBef>
                <a:spcPts val="0"/>
              </a:spcBef>
              <a:spcAft>
                <a:spcPts val="0"/>
              </a:spcAft>
              <a:buNone/>
            </a:pPr>
            <a:r>
              <a:rPr lang="pt-BR"/>
              <a:t>criação de variaveis: quando você cria uma classe no sistema ele automaticamente adiciona essa opção aos tipos de variaveis utilizaveis do sistema durante a criação de funções e outros</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716c8c2e11_15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716c8c2e11_15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u="sng">
                <a:solidFill>
                  <a:schemeClr val="hlink"/>
                </a:solidFill>
                <a:hlinkClick r:id="rId2"/>
              </a:rPr>
              <a:t>https://umbrello.kde.org/</a:t>
            </a:r>
            <a:endParaRPr/>
          </a:p>
          <a:p>
            <a:pPr indent="0" lvl="0" marL="0" rtl="0" algn="l">
              <a:spcBef>
                <a:spcPts val="0"/>
              </a:spcBef>
              <a:spcAft>
                <a:spcPts val="0"/>
              </a:spcAft>
              <a:buNone/>
            </a:pPr>
            <a:r>
              <a:rPr lang="pt-BR"/>
              <a:t>dados compartilhados: quando uma alteração é feito em um dos diagramas ele automaticamente é editado em todos os outros,caso edite o nome de uma função no diagrama de classes por exemplo,ele já altera o mesmo em todos os diagramas do sistema,sem maiores complicações </a:t>
            </a:r>
            <a:endParaRPr/>
          </a:p>
          <a:p>
            <a:pPr indent="0" lvl="0" marL="0" rtl="0" algn="l">
              <a:spcBef>
                <a:spcPts val="0"/>
              </a:spcBef>
              <a:spcAft>
                <a:spcPts val="0"/>
              </a:spcAft>
              <a:buNone/>
            </a:pPr>
            <a:r>
              <a:rPr lang="pt-BR"/>
              <a:t>criação de variaveis: quando você cria uma classe no sistema ele automaticamente adiciona essa opção aos tipos de variaveis utilizaveis do sistema durante a criação de funções e outros</a:t>
            </a:r>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716c8c2e11_15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716c8c2e11_15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atalhos: alguns comandos do sistema como criar uma linha de associação,apenas pode ser feito clicando na opção de menu de linha e não é possivel de forma simples realizar essa alteração</a:t>
            </a:r>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716c8c2e11_1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716c8c2e11_1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u="sng">
                <a:solidFill>
                  <a:schemeClr val="hlink"/>
                </a:solidFill>
                <a:hlinkClick r:id="rId2"/>
              </a:rPr>
              <a:t>http://argouml-downloads.tigris.org/</a:t>
            </a:r>
            <a:endParaRPr/>
          </a:p>
          <a:p>
            <a:pPr indent="0" lvl="0" marL="0" rtl="0" algn="l">
              <a:spcBef>
                <a:spcPts val="0"/>
              </a:spcBef>
              <a:spcAft>
                <a:spcPts val="0"/>
              </a:spcAft>
              <a:buNone/>
            </a:pPr>
            <a:r>
              <a:rPr lang="pt-BR" u="sng">
                <a:solidFill>
                  <a:schemeClr val="hlink"/>
                </a:solidFill>
                <a:hlinkClick r:id="rId3"/>
              </a:rPr>
              <a:t>http://argouml.tigris.org/documentation/</a:t>
            </a:r>
            <a:endParaRPr/>
          </a:p>
          <a:p>
            <a:pPr indent="0" lvl="0" marL="0" rtl="0" algn="l">
              <a:spcBef>
                <a:spcPts val="0"/>
              </a:spcBef>
              <a:spcAft>
                <a:spcPts val="0"/>
              </a:spcAft>
              <a:buNone/>
            </a:pPr>
            <a:r>
              <a:rPr lang="pt-BR"/>
              <a:t>argo uml:</a:t>
            </a:r>
            <a:endParaRPr/>
          </a:p>
          <a:p>
            <a:pPr indent="0" lvl="0" marL="0" rtl="0" algn="l">
              <a:spcBef>
                <a:spcPts val="0"/>
              </a:spcBef>
              <a:spcAft>
                <a:spcPts val="0"/>
              </a:spcAft>
              <a:buNone/>
            </a:pPr>
            <a:r>
              <a:rPr lang="pt-BR"/>
              <a:t>lista todo integrada</a:t>
            </a:r>
            <a:endParaRPr/>
          </a:p>
          <a:p>
            <a:pPr indent="0" lvl="0" marL="0" rtl="0" algn="l">
              <a:spcBef>
                <a:spcPts val="0"/>
              </a:spcBef>
              <a:spcAft>
                <a:spcPts val="0"/>
              </a:spcAft>
              <a:buNone/>
            </a:pPr>
            <a:r>
              <a:rPr lang="pt-BR"/>
              <a:t>checklist integrado com varias opções relevantes para a documentação já integradas de fabrica,como:</a:t>
            </a:r>
            <a:endParaRPr/>
          </a:p>
          <a:p>
            <a:pPr indent="0" lvl="0" marL="0" rtl="0" algn="l">
              <a:spcBef>
                <a:spcPts val="0"/>
              </a:spcBef>
              <a:spcAft>
                <a:spcPts val="0"/>
              </a:spcAft>
              <a:buNone/>
            </a:pPr>
            <a:r>
              <a:rPr lang="pt-BR"/>
              <a:t>o nome da classe é descritivo?,o nome pode ser mal interpretado,todos os construtores são necessários?,existe algum dado desnecessário?</a:t>
            </a:r>
            <a:endParaRPr/>
          </a:p>
          <a:p>
            <a:pPr indent="0" lvl="0" marL="0" rtl="0" algn="l">
              <a:spcBef>
                <a:spcPts val="0"/>
              </a:spcBef>
              <a:spcAft>
                <a:spcPts val="0"/>
              </a:spcAft>
              <a:buNone/>
            </a:pPr>
            <a:r>
              <a:rPr lang="pt-BR"/>
              <a:t>aba expecífica pra descrição de documentação</a:t>
            </a:r>
            <a:endParaRPr/>
          </a:p>
          <a:p>
            <a:pPr indent="0" lvl="0" marL="0" rtl="0" algn="l">
              <a:spcBef>
                <a:spcPts val="0"/>
              </a:spcBef>
              <a:spcAft>
                <a:spcPts val="0"/>
              </a:spcAft>
              <a:buNone/>
            </a:pPr>
            <a:r>
              <a:rPr lang="pt-BR"/>
              <a:t>gratuiro opensource</a:t>
            </a:r>
            <a:endParaRPr/>
          </a:p>
          <a:p>
            <a:pPr indent="0" lvl="0" marL="0" rtl="0" algn="l">
              <a:spcBef>
                <a:spcPts val="0"/>
              </a:spcBef>
              <a:spcAft>
                <a:spcPts val="0"/>
              </a:spcAft>
              <a:buNone/>
            </a:pPr>
            <a:r>
              <a:rPr lang="pt-BR"/>
              <a:t>converte codigo pronto em: c++,c#, php5,php4,sql e java para diagrama</a:t>
            </a:r>
            <a:endParaRPr/>
          </a:p>
          <a:p>
            <a:pPr indent="0" lvl="0" marL="0" rtl="0" algn="l">
              <a:spcBef>
                <a:spcPts val="0"/>
              </a:spcBef>
              <a:spcAft>
                <a:spcPts val="0"/>
              </a:spcAft>
              <a:buNone/>
            </a:pPr>
            <a:r>
              <a:rPr lang="pt-BR"/>
              <a:t>existe uma opção chamada criticar,onde você pode por varias opçoes para ele analizar se estao corretamente feitas ou nao</a:t>
            </a:r>
            <a:endParaRPr/>
          </a:p>
          <a:p>
            <a:pPr indent="0" lvl="0" marL="0" rtl="0" algn="l">
              <a:spcBef>
                <a:spcPts val="0"/>
              </a:spcBef>
              <a:spcAft>
                <a:spcPts val="0"/>
              </a:spcAft>
              <a:buNone/>
            </a:pPr>
            <a:r>
              <a:rPr lang="pt-BR"/>
              <a:t>dados compartilhados</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ao criar a função dá pra criar diagramas associados diretamente sobre ela,de forma mais organizada</a:t>
            </a:r>
            <a:endParaRPr/>
          </a:p>
          <a:p>
            <a:pPr indent="0" lvl="0" marL="0" rtl="0" algn="l">
              <a:spcBef>
                <a:spcPts val="0"/>
              </a:spcBef>
              <a:spcAft>
                <a:spcPts val="0"/>
              </a:spcAft>
              <a:buNone/>
            </a:pPr>
            <a:r>
              <a:rPr lang="pt-BR"/>
              <a:t>existe uma lista de prioridades ao lado para auxiliar na ordem de desenvolvimento dos diagramas </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as funções e os parametros apenas podem pertencer a um só dono,ou seja,elas devem ser copiadas para tudo que as utilizar e algumas funções dele e outras minucias não são de simples entendimento,fazendo com que para entender como usálo corretamente demande um pouco mais de tempo de alguem que já utilizou outras ferramentas do tipo,exatamente por ser extremamente detalhado e completo</a:t>
            </a:r>
            <a:endParaRPr/>
          </a:p>
          <a:p>
            <a:pPr indent="0" lvl="0" marL="0" rtl="0" algn="l">
              <a:spcBef>
                <a:spcPts val="0"/>
              </a:spcBef>
              <a:spcAft>
                <a:spcPts val="0"/>
              </a:spcAft>
              <a:buNone/>
            </a:pPr>
            <a:r>
              <a:rPr lang="pt-BR"/>
              <a:t>naõ reconece todos os tipos padrões,apenas int,boolean e string,qualquer outro deve ser recriado com um tipo customizado para poder ser usado</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u="sng">
                <a:solidFill>
                  <a:schemeClr val="hlink"/>
                </a:solidFill>
                <a:hlinkClick r:id="rId4"/>
              </a:rPr>
              <a:t>https://plugins.jetbrains.com/plugin/4374-argouml-integration</a:t>
            </a:r>
            <a:endParaRPr/>
          </a:p>
          <a:p>
            <a:pPr indent="0" lvl="0" marL="0" rtl="0" algn="l">
              <a:spcBef>
                <a:spcPts val="0"/>
              </a:spcBef>
              <a:spcAft>
                <a:spcPts val="0"/>
              </a:spcAft>
              <a:buNone/>
            </a:pPr>
            <a:r>
              <a:rPr lang="pt-BR"/>
              <a:t>plugin de integração com os softwares da jetbrains</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u="sng">
                <a:solidFill>
                  <a:schemeClr val="hlink"/>
                </a:solidFill>
                <a:hlinkClick r:id="rId5"/>
              </a:rPr>
              <a:t>http://saml.rilspace.com/installing-argouml-python-for-python-code-generation-from-uml</a:t>
            </a:r>
            <a:endParaRPr/>
          </a:p>
          <a:p>
            <a:pPr indent="0" lvl="0" marL="0" rtl="0" algn="l">
              <a:spcBef>
                <a:spcPts val="0"/>
              </a:spcBef>
              <a:spcAft>
                <a:spcPts val="0"/>
              </a:spcAft>
              <a:buNone/>
            </a:pPr>
            <a:r>
              <a:rPr lang="pt-BR"/>
              <a:t>suporta plugins para outras linguagens</a:t>
            </a:r>
            <a:endParaRPr/>
          </a:p>
          <a:p>
            <a:pPr indent="0" lvl="0" marL="0" rtl="0" algn="l">
              <a:spcBef>
                <a:spcPts val="0"/>
              </a:spcBef>
              <a:spcAft>
                <a:spcPts val="0"/>
              </a:spcAft>
              <a:buNone/>
            </a:pPr>
            <a:r>
              <a:rPr lang="pt-BR" u="sng">
                <a:solidFill>
                  <a:schemeClr val="hlink"/>
                </a:solidFill>
                <a:hlinkClick r:id="rId6"/>
              </a:rPr>
              <a:t>http://www.softwaresea.com/Windows/download-argosoffice-10248602.htm</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716c8c2e11_15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716c8c2e11_15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u="sng">
                <a:solidFill>
                  <a:schemeClr val="hlink"/>
                </a:solidFill>
                <a:hlinkClick r:id="rId2"/>
              </a:rPr>
              <a:t>http://argouml-downloads.tigris.org/</a:t>
            </a:r>
            <a:endParaRPr/>
          </a:p>
          <a:p>
            <a:pPr indent="0" lvl="0" marL="0" rtl="0" algn="l">
              <a:spcBef>
                <a:spcPts val="0"/>
              </a:spcBef>
              <a:spcAft>
                <a:spcPts val="0"/>
              </a:spcAft>
              <a:buNone/>
            </a:pPr>
            <a:r>
              <a:rPr lang="pt-BR" u="sng">
                <a:solidFill>
                  <a:schemeClr val="accent5"/>
                </a:solidFill>
                <a:hlinkClick r:id="rId3">
                  <a:extLst>
                    <a:ext uri="{A12FA001-AC4F-418D-AE19-62706E023703}">
                      <ahyp:hlinkClr val="tx"/>
                    </a:ext>
                  </a:extLst>
                </a:hlinkClick>
              </a:rPr>
              <a:t>http://argouml.tigris.org/documentation/</a:t>
            </a:r>
            <a:endParaRPr/>
          </a:p>
          <a:p>
            <a:pPr indent="0" lvl="0" marL="0" rtl="0" algn="l">
              <a:spcBef>
                <a:spcPts val="0"/>
              </a:spcBef>
              <a:spcAft>
                <a:spcPts val="0"/>
              </a:spcAft>
              <a:buNone/>
            </a:pPr>
            <a:r>
              <a:rPr lang="pt-BR"/>
              <a:t>argo uml:</a:t>
            </a:r>
            <a:endParaRPr/>
          </a:p>
          <a:p>
            <a:pPr indent="0" lvl="0" marL="0" rtl="0" algn="l">
              <a:spcBef>
                <a:spcPts val="0"/>
              </a:spcBef>
              <a:spcAft>
                <a:spcPts val="0"/>
              </a:spcAft>
              <a:buNone/>
            </a:pPr>
            <a:r>
              <a:rPr lang="pt-BR"/>
              <a:t>lista todo integrada</a:t>
            </a:r>
            <a:endParaRPr/>
          </a:p>
          <a:p>
            <a:pPr indent="0" lvl="0" marL="0" rtl="0" algn="l">
              <a:spcBef>
                <a:spcPts val="0"/>
              </a:spcBef>
              <a:spcAft>
                <a:spcPts val="0"/>
              </a:spcAft>
              <a:buNone/>
            </a:pPr>
            <a:r>
              <a:rPr lang="pt-BR"/>
              <a:t>checklist integrado com varias opções relevantes para a documentação já integradas de fabrica,como:</a:t>
            </a:r>
            <a:endParaRPr/>
          </a:p>
          <a:p>
            <a:pPr indent="0" lvl="0" marL="0" rtl="0" algn="l">
              <a:spcBef>
                <a:spcPts val="0"/>
              </a:spcBef>
              <a:spcAft>
                <a:spcPts val="0"/>
              </a:spcAft>
              <a:buNone/>
            </a:pPr>
            <a:r>
              <a:rPr lang="pt-BR"/>
              <a:t>o nome da classe é descritivo?,o nome pode ser mal interpretado,todos os construtores são necessários?,existe algum dado desnecessário?</a:t>
            </a:r>
            <a:endParaRPr/>
          </a:p>
          <a:p>
            <a:pPr indent="0" lvl="0" marL="0" rtl="0" algn="l">
              <a:spcBef>
                <a:spcPts val="0"/>
              </a:spcBef>
              <a:spcAft>
                <a:spcPts val="0"/>
              </a:spcAft>
              <a:buNone/>
            </a:pPr>
            <a:r>
              <a:rPr lang="pt-BR"/>
              <a:t>aba expecífica pra descrição de documentação</a:t>
            </a:r>
            <a:endParaRPr/>
          </a:p>
          <a:p>
            <a:pPr indent="0" lvl="0" marL="0" rtl="0" algn="l">
              <a:spcBef>
                <a:spcPts val="0"/>
              </a:spcBef>
              <a:spcAft>
                <a:spcPts val="0"/>
              </a:spcAft>
              <a:buNone/>
            </a:pPr>
            <a:r>
              <a:rPr lang="pt-BR"/>
              <a:t>gratuiro opensource</a:t>
            </a:r>
            <a:endParaRPr/>
          </a:p>
          <a:p>
            <a:pPr indent="0" lvl="0" marL="0" rtl="0" algn="l">
              <a:spcBef>
                <a:spcPts val="0"/>
              </a:spcBef>
              <a:spcAft>
                <a:spcPts val="0"/>
              </a:spcAft>
              <a:buNone/>
            </a:pPr>
            <a:r>
              <a:rPr lang="pt-BR"/>
              <a:t>converte codigo pronto em: c++,c#, php5,php4,sql e java para diagrama</a:t>
            </a:r>
            <a:endParaRPr/>
          </a:p>
          <a:p>
            <a:pPr indent="0" lvl="0" marL="0" rtl="0" algn="l">
              <a:spcBef>
                <a:spcPts val="0"/>
              </a:spcBef>
              <a:spcAft>
                <a:spcPts val="0"/>
              </a:spcAft>
              <a:buNone/>
            </a:pPr>
            <a:r>
              <a:rPr lang="pt-BR"/>
              <a:t>existe uma opção chamada criticar,onde você pode por varias opçoes para ele analizar se estao corretamente feitas ou nao</a:t>
            </a:r>
            <a:endParaRPr/>
          </a:p>
          <a:p>
            <a:pPr indent="0" lvl="0" marL="0" rtl="0" algn="l">
              <a:spcBef>
                <a:spcPts val="0"/>
              </a:spcBef>
              <a:spcAft>
                <a:spcPts val="0"/>
              </a:spcAft>
              <a:buNone/>
            </a:pPr>
            <a:r>
              <a:rPr lang="pt-BR"/>
              <a:t>dados compartilhados</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ao criar a função dá pra criar diagramas associados diretamente sobre ela,de forma mais organizada</a:t>
            </a:r>
            <a:endParaRPr/>
          </a:p>
          <a:p>
            <a:pPr indent="0" lvl="0" marL="0" rtl="0" algn="l">
              <a:spcBef>
                <a:spcPts val="0"/>
              </a:spcBef>
              <a:spcAft>
                <a:spcPts val="0"/>
              </a:spcAft>
              <a:buNone/>
            </a:pPr>
            <a:r>
              <a:rPr lang="pt-BR"/>
              <a:t>existe uma lista de prioridades ao lado para auxiliar na ordem de desenvolvimento dos diagramas </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as funções e os parametros apenas podem pertencer a um só dono,ou seja,elas devem ser copiadas para tudo que as utilizar e algumas funções dele e outras minucias não são de simples entendimento,fazendo com que para entender como usálo corretamente demande um pouco mais de tempo de alguem que já utilizou outras ferramentas do tipo,exatamente por ser extremamente detalhado e completo</a:t>
            </a:r>
            <a:endParaRPr/>
          </a:p>
          <a:p>
            <a:pPr indent="0" lvl="0" marL="0" rtl="0" algn="l">
              <a:spcBef>
                <a:spcPts val="0"/>
              </a:spcBef>
              <a:spcAft>
                <a:spcPts val="0"/>
              </a:spcAft>
              <a:buNone/>
            </a:pPr>
            <a:r>
              <a:rPr lang="pt-BR"/>
              <a:t>naõ reconece todos os tipos padrões,apenas int,boolean e string,qualquer outro deve ser recriado com um tipo customizado para poder ser usado</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u="sng">
                <a:solidFill>
                  <a:schemeClr val="hlink"/>
                </a:solidFill>
                <a:hlinkClick r:id="rId4"/>
              </a:rPr>
              <a:t>https://plugins.jetbrains.com/plugin/4374-argouml-integration</a:t>
            </a:r>
            <a:endParaRPr/>
          </a:p>
          <a:p>
            <a:pPr indent="0" lvl="0" marL="0" rtl="0" algn="l">
              <a:spcBef>
                <a:spcPts val="0"/>
              </a:spcBef>
              <a:spcAft>
                <a:spcPts val="0"/>
              </a:spcAft>
              <a:buNone/>
            </a:pPr>
            <a:r>
              <a:rPr lang="pt-BR"/>
              <a:t>plugin de integração com os softwares da jetbrains</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u="sng">
                <a:solidFill>
                  <a:schemeClr val="hlink"/>
                </a:solidFill>
                <a:hlinkClick r:id="rId5"/>
              </a:rPr>
              <a:t>http://saml.rilspace.com/installing-argouml-python-for-python-code-generation-from-uml</a:t>
            </a:r>
            <a:endParaRPr/>
          </a:p>
          <a:p>
            <a:pPr indent="0" lvl="0" marL="0" rtl="0" algn="l">
              <a:spcBef>
                <a:spcPts val="0"/>
              </a:spcBef>
              <a:spcAft>
                <a:spcPts val="0"/>
              </a:spcAft>
              <a:buNone/>
            </a:pPr>
            <a:r>
              <a:rPr lang="pt-BR"/>
              <a:t>suporta plugins para outras linguagens</a:t>
            </a:r>
            <a:endParaRPr/>
          </a:p>
          <a:p>
            <a:pPr indent="0" lvl="0" marL="0" rtl="0" algn="l">
              <a:spcBef>
                <a:spcPts val="0"/>
              </a:spcBef>
              <a:spcAft>
                <a:spcPts val="0"/>
              </a:spcAft>
              <a:buNone/>
            </a:pPr>
            <a:r>
              <a:rPr lang="pt-BR" u="sng">
                <a:solidFill>
                  <a:schemeClr val="hlink"/>
                </a:solidFill>
                <a:hlinkClick r:id="rId6"/>
              </a:rPr>
              <a:t>http://www.softwaresea.com/Windows/download-argosoffice-10248602.htm</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716c8c2e11_15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716c8c2e11_15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u="sng">
                <a:solidFill>
                  <a:schemeClr val="hlink"/>
                </a:solidFill>
                <a:hlinkClick r:id="rId2"/>
              </a:rPr>
              <a:t>http://argouml-downloads.tigris.org/</a:t>
            </a:r>
            <a:endParaRPr/>
          </a:p>
          <a:p>
            <a:pPr indent="0" lvl="0" marL="0" rtl="0" algn="l">
              <a:spcBef>
                <a:spcPts val="0"/>
              </a:spcBef>
              <a:spcAft>
                <a:spcPts val="0"/>
              </a:spcAft>
              <a:buNone/>
            </a:pPr>
            <a:r>
              <a:rPr lang="pt-BR" u="sng">
                <a:solidFill>
                  <a:schemeClr val="accent5"/>
                </a:solidFill>
                <a:hlinkClick r:id="rId3">
                  <a:extLst>
                    <a:ext uri="{A12FA001-AC4F-418D-AE19-62706E023703}">
                      <ahyp:hlinkClr val="tx"/>
                    </a:ext>
                  </a:extLst>
                </a:hlinkClick>
              </a:rPr>
              <a:t>http://argouml.tigris.org/documentation/</a:t>
            </a:r>
            <a:endParaRPr/>
          </a:p>
          <a:p>
            <a:pPr indent="0" lvl="0" marL="0" rtl="0" algn="l">
              <a:spcBef>
                <a:spcPts val="0"/>
              </a:spcBef>
              <a:spcAft>
                <a:spcPts val="0"/>
              </a:spcAft>
              <a:buNone/>
            </a:pPr>
            <a:r>
              <a:rPr lang="pt-BR"/>
              <a:t>argo uml:</a:t>
            </a:r>
            <a:endParaRPr/>
          </a:p>
          <a:p>
            <a:pPr indent="0" lvl="0" marL="0" rtl="0" algn="l">
              <a:spcBef>
                <a:spcPts val="0"/>
              </a:spcBef>
              <a:spcAft>
                <a:spcPts val="0"/>
              </a:spcAft>
              <a:buNone/>
            </a:pPr>
            <a:r>
              <a:rPr lang="pt-BR"/>
              <a:t>lista todo integrada</a:t>
            </a:r>
            <a:endParaRPr/>
          </a:p>
          <a:p>
            <a:pPr indent="0" lvl="0" marL="0" rtl="0" algn="l">
              <a:spcBef>
                <a:spcPts val="0"/>
              </a:spcBef>
              <a:spcAft>
                <a:spcPts val="0"/>
              </a:spcAft>
              <a:buNone/>
            </a:pPr>
            <a:r>
              <a:rPr lang="pt-BR"/>
              <a:t>checklist integrado com varias opções relevantes para a documentação já integradas de fabrica,como:</a:t>
            </a:r>
            <a:endParaRPr/>
          </a:p>
          <a:p>
            <a:pPr indent="0" lvl="0" marL="0" rtl="0" algn="l">
              <a:spcBef>
                <a:spcPts val="0"/>
              </a:spcBef>
              <a:spcAft>
                <a:spcPts val="0"/>
              </a:spcAft>
              <a:buNone/>
            </a:pPr>
            <a:r>
              <a:rPr lang="pt-BR"/>
              <a:t>o nome da classe é descritivo?,o nome pode ser mal interpretado,todos os construtores são necessários?,existe algum dado desnecessário?</a:t>
            </a:r>
            <a:endParaRPr/>
          </a:p>
          <a:p>
            <a:pPr indent="0" lvl="0" marL="0" rtl="0" algn="l">
              <a:spcBef>
                <a:spcPts val="0"/>
              </a:spcBef>
              <a:spcAft>
                <a:spcPts val="0"/>
              </a:spcAft>
              <a:buNone/>
            </a:pPr>
            <a:r>
              <a:rPr lang="pt-BR"/>
              <a:t>aba expecífica pra descrição de documentação</a:t>
            </a:r>
            <a:endParaRPr/>
          </a:p>
          <a:p>
            <a:pPr indent="0" lvl="0" marL="0" rtl="0" algn="l">
              <a:spcBef>
                <a:spcPts val="0"/>
              </a:spcBef>
              <a:spcAft>
                <a:spcPts val="0"/>
              </a:spcAft>
              <a:buNone/>
            </a:pPr>
            <a:r>
              <a:rPr lang="pt-BR"/>
              <a:t>gratuiro opensource</a:t>
            </a:r>
            <a:endParaRPr/>
          </a:p>
          <a:p>
            <a:pPr indent="0" lvl="0" marL="0" rtl="0" algn="l">
              <a:spcBef>
                <a:spcPts val="0"/>
              </a:spcBef>
              <a:spcAft>
                <a:spcPts val="0"/>
              </a:spcAft>
              <a:buNone/>
            </a:pPr>
            <a:r>
              <a:rPr lang="pt-BR"/>
              <a:t>converte codigo pronto em: c++,c#, php5,php4,sql e java para diagrama</a:t>
            </a:r>
            <a:endParaRPr/>
          </a:p>
          <a:p>
            <a:pPr indent="0" lvl="0" marL="0" rtl="0" algn="l">
              <a:spcBef>
                <a:spcPts val="0"/>
              </a:spcBef>
              <a:spcAft>
                <a:spcPts val="0"/>
              </a:spcAft>
              <a:buNone/>
            </a:pPr>
            <a:r>
              <a:rPr lang="pt-BR"/>
              <a:t>existe uma opção chamada criticar,onde você pode por varias opçoes para ele analizar se estao corretamente feitas ou nao</a:t>
            </a:r>
            <a:endParaRPr/>
          </a:p>
          <a:p>
            <a:pPr indent="0" lvl="0" marL="0" rtl="0" algn="l">
              <a:spcBef>
                <a:spcPts val="0"/>
              </a:spcBef>
              <a:spcAft>
                <a:spcPts val="0"/>
              </a:spcAft>
              <a:buNone/>
            </a:pPr>
            <a:r>
              <a:rPr lang="pt-BR"/>
              <a:t>dados compartilhados</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ao criar a função dá pra criar diagramas associados diretamente sobre ela,de forma mais organizada</a:t>
            </a:r>
            <a:endParaRPr/>
          </a:p>
          <a:p>
            <a:pPr indent="0" lvl="0" marL="0" rtl="0" algn="l">
              <a:spcBef>
                <a:spcPts val="0"/>
              </a:spcBef>
              <a:spcAft>
                <a:spcPts val="0"/>
              </a:spcAft>
              <a:buNone/>
            </a:pPr>
            <a:r>
              <a:rPr lang="pt-BR"/>
              <a:t>existe uma lista de prioridades ao lado para auxiliar na ordem de desenvolvimento dos diagramas </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as funções e os parametros apenas podem pertencer a um só dono,ou seja,elas devem ser copiadas para tudo que as utilizar e algumas funções dele e outras minucias não são de simples entendimento,fazendo com que para entender como usálo corretamente demande um pouco mais de tempo de alguem que já utilizou outras ferramentas do tipo,exatamente por ser extremamente detalhado e completo</a:t>
            </a:r>
            <a:endParaRPr/>
          </a:p>
          <a:p>
            <a:pPr indent="0" lvl="0" marL="0" rtl="0" algn="l">
              <a:spcBef>
                <a:spcPts val="0"/>
              </a:spcBef>
              <a:spcAft>
                <a:spcPts val="0"/>
              </a:spcAft>
              <a:buNone/>
            </a:pPr>
            <a:r>
              <a:rPr lang="pt-BR"/>
              <a:t>naõ reconece todos os tipos padrões,apenas int,boolean e string,qualquer outro deve ser recriado com um tipo customizado para poder ser usado</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u="sng">
                <a:solidFill>
                  <a:schemeClr val="hlink"/>
                </a:solidFill>
                <a:hlinkClick r:id="rId4"/>
              </a:rPr>
              <a:t>https://plugins.jetbrains.com/plugin/4374-argouml-integration</a:t>
            </a:r>
            <a:endParaRPr/>
          </a:p>
          <a:p>
            <a:pPr indent="0" lvl="0" marL="0" rtl="0" algn="l">
              <a:spcBef>
                <a:spcPts val="0"/>
              </a:spcBef>
              <a:spcAft>
                <a:spcPts val="0"/>
              </a:spcAft>
              <a:buNone/>
            </a:pPr>
            <a:r>
              <a:rPr lang="pt-BR"/>
              <a:t>plugin de integração com os softwares da jetbrains</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u="sng">
                <a:solidFill>
                  <a:schemeClr val="hlink"/>
                </a:solidFill>
                <a:hlinkClick r:id="rId5"/>
              </a:rPr>
              <a:t>http://saml.rilspace.com/installing-argouml-python-for-python-code-generation-from-uml</a:t>
            </a:r>
            <a:endParaRPr/>
          </a:p>
          <a:p>
            <a:pPr indent="0" lvl="0" marL="0" rtl="0" algn="l">
              <a:spcBef>
                <a:spcPts val="0"/>
              </a:spcBef>
              <a:spcAft>
                <a:spcPts val="0"/>
              </a:spcAft>
              <a:buNone/>
            </a:pPr>
            <a:r>
              <a:rPr lang="pt-BR"/>
              <a:t>suporta plugins para outras linguagens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716c8c2e11_1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716c8c2e11_1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716c8c2e11_1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716c8c2e11_1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u="sng">
                <a:solidFill>
                  <a:schemeClr val="hlink"/>
                </a:solidFill>
                <a:hlinkClick r:id="rId2"/>
              </a:rPr>
              <a:t>http://staruml.io/</a:t>
            </a:r>
            <a:endParaRPr/>
          </a:p>
          <a:p>
            <a:pPr indent="0" lvl="0" marL="0" rtl="0" algn="l">
              <a:spcBef>
                <a:spcPts val="0"/>
              </a:spcBef>
              <a:spcAft>
                <a:spcPts val="0"/>
              </a:spcAft>
              <a:buNone/>
            </a:pPr>
            <a:r>
              <a:rPr lang="pt-BR" u="sng">
                <a:solidFill>
                  <a:schemeClr val="hlink"/>
                </a:solidFill>
                <a:hlinkClick r:id="rId3"/>
              </a:rPr>
              <a:t>https://docs.staruml.io/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16c8c2e11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16c8c2e11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716c8c2e11_1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716c8c2e11_1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716c8c2e11_1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716c8c2e11_1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716c8c2e11_1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716c8c2e11_1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716c8c2e11_1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716c8c2e11_1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716c8c2e11_9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16c8c2e11_9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716c8c2e11_9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16c8c2e11_9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716c8c2e11_9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16c8c2e11_9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16c8c2e11_14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16c8c2e11_14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716c8c2e11_14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16c8c2e11_14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335692" y="305581"/>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538500" y="42500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335700" y="1795300"/>
            <a:ext cx="3981000" cy="3140400"/>
          </a:xfrm>
          <a:prstGeom prst="rect">
            <a:avLst/>
          </a:prstGeom>
        </p:spPr>
        <p:txBody>
          <a:bodyPr anchorCtr="0" anchor="t" bIns="91425" lIns="91425" spcFirstLastPara="1" rIns="91425" wrap="square" tIns="91425">
            <a:noAutofit/>
          </a:bodyPr>
          <a:lstStyle>
            <a:lvl1pPr lvl="0">
              <a:lnSpc>
                <a:spcPct val="85000"/>
              </a:lnSpc>
              <a:spcBef>
                <a:spcPts val="0"/>
              </a:spcBef>
              <a:spcAft>
                <a:spcPts val="0"/>
              </a:spcAft>
              <a:buSzPts val="1600"/>
              <a:buChar char="●"/>
              <a:defRPr sz="1600"/>
            </a:lvl1pPr>
            <a:lvl2pPr lvl="1">
              <a:lnSpc>
                <a:spcPct val="100000"/>
              </a:lnSpc>
              <a:spcBef>
                <a:spcPts val="0"/>
              </a:spcBef>
              <a:spcAft>
                <a:spcPts val="0"/>
              </a:spcAft>
              <a:buSzPts val="1600"/>
              <a:buChar char="○"/>
              <a:defRPr sz="1600"/>
            </a:lvl2pPr>
            <a:lvl3pPr lvl="2">
              <a:lnSpc>
                <a:spcPct val="100000"/>
              </a:lnSpc>
              <a:spcBef>
                <a:spcPts val="0"/>
              </a:spcBef>
              <a:spcAft>
                <a:spcPts val="0"/>
              </a:spcAft>
              <a:buSzPts val="1600"/>
              <a:buChar char="■"/>
              <a:defRPr sz="1600"/>
            </a:lvl3pPr>
            <a:lvl4pPr lvl="3">
              <a:lnSpc>
                <a:spcPct val="100000"/>
              </a:lnSpc>
              <a:spcBef>
                <a:spcPts val="0"/>
              </a:spcBef>
              <a:spcAft>
                <a:spcPts val="0"/>
              </a:spcAft>
              <a:buSzPts val="1600"/>
              <a:buChar char="●"/>
              <a:defRPr sz="1600"/>
            </a:lvl4pPr>
            <a:lvl5pPr lvl="4">
              <a:lnSpc>
                <a:spcPct val="100000"/>
              </a:lnSpc>
              <a:spcBef>
                <a:spcPts val="0"/>
              </a:spcBef>
              <a:spcAft>
                <a:spcPts val="0"/>
              </a:spcAft>
              <a:buSzPts val="1600"/>
              <a:buChar char="○"/>
              <a:defRPr sz="1600"/>
            </a:lvl5pPr>
            <a:lvl6pPr lvl="5">
              <a:lnSpc>
                <a:spcPct val="100000"/>
              </a:lnSpc>
              <a:spcBef>
                <a:spcPts val="0"/>
              </a:spcBef>
              <a:spcAft>
                <a:spcPts val="0"/>
              </a:spcAft>
              <a:buSzPts val="1600"/>
              <a:buChar char="■"/>
              <a:defRPr sz="1600"/>
            </a:lvl6pPr>
            <a:lvl7pPr lvl="6">
              <a:lnSpc>
                <a:spcPct val="100000"/>
              </a:lnSpc>
              <a:spcBef>
                <a:spcPts val="0"/>
              </a:spcBef>
              <a:spcAft>
                <a:spcPts val="0"/>
              </a:spcAft>
              <a:buSzPts val="1600"/>
              <a:buChar char="●"/>
              <a:defRPr sz="1600"/>
            </a:lvl7pPr>
            <a:lvl8pPr lvl="7">
              <a:lnSpc>
                <a:spcPct val="100000"/>
              </a:lnSpc>
              <a:spcBef>
                <a:spcPts val="0"/>
              </a:spcBef>
              <a:spcAft>
                <a:spcPts val="0"/>
              </a:spcAft>
              <a:buSzPts val="1600"/>
              <a:buChar char="○"/>
              <a:defRPr sz="1600"/>
            </a:lvl8pPr>
            <a:lvl9pPr lvl="8">
              <a:lnSpc>
                <a:spcPct val="100000"/>
              </a:lnSpc>
              <a:spcBef>
                <a:spcPts val="0"/>
              </a:spcBef>
              <a:spcAft>
                <a:spcPts val="0"/>
              </a:spcAft>
              <a:buSzPts val="1600"/>
              <a:buChar char="■"/>
              <a:defRPr sz="1600"/>
            </a:lvl9pPr>
          </a:lstStyle>
          <a:p/>
        </p:txBody>
      </p:sp>
      <p:sp>
        <p:nvSpPr>
          <p:cNvPr id="68" name="Google Shape;68;p9"/>
          <p:cNvSpPr txBox="1"/>
          <p:nvPr>
            <p:ph idx="2" type="body"/>
          </p:nvPr>
        </p:nvSpPr>
        <p:spPr>
          <a:xfrm>
            <a:off x="4582800" y="92250"/>
            <a:ext cx="4514700" cy="4983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lnSpc>
                <a:spcPct val="85000"/>
              </a:lnSpc>
              <a:spcBef>
                <a:spcPts val="1600"/>
              </a:spcBef>
              <a:spcAft>
                <a:spcPts val="0"/>
              </a:spcAft>
              <a:buSzPts val="1100"/>
              <a:buChar char="■"/>
              <a:defRPr/>
            </a:lvl3pPr>
            <a:lvl4pPr indent="-298450" lvl="3" marL="1828800">
              <a:spcBef>
                <a:spcPts val="2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9.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hyperlink" Target="https://cacoo.com/diagrams/QOKXfYvQQawBaeuA/4C261"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1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25.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 Id="rId3"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 Id="rId3"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 Id="rId3"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 Id="rId3"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 Id="rId3"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2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 Id="rId3" Type="http://schemas.openxmlformats.org/officeDocument/2006/relationships/image" Target="../media/image2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 Id="rId3" Type="http://schemas.openxmlformats.org/officeDocument/2006/relationships/image" Target="../media/image2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 Id="rId3" Type="http://schemas.openxmlformats.org/officeDocument/2006/relationships/image" Target="../media/image26.png"/><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 Id="rId3" Type="http://schemas.openxmlformats.org/officeDocument/2006/relationships/hyperlink" Target="https://www.profissionaisti.com.br/2018/08/7-ferramentas-online-gratuitas-para-criar-diagramas-uml/" TargetMode="External"/><Relationship Id="rId4" Type="http://schemas.openxmlformats.org/officeDocument/2006/relationships/hyperlink" Target="https://cacoo.com/home" TargetMode="External"/><Relationship Id="rId5" Type="http://schemas.openxmlformats.org/officeDocument/2006/relationships/hyperlink" Target="https://docs.staruml.io/" TargetMode="External"/><Relationship Id="rId6" Type="http://schemas.openxmlformats.org/officeDocument/2006/relationships/hyperlink" Target="https://umbrello.kde.org/" TargetMode="External"/><Relationship Id="rId7" Type="http://schemas.openxmlformats.org/officeDocument/2006/relationships/hyperlink" Target="http://argouml.tigris.org/documentation/" TargetMode="External"/><Relationship Id="rId8" Type="http://schemas.openxmlformats.org/officeDocument/2006/relationships/hyperlink" Target="https://plugins.jetbrains.com/plugin/4374-argouml-integra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11700" y="1397925"/>
            <a:ext cx="8520600" cy="255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Comparativo de ferramentas de modelagem de software - online e desktop</a:t>
            </a:r>
            <a:endParaRPr/>
          </a:p>
        </p:txBody>
      </p:sp>
      <p:sp>
        <p:nvSpPr>
          <p:cNvPr id="87" name="Google Shape;87;p13"/>
          <p:cNvSpPr txBox="1"/>
          <p:nvPr>
            <p:ph idx="1" type="subTitle"/>
          </p:nvPr>
        </p:nvSpPr>
        <p:spPr>
          <a:xfrm>
            <a:off x="311700" y="3990900"/>
            <a:ext cx="8520600" cy="6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Alunos: Ariel, Júlia, Gabriela, Melissa e Miguel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538500" y="42500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3600">
                <a:solidFill>
                  <a:srgbClr val="000000"/>
                </a:solidFill>
              </a:rPr>
              <a:t>yUML</a:t>
            </a:r>
            <a:endParaRPr sz="3600">
              <a:solidFill>
                <a:srgbClr val="000000"/>
              </a:solidFill>
            </a:endParaRPr>
          </a:p>
        </p:txBody>
      </p:sp>
      <p:sp>
        <p:nvSpPr>
          <p:cNvPr id="153" name="Google Shape;153;p22"/>
          <p:cNvSpPr txBox="1"/>
          <p:nvPr>
            <p:ph idx="1" type="subTitle"/>
          </p:nvPr>
        </p:nvSpPr>
        <p:spPr>
          <a:xfrm>
            <a:off x="224100" y="1354850"/>
            <a:ext cx="4260300" cy="3580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pt-BR" sz="2400">
                <a:solidFill>
                  <a:srgbClr val="333333"/>
                </a:solidFill>
              </a:rPr>
              <a:t>VANTAGENS:</a:t>
            </a:r>
            <a:endParaRPr b="1" sz="2400">
              <a:solidFill>
                <a:srgbClr val="333333"/>
              </a:solidFill>
            </a:endParaRPr>
          </a:p>
          <a:p>
            <a:pPr indent="-381000" lvl="0" marL="457200" rtl="0" algn="l">
              <a:lnSpc>
                <a:spcPct val="115000"/>
              </a:lnSpc>
              <a:spcBef>
                <a:spcPts val="1600"/>
              </a:spcBef>
              <a:spcAft>
                <a:spcPts val="0"/>
              </a:spcAft>
              <a:buSzPts val="2400"/>
              <a:buChar char="●"/>
            </a:pPr>
            <a:r>
              <a:rPr lang="pt-BR" sz="2400">
                <a:solidFill>
                  <a:srgbClr val="333333"/>
                </a:solidFill>
              </a:rPr>
              <a:t>Versão Gratuita. </a:t>
            </a:r>
            <a:endParaRPr sz="2400">
              <a:solidFill>
                <a:srgbClr val="333333"/>
              </a:solidFill>
            </a:endParaRPr>
          </a:p>
          <a:p>
            <a:pPr indent="-381000" lvl="0" marL="457200" rtl="0" algn="l">
              <a:lnSpc>
                <a:spcPct val="115000"/>
              </a:lnSpc>
              <a:spcBef>
                <a:spcPts val="0"/>
              </a:spcBef>
              <a:spcAft>
                <a:spcPts val="0"/>
              </a:spcAft>
              <a:buSzPts val="2400"/>
              <a:buChar char="●"/>
            </a:pPr>
            <a:r>
              <a:rPr lang="pt-BR" sz="2400">
                <a:solidFill>
                  <a:srgbClr val="333333"/>
                </a:solidFill>
              </a:rPr>
              <a:t>É possível criar diagramas de forma ilimitada</a:t>
            </a:r>
            <a:endParaRPr sz="2400">
              <a:solidFill>
                <a:srgbClr val="333333"/>
              </a:solidFill>
            </a:endParaRPr>
          </a:p>
          <a:p>
            <a:pPr indent="-381000" lvl="0" marL="457200" rtl="0" algn="l">
              <a:lnSpc>
                <a:spcPct val="115000"/>
              </a:lnSpc>
              <a:spcBef>
                <a:spcPts val="0"/>
              </a:spcBef>
              <a:spcAft>
                <a:spcPts val="0"/>
              </a:spcAft>
              <a:buClr>
                <a:srgbClr val="333333"/>
              </a:buClr>
              <a:buSzPts val="2400"/>
              <a:buChar char="●"/>
            </a:pPr>
            <a:r>
              <a:rPr lang="pt-BR" sz="2400">
                <a:solidFill>
                  <a:srgbClr val="333333"/>
                </a:solidFill>
              </a:rPr>
              <a:t>fácil compartilhá-los ou salvá-los em pdf e imagens</a:t>
            </a:r>
            <a:endParaRPr sz="2400">
              <a:solidFill>
                <a:srgbClr val="000000"/>
              </a:solidFill>
            </a:endParaRPr>
          </a:p>
          <a:p>
            <a:pPr indent="0" lvl="0" marL="457200" rtl="0" algn="l">
              <a:spcBef>
                <a:spcPts val="1600"/>
              </a:spcBef>
              <a:spcAft>
                <a:spcPts val="0"/>
              </a:spcAft>
              <a:buNone/>
            </a:pPr>
            <a:r>
              <a:t/>
            </a:r>
            <a:endParaRPr sz="1800"/>
          </a:p>
        </p:txBody>
      </p:sp>
      <p:pic>
        <p:nvPicPr>
          <p:cNvPr id="154" name="Google Shape;154;p22"/>
          <p:cNvPicPr preferRelativeResize="0"/>
          <p:nvPr/>
        </p:nvPicPr>
        <p:blipFill rotWithShape="1">
          <a:blip r:embed="rId3">
            <a:alphaModFix/>
          </a:blip>
          <a:srcRect b="0" l="-1030" r="0" t="19568"/>
          <a:stretch/>
        </p:blipFill>
        <p:spPr>
          <a:xfrm>
            <a:off x="4734988" y="389850"/>
            <a:ext cx="4304325" cy="1564825"/>
          </a:xfrm>
          <a:prstGeom prst="rect">
            <a:avLst/>
          </a:prstGeom>
          <a:noFill/>
          <a:ln>
            <a:noFill/>
          </a:ln>
        </p:spPr>
      </p:pic>
      <p:pic>
        <p:nvPicPr>
          <p:cNvPr id="155" name="Google Shape;155;p22"/>
          <p:cNvPicPr preferRelativeResize="0"/>
          <p:nvPr/>
        </p:nvPicPr>
        <p:blipFill>
          <a:blip r:embed="rId4">
            <a:alphaModFix/>
          </a:blip>
          <a:stretch>
            <a:fillRect/>
          </a:stretch>
        </p:blipFill>
        <p:spPr>
          <a:xfrm>
            <a:off x="4757000" y="2194361"/>
            <a:ext cx="4260300" cy="2759215"/>
          </a:xfrm>
          <a:prstGeom prst="rect">
            <a:avLst/>
          </a:prstGeom>
          <a:noFill/>
          <a:ln>
            <a:noFill/>
          </a:ln>
        </p:spPr>
      </p:pic>
      <p:sp>
        <p:nvSpPr>
          <p:cNvPr id="156" name="Google Shape;156;p22"/>
          <p:cNvSpPr txBox="1"/>
          <p:nvPr>
            <p:ph idx="2" type="body"/>
          </p:nvPr>
        </p:nvSpPr>
        <p:spPr>
          <a:xfrm>
            <a:off x="4582800" y="92250"/>
            <a:ext cx="4514700" cy="498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538500" y="244625"/>
            <a:ext cx="3300900" cy="7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3600">
                <a:solidFill>
                  <a:srgbClr val="000000"/>
                </a:solidFill>
              </a:rPr>
              <a:t>yUML</a:t>
            </a:r>
            <a:endParaRPr sz="3600">
              <a:solidFill>
                <a:srgbClr val="000000"/>
              </a:solidFill>
            </a:endParaRPr>
          </a:p>
        </p:txBody>
      </p:sp>
      <p:sp>
        <p:nvSpPr>
          <p:cNvPr id="162" name="Google Shape;162;p23"/>
          <p:cNvSpPr txBox="1"/>
          <p:nvPr>
            <p:ph idx="1" type="subTitle"/>
          </p:nvPr>
        </p:nvSpPr>
        <p:spPr>
          <a:xfrm>
            <a:off x="96250" y="1009850"/>
            <a:ext cx="4362900" cy="392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pt-BR" sz="2400">
                <a:solidFill>
                  <a:srgbClr val="000000"/>
                </a:solidFill>
              </a:rPr>
              <a:t>DESVANTAGENS:</a:t>
            </a:r>
            <a:endParaRPr b="1" sz="2400">
              <a:solidFill>
                <a:srgbClr val="000000"/>
              </a:solidFill>
            </a:endParaRPr>
          </a:p>
          <a:p>
            <a:pPr indent="-381000" lvl="0" marL="457200" rtl="0" algn="l">
              <a:lnSpc>
                <a:spcPct val="115000"/>
              </a:lnSpc>
              <a:spcBef>
                <a:spcPts val="1600"/>
              </a:spcBef>
              <a:spcAft>
                <a:spcPts val="0"/>
              </a:spcAft>
              <a:buSzPts val="2400"/>
              <a:buChar char="●"/>
            </a:pPr>
            <a:r>
              <a:rPr lang="pt-BR" sz="2400">
                <a:solidFill>
                  <a:srgbClr val="000000"/>
                </a:solidFill>
              </a:rPr>
              <a:t>Usa-se</a:t>
            </a:r>
            <a:r>
              <a:rPr lang="pt-BR" sz="1300"/>
              <a:t> </a:t>
            </a:r>
            <a:r>
              <a:rPr lang="pt-BR" sz="1200">
                <a:solidFill>
                  <a:srgbClr val="333333"/>
                </a:solidFill>
              </a:rPr>
              <a:t> </a:t>
            </a:r>
            <a:r>
              <a:rPr lang="pt-BR" sz="2400">
                <a:solidFill>
                  <a:srgbClr val="333333"/>
                </a:solidFill>
              </a:rPr>
              <a:t>uma linguagem para a criação dos diagramas</a:t>
            </a:r>
            <a:endParaRPr sz="2400">
              <a:solidFill>
                <a:srgbClr val="333333"/>
              </a:solidFill>
            </a:endParaRPr>
          </a:p>
          <a:p>
            <a:pPr indent="-381000" lvl="0" marL="457200" rtl="0" algn="l">
              <a:lnSpc>
                <a:spcPct val="115000"/>
              </a:lnSpc>
              <a:spcBef>
                <a:spcPts val="0"/>
              </a:spcBef>
              <a:spcAft>
                <a:spcPts val="0"/>
              </a:spcAft>
              <a:buClr>
                <a:srgbClr val="333333"/>
              </a:buClr>
              <a:buSzPts val="2400"/>
              <a:buChar char="●"/>
            </a:pPr>
            <a:r>
              <a:rPr lang="pt-BR" sz="2400">
                <a:solidFill>
                  <a:srgbClr val="333333"/>
                </a:solidFill>
              </a:rPr>
              <a:t>Três tipos são suportados: diagrama de classes, diagrama de atividades e diagrama de caso de uso</a:t>
            </a:r>
            <a:endParaRPr sz="2400">
              <a:solidFill>
                <a:srgbClr val="333333"/>
              </a:solidFill>
            </a:endParaRPr>
          </a:p>
          <a:p>
            <a:pPr indent="-381000" lvl="0" marL="457200" rtl="0" algn="l">
              <a:lnSpc>
                <a:spcPct val="115000"/>
              </a:lnSpc>
              <a:spcBef>
                <a:spcPts val="0"/>
              </a:spcBef>
              <a:spcAft>
                <a:spcPts val="0"/>
              </a:spcAft>
              <a:buClr>
                <a:srgbClr val="333333"/>
              </a:buClr>
              <a:buSzPts val="2400"/>
              <a:buChar char="●"/>
            </a:pPr>
            <a:r>
              <a:rPr lang="pt-BR" sz="2400">
                <a:solidFill>
                  <a:srgbClr val="333333"/>
                </a:solidFill>
              </a:rPr>
              <a:t>Histórico dos diagramas criados fica limitado a 100</a:t>
            </a:r>
            <a:endParaRPr sz="2400">
              <a:solidFill>
                <a:srgbClr val="333333"/>
              </a:solidFill>
            </a:endParaRPr>
          </a:p>
          <a:p>
            <a:pPr indent="0" lvl="0" marL="457200" rtl="0" algn="l">
              <a:spcBef>
                <a:spcPts val="1600"/>
              </a:spcBef>
              <a:spcAft>
                <a:spcPts val="0"/>
              </a:spcAft>
              <a:buNone/>
            </a:pPr>
            <a:r>
              <a:t/>
            </a:r>
            <a:endParaRPr sz="1800"/>
          </a:p>
        </p:txBody>
      </p:sp>
      <p:pic>
        <p:nvPicPr>
          <p:cNvPr id="163" name="Google Shape;163;p23"/>
          <p:cNvPicPr preferRelativeResize="0"/>
          <p:nvPr/>
        </p:nvPicPr>
        <p:blipFill>
          <a:blip r:embed="rId3">
            <a:alphaModFix/>
          </a:blip>
          <a:stretch>
            <a:fillRect/>
          </a:stretch>
        </p:blipFill>
        <p:spPr>
          <a:xfrm>
            <a:off x="4906138" y="4289425"/>
            <a:ext cx="1291825" cy="780128"/>
          </a:xfrm>
          <a:prstGeom prst="rect">
            <a:avLst/>
          </a:prstGeom>
          <a:noFill/>
          <a:ln>
            <a:noFill/>
          </a:ln>
        </p:spPr>
      </p:pic>
      <p:pic>
        <p:nvPicPr>
          <p:cNvPr id="164" name="Google Shape;164;p23"/>
          <p:cNvPicPr preferRelativeResize="0"/>
          <p:nvPr/>
        </p:nvPicPr>
        <p:blipFill>
          <a:blip r:embed="rId4">
            <a:alphaModFix/>
          </a:blip>
          <a:stretch>
            <a:fillRect/>
          </a:stretch>
        </p:blipFill>
        <p:spPr>
          <a:xfrm>
            <a:off x="5260863" y="1887425"/>
            <a:ext cx="3428887" cy="2264586"/>
          </a:xfrm>
          <a:prstGeom prst="rect">
            <a:avLst/>
          </a:prstGeom>
          <a:noFill/>
          <a:ln>
            <a:noFill/>
          </a:ln>
        </p:spPr>
      </p:pic>
      <p:cxnSp>
        <p:nvCxnSpPr>
          <p:cNvPr id="165" name="Google Shape;165;p23"/>
          <p:cNvCxnSpPr>
            <a:stCxn id="163" idx="0"/>
          </p:cNvCxnSpPr>
          <p:nvPr/>
        </p:nvCxnSpPr>
        <p:spPr>
          <a:xfrm flipH="1" rot="10800000">
            <a:off x="5552050" y="2038225"/>
            <a:ext cx="146400" cy="2251200"/>
          </a:xfrm>
          <a:prstGeom prst="straightConnector1">
            <a:avLst/>
          </a:prstGeom>
          <a:noFill/>
          <a:ln cap="flat" cmpd="sng" w="9525">
            <a:solidFill>
              <a:schemeClr val="dk2"/>
            </a:solidFill>
            <a:prstDash val="solid"/>
            <a:round/>
            <a:headEnd len="med" w="med" type="none"/>
            <a:tailEnd len="med" w="med" type="stealth"/>
          </a:ln>
        </p:spPr>
      </p:cxnSp>
      <p:pic>
        <p:nvPicPr>
          <p:cNvPr id="166" name="Google Shape;166;p23"/>
          <p:cNvPicPr preferRelativeResize="0"/>
          <p:nvPr/>
        </p:nvPicPr>
        <p:blipFill>
          <a:blip r:embed="rId5">
            <a:alphaModFix/>
          </a:blip>
          <a:stretch>
            <a:fillRect/>
          </a:stretch>
        </p:blipFill>
        <p:spPr>
          <a:xfrm>
            <a:off x="5260875" y="244622"/>
            <a:ext cx="2740125" cy="1590800"/>
          </a:xfrm>
          <a:prstGeom prst="rect">
            <a:avLst/>
          </a:prstGeom>
          <a:noFill/>
          <a:ln>
            <a:noFill/>
          </a:ln>
        </p:spPr>
      </p:pic>
      <p:sp>
        <p:nvSpPr>
          <p:cNvPr id="167" name="Google Shape;167;p23"/>
          <p:cNvSpPr txBox="1"/>
          <p:nvPr>
            <p:ph idx="2" type="body"/>
          </p:nvPr>
        </p:nvSpPr>
        <p:spPr>
          <a:xfrm>
            <a:off x="4582800" y="92250"/>
            <a:ext cx="4514700" cy="498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538500" y="42500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3600">
                <a:solidFill>
                  <a:srgbClr val="000000"/>
                </a:solidFill>
              </a:rPr>
              <a:t>Creately</a:t>
            </a:r>
            <a:endParaRPr sz="3600">
              <a:solidFill>
                <a:srgbClr val="000000"/>
              </a:solidFill>
            </a:endParaRPr>
          </a:p>
        </p:txBody>
      </p:sp>
      <p:sp>
        <p:nvSpPr>
          <p:cNvPr id="173" name="Google Shape;173;p24"/>
          <p:cNvSpPr txBox="1"/>
          <p:nvPr>
            <p:ph idx="1" type="subTitle"/>
          </p:nvPr>
        </p:nvSpPr>
        <p:spPr>
          <a:xfrm>
            <a:off x="68150" y="1530000"/>
            <a:ext cx="4514700" cy="3405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pt-BR" sz="2400">
                <a:solidFill>
                  <a:srgbClr val="333333"/>
                </a:solidFill>
              </a:rPr>
              <a:t>VANTAGENS:</a:t>
            </a:r>
            <a:endParaRPr b="1" sz="2400">
              <a:solidFill>
                <a:srgbClr val="333333"/>
              </a:solidFill>
            </a:endParaRPr>
          </a:p>
          <a:p>
            <a:pPr indent="-381000" lvl="0" marL="457200" rtl="0" algn="l">
              <a:lnSpc>
                <a:spcPct val="115000"/>
              </a:lnSpc>
              <a:spcBef>
                <a:spcPts val="1600"/>
              </a:spcBef>
              <a:spcAft>
                <a:spcPts val="0"/>
              </a:spcAft>
              <a:buClr>
                <a:srgbClr val="333333"/>
              </a:buClr>
              <a:buSzPts val="2400"/>
              <a:buChar char="●"/>
            </a:pPr>
            <a:r>
              <a:rPr lang="pt-BR" sz="2400">
                <a:solidFill>
                  <a:srgbClr val="333333"/>
                </a:solidFill>
              </a:rPr>
              <a:t>V</a:t>
            </a:r>
            <a:r>
              <a:rPr lang="pt-BR" sz="2400">
                <a:solidFill>
                  <a:srgbClr val="333333"/>
                </a:solidFill>
              </a:rPr>
              <a:t>ários recursos gratuitos</a:t>
            </a:r>
            <a:endParaRPr sz="2400">
              <a:solidFill>
                <a:srgbClr val="333333"/>
              </a:solidFill>
            </a:endParaRPr>
          </a:p>
          <a:p>
            <a:pPr indent="-381000" lvl="0" marL="457200" rtl="0" algn="l">
              <a:lnSpc>
                <a:spcPct val="115000"/>
              </a:lnSpc>
              <a:spcBef>
                <a:spcPts val="0"/>
              </a:spcBef>
              <a:spcAft>
                <a:spcPts val="0"/>
              </a:spcAft>
              <a:buClr>
                <a:srgbClr val="333333"/>
              </a:buClr>
              <a:buSzPts val="2400"/>
              <a:buChar char="●"/>
            </a:pPr>
            <a:r>
              <a:rPr lang="pt-BR" sz="2400">
                <a:solidFill>
                  <a:srgbClr val="333333"/>
                </a:solidFill>
              </a:rPr>
              <a:t>O visual é bastante amigável</a:t>
            </a:r>
            <a:endParaRPr sz="2400">
              <a:solidFill>
                <a:srgbClr val="000000"/>
              </a:solidFill>
            </a:endParaRPr>
          </a:p>
          <a:p>
            <a:pPr indent="0" lvl="0" marL="457200" rtl="0" algn="l">
              <a:spcBef>
                <a:spcPts val="1600"/>
              </a:spcBef>
              <a:spcAft>
                <a:spcPts val="0"/>
              </a:spcAft>
              <a:buNone/>
            </a:pPr>
            <a:r>
              <a:t/>
            </a:r>
            <a:endParaRPr sz="1800"/>
          </a:p>
        </p:txBody>
      </p:sp>
      <p:pic>
        <p:nvPicPr>
          <p:cNvPr id="174" name="Google Shape;174;p24"/>
          <p:cNvPicPr preferRelativeResize="0"/>
          <p:nvPr/>
        </p:nvPicPr>
        <p:blipFill>
          <a:blip r:embed="rId3">
            <a:alphaModFix/>
          </a:blip>
          <a:stretch>
            <a:fillRect/>
          </a:stretch>
        </p:blipFill>
        <p:spPr>
          <a:xfrm>
            <a:off x="4752275" y="1237875"/>
            <a:ext cx="4234276" cy="2870699"/>
          </a:xfrm>
          <a:prstGeom prst="rect">
            <a:avLst/>
          </a:prstGeom>
          <a:noFill/>
          <a:ln>
            <a:noFill/>
          </a:ln>
        </p:spPr>
      </p:pic>
      <p:sp>
        <p:nvSpPr>
          <p:cNvPr id="175" name="Google Shape;175;p24"/>
          <p:cNvSpPr txBox="1"/>
          <p:nvPr>
            <p:ph idx="2" type="body"/>
          </p:nvPr>
        </p:nvSpPr>
        <p:spPr>
          <a:xfrm>
            <a:off x="4582800" y="92250"/>
            <a:ext cx="4514700" cy="498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256100" y="425000"/>
            <a:ext cx="3583200" cy="8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3600">
                <a:solidFill>
                  <a:srgbClr val="000000"/>
                </a:solidFill>
              </a:rPr>
              <a:t>Creately</a:t>
            </a:r>
            <a:endParaRPr sz="3600">
              <a:solidFill>
                <a:srgbClr val="000000"/>
              </a:solidFill>
            </a:endParaRPr>
          </a:p>
        </p:txBody>
      </p:sp>
      <p:sp>
        <p:nvSpPr>
          <p:cNvPr id="181" name="Google Shape;181;p25"/>
          <p:cNvSpPr txBox="1"/>
          <p:nvPr>
            <p:ph idx="1" type="subTitle"/>
          </p:nvPr>
        </p:nvSpPr>
        <p:spPr>
          <a:xfrm>
            <a:off x="149400" y="1355250"/>
            <a:ext cx="4311000" cy="3580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pt-BR" sz="2400">
                <a:solidFill>
                  <a:srgbClr val="000000"/>
                </a:solidFill>
              </a:rPr>
              <a:t>DESVANTAGENS:</a:t>
            </a:r>
            <a:endParaRPr b="1" sz="2400">
              <a:solidFill>
                <a:srgbClr val="000000"/>
              </a:solidFill>
            </a:endParaRPr>
          </a:p>
          <a:p>
            <a:pPr indent="-381000" lvl="0" marL="457200" rtl="0" algn="l">
              <a:lnSpc>
                <a:spcPct val="115000"/>
              </a:lnSpc>
              <a:spcBef>
                <a:spcPts val="1600"/>
              </a:spcBef>
              <a:spcAft>
                <a:spcPts val="0"/>
              </a:spcAft>
              <a:buClr>
                <a:srgbClr val="000000"/>
              </a:buClr>
              <a:buSzPts val="2400"/>
              <a:buChar char="●"/>
            </a:pPr>
            <a:r>
              <a:rPr lang="pt-BR" sz="2400">
                <a:solidFill>
                  <a:srgbClr val="000000"/>
                </a:solidFill>
              </a:rPr>
              <a:t>Disponível apenas em inglês </a:t>
            </a:r>
            <a:endParaRPr sz="2400">
              <a:solidFill>
                <a:srgbClr val="000000"/>
              </a:solidFill>
            </a:endParaRPr>
          </a:p>
          <a:p>
            <a:pPr indent="-381000" lvl="0" marL="457200" rtl="0" algn="l">
              <a:lnSpc>
                <a:spcPct val="115000"/>
              </a:lnSpc>
              <a:spcBef>
                <a:spcPts val="0"/>
              </a:spcBef>
              <a:spcAft>
                <a:spcPts val="0"/>
              </a:spcAft>
              <a:buClr>
                <a:srgbClr val="000000"/>
              </a:buClr>
              <a:buSzPts val="2400"/>
              <a:buChar char="●"/>
            </a:pPr>
            <a:r>
              <a:rPr lang="pt-BR" sz="2400">
                <a:solidFill>
                  <a:srgbClr val="000000"/>
                </a:solidFill>
              </a:rPr>
              <a:t>Tem diagramas de classes, de sequências, de componentes, de casos de uso, de atividades e etc</a:t>
            </a:r>
            <a:endParaRPr sz="1800"/>
          </a:p>
        </p:txBody>
      </p:sp>
      <p:pic>
        <p:nvPicPr>
          <p:cNvPr id="182" name="Google Shape;182;p25"/>
          <p:cNvPicPr preferRelativeResize="0"/>
          <p:nvPr/>
        </p:nvPicPr>
        <p:blipFill>
          <a:blip r:embed="rId3">
            <a:alphaModFix/>
          </a:blip>
          <a:stretch>
            <a:fillRect/>
          </a:stretch>
        </p:blipFill>
        <p:spPr>
          <a:xfrm>
            <a:off x="5946675" y="459275"/>
            <a:ext cx="1986225" cy="4224950"/>
          </a:xfrm>
          <a:prstGeom prst="rect">
            <a:avLst/>
          </a:prstGeom>
          <a:noFill/>
          <a:ln>
            <a:noFill/>
          </a:ln>
        </p:spPr>
      </p:pic>
      <p:sp>
        <p:nvSpPr>
          <p:cNvPr id="183" name="Google Shape;183;p25"/>
          <p:cNvSpPr txBox="1"/>
          <p:nvPr>
            <p:ph idx="2" type="body"/>
          </p:nvPr>
        </p:nvSpPr>
        <p:spPr>
          <a:xfrm>
            <a:off x="4582800" y="92250"/>
            <a:ext cx="4514700" cy="498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538500" y="42500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3600"/>
              <a:t>Cacoo</a:t>
            </a:r>
            <a:endParaRPr sz="3600"/>
          </a:p>
        </p:txBody>
      </p:sp>
      <p:sp>
        <p:nvSpPr>
          <p:cNvPr id="189" name="Google Shape;189;p26"/>
          <p:cNvSpPr txBox="1"/>
          <p:nvPr>
            <p:ph idx="1" type="subTitle"/>
          </p:nvPr>
        </p:nvSpPr>
        <p:spPr>
          <a:xfrm>
            <a:off x="335700" y="1795300"/>
            <a:ext cx="3981000" cy="31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00">
                <a:solidFill>
                  <a:srgbClr val="000000"/>
                </a:solidFill>
              </a:rPr>
              <a:t>Cacoo é uma ferramenta de desenho online amigável que lhe permite criar uma variedade de diagramas, como mapas de site, esboços, diagramas de rede e UML.</a:t>
            </a:r>
            <a:endParaRPr sz="2400">
              <a:solidFill>
                <a:srgbClr val="000000"/>
              </a:solidFill>
            </a:endParaRPr>
          </a:p>
        </p:txBody>
      </p:sp>
      <p:pic>
        <p:nvPicPr>
          <p:cNvPr id="190" name="Google Shape;190;p26"/>
          <p:cNvPicPr preferRelativeResize="0"/>
          <p:nvPr/>
        </p:nvPicPr>
        <p:blipFill>
          <a:blip r:embed="rId3">
            <a:alphaModFix/>
          </a:blip>
          <a:stretch>
            <a:fillRect/>
          </a:stretch>
        </p:blipFill>
        <p:spPr>
          <a:xfrm>
            <a:off x="5069325" y="1921150"/>
            <a:ext cx="3437725" cy="1117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7"/>
          <p:cNvSpPr txBox="1"/>
          <p:nvPr>
            <p:ph type="title"/>
          </p:nvPr>
        </p:nvSpPr>
        <p:spPr>
          <a:xfrm>
            <a:off x="538500" y="42500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3600"/>
              <a:t>Cacoo</a:t>
            </a:r>
            <a:endParaRPr sz="3600"/>
          </a:p>
        </p:txBody>
      </p:sp>
      <p:pic>
        <p:nvPicPr>
          <p:cNvPr id="196" name="Google Shape;196;p27"/>
          <p:cNvPicPr preferRelativeResize="0"/>
          <p:nvPr/>
        </p:nvPicPr>
        <p:blipFill>
          <a:blip r:embed="rId3">
            <a:alphaModFix/>
          </a:blip>
          <a:stretch>
            <a:fillRect/>
          </a:stretch>
        </p:blipFill>
        <p:spPr>
          <a:xfrm>
            <a:off x="5396525" y="2012775"/>
            <a:ext cx="3437725" cy="1117950"/>
          </a:xfrm>
          <a:prstGeom prst="rect">
            <a:avLst/>
          </a:prstGeom>
          <a:noFill/>
          <a:ln>
            <a:noFill/>
          </a:ln>
        </p:spPr>
      </p:pic>
      <p:sp>
        <p:nvSpPr>
          <p:cNvPr id="197" name="Google Shape;197;p27"/>
          <p:cNvSpPr txBox="1"/>
          <p:nvPr>
            <p:ph idx="1" type="subTitle"/>
          </p:nvPr>
        </p:nvSpPr>
        <p:spPr>
          <a:xfrm>
            <a:off x="0" y="1468050"/>
            <a:ext cx="4698600" cy="36753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1" lang="pt-BR" sz="2400">
                <a:solidFill>
                  <a:srgbClr val="000000"/>
                </a:solidFill>
              </a:rPr>
              <a:t>Colaboração em tempo real</a:t>
            </a:r>
            <a:endParaRPr b="1" sz="2400">
              <a:solidFill>
                <a:srgbClr val="000000"/>
              </a:solidFill>
            </a:endParaRPr>
          </a:p>
          <a:p>
            <a:pPr indent="-381000" lvl="0" marL="457200" rtl="0" algn="l">
              <a:lnSpc>
                <a:spcPct val="115000"/>
              </a:lnSpc>
              <a:spcBef>
                <a:spcPts val="1600"/>
              </a:spcBef>
              <a:spcAft>
                <a:spcPts val="0"/>
              </a:spcAft>
              <a:buClr>
                <a:srgbClr val="000000"/>
              </a:buClr>
              <a:buSzPts val="2400"/>
              <a:buChar char="●"/>
            </a:pPr>
            <a:r>
              <a:rPr lang="pt-BR" sz="2400">
                <a:solidFill>
                  <a:srgbClr val="000000"/>
                </a:solidFill>
              </a:rPr>
              <a:t>Diagrama de casos de uso</a:t>
            </a:r>
            <a:endParaRPr sz="2400">
              <a:solidFill>
                <a:srgbClr val="000000"/>
              </a:solidFill>
            </a:endParaRPr>
          </a:p>
          <a:p>
            <a:pPr indent="-381000" lvl="0" marL="457200" rtl="0" algn="l">
              <a:lnSpc>
                <a:spcPct val="115000"/>
              </a:lnSpc>
              <a:spcBef>
                <a:spcPts val="0"/>
              </a:spcBef>
              <a:spcAft>
                <a:spcPts val="0"/>
              </a:spcAft>
              <a:buClr>
                <a:srgbClr val="000000"/>
              </a:buClr>
              <a:buSzPts val="2400"/>
              <a:buChar char="●"/>
            </a:pPr>
            <a:r>
              <a:rPr lang="pt-BR" sz="2400">
                <a:solidFill>
                  <a:srgbClr val="000000"/>
                </a:solidFill>
              </a:rPr>
              <a:t>Diagrama de sequência</a:t>
            </a:r>
            <a:endParaRPr sz="2400">
              <a:solidFill>
                <a:srgbClr val="000000"/>
              </a:solidFill>
            </a:endParaRPr>
          </a:p>
          <a:p>
            <a:pPr indent="-381000" lvl="0" marL="457200" rtl="0" algn="l">
              <a:lnSpc>
                <a:spcPct val="115000"/>
              </a:lnSpc>
              <a:spcBef>
                <a:spcPts val="0"/>
              </a:spcBef>
              <a:spcAft>
                <a:spcPts val="0"/>
              </a:spcAft>
              <a:buClr>
                <a:srgbClr val="000000"/>
              </a:buClr>
              <a:buSzPts val="2400"/>
              <a:buChar char="●"/>
            </a:pPr>
            <a:r>
              <a:rPr lang="pt-BR" sz="2400">
                <a:solidFill>
                  <a:srgbClr val="000000"/>
                </a:solidFill>
              </a:rPr>
              <a:t>Diagrama de classe</a:t>
            </a:r>
            <a:endParaRPr sz="2400">
              <a:solidFill>
                <a:srgbClr val="000000"/>
              </a:solidFill>
            </a:endParaRPr>
          </a:p>
          <a:p>
            <a:pPr indent="-381000" lvl="0" marL="457200" rtl="0" algn="l">
              <a:lnSpc>
                <a:spcPct val="115000"/>
              </a:lnSpc>
              <a:spcBef>
                <a:spcPts val="0"/>
              </a:spcBef>
              <a:spcAft>
                <a:spcPts val="0"/>
              </a:spcAft>
              <a:buClr>
                <a:srgbClr val="000000"/>
              </a:buClr>
              <a:buSzPts val="2400"/>
              <a:buChar char="●"/>
            </a:pPr>
            <a:r>
              <a:rPr lang="pt-BR" sz="2400">
                <a:solidFill>
                  <a:srgbClr val="000000"/>
                </a:solidFill>
              </a:rPr>
              <a:t>Diagrama de atividades</a:t>
            </a:r>
            <a:endParaRPr sz="2400">
              <a:solidFill>
                <a:srgbClr val="000000"/>
              </a:solidFill>
            </a:endParaRPr>
          </a:p>
          <a:p>
            <a:pPr indent="-381000" lvl="0" marL="457200" rtl="0" algn="l">
              <a:lnSpc>
                <a:spcPct val="115000"/>
              </a:lnSpc>
              <a:spcBef>
                <a:spcPts val="0"/>
              </a:spcBef>
              <a:spcAft>
                <a:spcPts val="0"/>
              </a:spcAft>
              <a:buClr>
                <a:srgbClr val="000000"/>
              </a:buClr>
              <a:buSzPts val="2400"/>
              <a:buChar char="●"/>
            </a:pPr>
            <a:r>
              <a:rPr lang="pt-BR" sz="2400">
                <a:solidFill>
                  <a:srgbClr val="000000"/>
                </a:solidFill>
              </a:rPr>
              <a:t>Diagrama da Máquina de Estado</a:t>
            </a:r>
            <a:endParaRPr sz="2400">
              <a:solidFill>
                <a:srgbClr val="000000"/>
              </a:solidFill>
            </a:endParaRPr>
          </a:p>
          <a:p>
            <a:pPr indent="0" lvl="0" marL="0" rtl="0" algn="l">
              <a:lnSpc>
                <a:spcPct val="115000"/>
              </a:lnSpc>
              <a:spcBef>
                <a:spcPts val="1600"/>
              </a:spcBef>
              <a:spcAft>
                <a:spcPts val="0"/>
              </a:spcAft>
              <a:buNone/>
            </a:pPr>
            <a:r>
              <a:t/>
            </a:r>
            <a:endParaRPr sz="2400"/>
          </a:p>
          <a:p>
            <a:pPr indent="0" lvl="0" marL="0" rtl="0" algn="l">
              <a:spcBef>
                <a:spcPts val="1600"/>
              </a:spcBef>
              <a:spcAft>
                <a:spcPts val="0"/>
              </a:spcAft>
              <a:buNone/>
            </a:pPr>
            <a:r>
              <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ph type="title"/>
          </p:nvPr>
        </p:nvSpPr>
        <p:spPr>
          <a:xfrm>
            <a:off x="538500" y="42500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3600"/>
              <a:t>Cacoo</a:t>
            </a:r>
            <a:endParaRPr sz="3600"/>
          </a:p>
        </p:txBody>
      </p:sp>
      <p:sp>
        <p:nvSpPr>
          <p:cNvPr id="203" name="Google Shape;203;p28"/>
          <p:cNvSpPr txBox="1"/>
          <p:nvPr/>
        </p:nvSpPr>
        <p:spPr>
          <a:xfrm>
            <a:off x="327000" y="1725225"/>
            <a:ext cx="4245000" cy="26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400">
                <a:latin typeface="Lato"/>
                <a:ea typeface="Lato"/>
                <a:cs typeface="Lato"/>
                <a:sym typeface="Lato"/>
              </a:rPr>
              <a:t>Teste gratuito de 14 dias  sem inserir cartão de crédito!</a:t>
            </a:r>
            <a:endParaRPr sz="2400">
              <a:latin typeface="Lato"/>
              <a:ea typeface="Lato"/>
              <a:cs typeface="Lato"/>
              <a:sym typeface="Lato"/>
            </a:endParaRPr>
          </a:p>
          <a:p>
            <a:pPr indent="0" lvl="0" marL="0" rtl="0" algn="l">
              <a:spcBef>
                <a:spcPts val="0"/>
              </a:spcBef>
              <a:spcAft>
                <a:spcPts val="0"/>
              </a:spcAft>
              <a:buNone/>
            </a:pPr>
            <a:r>
              <a:t/>
            </a:r>
            <a:endParaRPr sz="2400">
              <a:latin typeface="Lato"/>
              <a:ea typeface="Lato"/>
              <a:cs typeface="Lato"/>
              <a:sym typeface="Lato"/>
            </a:endParaRPr>
          </a:p>
          <a:p>
            <a:pPr indent="0" lvl="0" marL="0" rtl="0" algn="l">
              <a:spcBef>
                <a:spcPts val="0"/>
              </a:spcBef>
              <a:spcAft>
                <a:spcPts val="0"/>
              </a:spcAft>
              <a:buNone/>
            </a:pPr>
            <a:r>
              <a:rPr lang="pt-BR" sz="2400">
                <a:latin typeface="Lato"/>
                <a:ea typeface="Lato"/>
                <a:cs typeface="Lato"/>
                <a:sym typeface="Lato"/>
              </a:rPr>
              <a:t>Versão paga por $6/mês</a:t>
            </a:r>
            <a:endParaRPr sz="2400">
              <a:latin typeface="Lato"/>
              <a:ea typeface="Lato"/>
              <a:cs typeface="Lato"/>
              <a:sym typeface="Lato"/>
            </a:endParaRPr>
          </a:p>
        </p:txBody>
      </p:sp>
      <p:pic>
        <p:nvPicPr>
          <p:cNvPr id="204" name="Google Shape;204;p28"/>
          <p:cNvPicPr preferRelativeResize="0"/>
          <p:nvPr/>
        </p:nvPicPr>
        <p:blipFill>
          <a:blip r:embed="rId3">
            <a:alphaModFix/>
          </a:blip>
          <a:stretch>
            <a:fillRect/>
          </a:stretch>
        </p:blipFill>
        <p:spPr>
          <a:xfrm>
            <a:off x="4698225" y="505775"/>
            <a:ext cx="4267200" cy="393251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9"/>
          <p:cNvSpPr txBox="1"/>
          <p:nvPr>
            <p:ph type="title"/>
          </p:nvPr>
        </p:nvSpPr>
        <p:spPr>
          <a:xfrm>
            <a:off x="538500" y="42500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3600"/>
              <a:t>Cacoo</a:t>
            </a:r>
            <a:endParaRPr sz="3600"/>
          </a:p>
        </p:txBody>
      </p:sp>
      <p:pic>
        <p:nvPicPr>
          <p:cNvPr id="210" name="Google Shape;210;p29"/>
          <p:cNvPicPr preferRelativeResize="0"/>
          <p:nvPr/>
        </p:nvPicPr>
        <p:blipFill>
          <a:blip r:embed="rId3">
            <a:alphaModFix/>
          </a:blip>
          <a:stretch>
            <a:fillRect/>
          </a:stretch>
        </p:blipFill>
        <p:spPr>
          <a:xfrm>
            <a:off x="216750" y="1378538"/>
            <a:ext cx="8553450" cy="2962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30"/>
          <p:cNvPicPr preferRelativeResize="0"/>
          <p:nvPr/>
        </p:nvPicPr>
        <p:blipFill>
          <a:blip r:embed="rId3">
            <a:alphaModFix/>
          </a:blip>
          <a:stretch>
            <a:fillRect/>
          </a:stretch>
        </p:blipFill>
        <p:spPr>
          <a:xfrm>
            <a:off x="-39262" y="-29287"/>
            <a:ext cx="9222526" cy="5202075"/>
          </a:xfrm>
          <a:prstGeom prst="rect">
            <a:avLst/>
          </a:prstGeom>
          <a:noFill/>
          <a:ln>
            <a:noFill/>
          </a:ln>
        </p:spPr>
      </p:pic>
      <p:pic>
        <p:nvPicPr>
          <p:cNvPr id="216" name="Google Shape;216;p30"/>
          <p:cNvPicPr preferRelativeResize="0"/>
          <p:nvPr/>
        </p:nvPicPr>
        <p:blipFill>
          <a:blip r:embed="rId4">
            <a:alphaModFix/>
          </a:blip>
          <a:stretch>
            <a:fillRect/>
          </a:stretch>
        </p:blipFill>
        <p:spPr>
          <a:xfrm>
            <a:off x="7918100" y="4443850"/>
            <a:ext cx="1225899" cy="398650"/>
          </a:xfrm>
          <a:prstGeom prst="rect">
            <a:avLst/>
          </a:prstGeom>
          <a:noFill/>
          <a:ln>
            <a:noFill/>
          </a:ln>
        </p:spPr>
      </p:pic>
      <p:sp>
        <p:nvSpPr>
          <p:cNvPr id="217" name="Google Shape;217;p30"/>
          <p:cNvSpPr txBox="1"/>
          <p:nvPr/>
        </p:nvSpPr>
        <p:spPr>
          <a:xfrm>
            <a:off x="5440250" y="4842500"/>
            <a:ext cx="38739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100" u="sng">
                <a:solidFill>
                  <a:schemeClr val="accent5"/>
                </a:solidFill>
                <a:hlinkClick r:id="rId5">
                  <a:extLst>
                    <a:ext uri="{A12FA001-AC4F-418D-AE19-62706E023703}">
                      <ahyp:hlinkClr val="tx"/>
                    </a:ext>
                  </a:extLst>
                </a:hlinkClick>
              </a:rPr>
              <a:t>https://cacoo.com/diagrams/QOKXfYvQQawBaeuA/4C261</a:t>
            </a:r>
            <a:endParaRPr sz="1100"/>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31"/>
          <p:cNvPicPr preferRelativeResize="0"/>
          <p:nvPr/>
        </p:nvPicPr>
        <p:blipFill>
          <a:blip r:embed="rId3">
            <a:alphaModFix/>
          </a:blip>
          <a:stretch>
            <a:fillRect/>
          </a:stretch>
        </p:blipFill>
        <p:spPr>
          <a:xfrm>
            <a:off x="152400" y="152400"/>
            <a:ext cx="3900397" cy="4838700"/>
          </a:xfrm>
          <a:prstGeom prst="rect">
            <a:avLst/>
          </a:prstGeom>
          <a:noFill/>
          <a:ln>
            <a:noFill/>
          </a:ln>
        </p:spPr>
      </p:pic>
      <p:pic>
        <p:nvPicPr>
          <p:cNvPr id="223" name="Google Shape;223;p31"/>
          <p:cNvPicPr preferRelativeResize="0"/>
          <p:nvPr/>
        </p:nvPicPr>
        <p:blipFill>
          <a:blip r:embed="rId4">
            <a:alphaModFix/>
          </a:blip>
          <a:stretch>
            <a:fillRect/>
          </a:stretch>
        </p:blipFill>
        <p:spPr>
          <a:xfrm>
            <a:off x="4859572" y="847725"/>
            <a:ext cx="4152900" cy="3448050"/>
          </a:xfrm>
          <a:prstGeom prst="rect">
            <a:avLst/>
          </a:prstGeom>
          <a:noFill/>
          <a:ln>
            <a:noFill/>
          </a:ln>
        </p:spPr>
      </p:pic>
      <p:pic>
        <p:nvPicPr>
          <p:cNvPr id="224" name="Google Shape;224;p31"/>
          <p:cNvPicPr preferRelativeResize="0"/>
          <p:nvPr/>
        </p:nvPicPr>
        <p:blipFill>
          <a:blip r:embed="rId5">
            <a:alphaModFix/>
          </a:blip>
          <a:stretch>
            <a:fillRect/>
          </a:stretch>
        </p:blipFill>
        <p:spPr>
          <a:xfrm>
            <a:off x="7918100" y="4744850"/>
            <a:ext cx="1225899" cy="398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538500" y="1028700"/>
            <a:ext cx="3300900" cy="1864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pt-BR" sz="7200"/>
              <a:t>UML</a:t>
            </a:r>
            <a:endParaRPr sz="7200"/>
          </a:p>
        </p:txBody>
      </p:sp>
      <p:sp>
        <p:nvSpPr>
          <p:cNvPr id="93" name="Google Shape;93;p14"/>
          <p:cNvSpPr txBox="1"/>
          <p:nvPr>
            <p:ph idx="1" type="subTitle"/>
          </p:nvPr>
        </p:nvSpPr>
        <p:spPr>
          <a:xfrm>
            <a:off x="335700" y="2218125"/>
            <a:ext cx="3981000" cy="2717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pt-BR" sz="1800">
                <a:solidFill>
                  <a:srgbClr val="000000"/>
                </a:solidFill>
              </a:rPr>
              <a:t>(Unified Modeling Language)</a:t>
            </a:r>
            <a:endParaRPr sz="1800">
              <a:solidFill>
                <a:srgbClr val="000000"/>
              </a:solidFill>
            </a:endParaRPr>
          </a:p>
        </p:txBody>
      </p:sp>
      <p:sp>
        <p:nvSpPr>
          <p:cNvPr id="94" name="Google Shape;94;p14"/>
          <p:cNvSpPr txBox="1"/>
          <p:nvPr>
            <p:ph idx="2" type="body"/>
          </p:nvPr>
        </p:nvSpPr>
        <p:spPr>
          <a:xfrm>
            <a:off x="4582800" y="857250"/>
            <a:ext cx="4514700" cy="4218300"/>
          </a:xfrm>
          <a:prstGeom prst="rect">
            <a:avLst/>
          </a:prstGeom>
        </p:spPr>
        <p:txBody>
          <a:bodyPr anchorCtr="0" anchor="t" bIns="91425" lIns="91425" spcFirstLastPara="1" rIns="91425" wrap="square" tIns="91425">
            <a:noAutofit/>
          </a:bodyPr>
          <a:lstStyle/>
          <a:p>
            <a:pPr indent="0" lvl="0" marL="0" rtl="0" algn="l">
              <a:lnSpc>
                <a:spcPct val="140000"/>
              </a:lnSpc>
              <a:spcBef>
                <a:spcPts val="2600"/>
              </a:spcBef>
              <a:spcAft>
                <a:spcPts val="2600"/>
              </a:spcAft>
              <a:buNone/>
            </a:pPr>
            <a:r>
              <a:rPr lang="pt-BR" sz="2400">
                <a:solidFill>
                  <a:schemeClr val="dk1"/>
                </a:solidFill>
              </a:rPr>
              <a:t>Fornecimento de especificação, visualização, construção e documentação de artefatos de um sistema de software.</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2"/>
          <p:cNvSpPr txBox="1"/>
          <p:nvPr>
            <p:ph type="title"/>
          </p:nvPr>
        </p:nvSpPr>
        <p:spPr>
          <a:xfrm>
            <a:off x="538500" y="42500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Visual </a:t>
            </a:r>
            <a:r>
              <a:rPr lang="pt-BR"/>
              <a:t>Paradigm</a:t>
            </a:r>
            <a:endParaRPr/>
          </a:p>
        </p:txBody>
      </p:sp>
      <p:pic>
        <p:nvPicPr>
          <p:cNvPr id="230" name="Google Shape;230;p32"/>
          <p:cNvPicPr preferRelativeResize="0"/>
          <p:nvPr/>
        </p:nvPicPr>
        <p:blipFill>
          <a:blip r:embed="rId3">
            <a:alphaModFix/>
          </a:blip>
          <a:stretch>
            <a:fillRect/>
          </a:stretch>
        </p:blipFill>
        <p:spPr>
          <a:xfrm>
            <a:off x="4747614" y="1110400"/>
            <a:ext cx="4299936" cy="2663474"/>
          </a:xfrm>
          <a:prstGeom prst="rect">
            <a:avLst/>
          </a:prstGeom>
          <a:noFill/>
          <a:ln>
            <a:noFill/>
          </a:ln>
        </p:spPr>
      </p:pic>
      <p:sp>
        <p:nvSpPr>
          <p:cNvPr id="231" name="Google Shape;231;p32"/>
          <p:cNvSpPr txBox="1"/>
          <p:nvPr>
            <p:ph idx="1" type="subTitle"/>
          </p:nvPr>
        </p:nvSpPr>
        <p:spPr>
          <a:xfrm>
            <a:off x="349150" y="1110400"/>
            <a:ext cx="3981000" cy="35034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00000"/>
              </a:buClr>
              <a:buSzPts val="2400"/>
              <a:buChar char="●"/>
            </a:pPr>
            <a:r>
              <a:rPr lang="pt-BR" sz="2400">
                <a:solidFill>
                  <a:srgbClr val="000000"/>
                </a:solidFill>
              </a:rPr>
              <a:t>Ferramenta não oferece opção gratuita</a:t>
            </a:r>
            <a:endParaRPr sz="2400">
              <a:solidFill>
                <a:srgbClr val="000000"/>
              </a:solidFill>
            </a:endParaRPr>
          </a:p>
          <a:p>
            <a:pPr indent="-381000" lvl="0" marL="457200" rtl="0" algn="l">
              <a:lnSpc>
                <a:spcPct val="115000"/>
              </a:lnSpc>
              <a:spcBef>
                <a:spcPts val="0"/>
              </a:spcBef>
              <a:spcAft>
                <a:spcPts val="0"/>
              </a:spcAft>
              <a:buClr>
                <a:srgbClr val="000000"/>
              </a:buClr>
              <a:buSzPts val="2400"/>
              <a:buChar char="●"/>
            </a:pPr>
            <a:r>
              <a:rPr lang="pt-BR" sz="2400">
                <a:solidFill>
                  <a:srgbClr val="000000"/>
                </a:solidFill>
              </a:rPr>
              <a:t>Orçamento feito conforme demanda de uso</a:t>
            </a:r>
            <a:endParaRPr sz="2400">
              <a:solidFill>
                <a:srgbClr val="000000"/>
              </a:solidFill>
            </a:endParaRPr>
          </a:p>
          <a:p>
            <a:pPr indent="-381000" lvl="0" marL="457200" rtl="0" algn="l">
              <a:lnSpc>
                <a:spcPct val="115000"/>
              </a:lnSpc>
              <a:spcBef>
                <a:spcPts val="0"/>
              </a:spcBef>
              <a:spcAft>
                <a:spcPts val="0"/>
              </a:spcAft>
              <a:buClr>
                <a:srgbClr val="000000"/>
              </a:buClr>
              <a:buSzPts val="2400"/>
              <a:buChar char="●"/>
            </a:pPr>
            <a:r>
              <a:rPr lang="pt-BR" sz="2400">
                <a:solidFill>
                  <a:srgbClr val="000000"/>
                </a:solidFill>
              </a:rPr>
              <a:t>Facilidade</a:t>
            </a:r>
            <a:endParaRPr sz="2400">
              <a:solidFill>
                <a:srgbClr val="000000"/>
              </a:solidFill>
            </a:endParaRPr>
          </a:p>
          <a:p>
            <a:pPr indent="-381000" lvl="0" marL="457200" rtl="0" algn="l">
              <a:lnSpc>
                <a:spcPct val="115000"/>
              </a:lnSpc>
              <a:spcBef>
                <a:spcPts val="0"/>
              </a:spcBef>
              <a:spcAft>
                <a:spcPts val="0"/>
              </a:spcAft>
              <a:buClr>
                <a:srgbClr val="000000"/>
              </a:buClr>
              <a:buSzPts val="2400"/>
              <a:buChar char="●"/>
            </a:pPr>
            <a:r>
              <a:rPr lang="pt-BR" sz="2400">
                <a:solidFill>
                  <a:srgbClr val="000000"/>
                </a:solidFill>
              </a:rPr>
              <a:t>Ambiente colaborativo e automatizado</a:t>
            </a:r>
            <a:endParaRPr sz="2400">
              <a:solidFill>
                <a:srgbClr val="000000"/>
              </a:solidFill>
            </a:endParaRPr>
          </a:p>
          <a:p>
            <a:pPr indent="0" lvl="0" marL="0" rtl="0" algn="l">
              <a:spcBef>
                <a:spcPts val="1600"/>
              </a:spcBef>
              <a:spcAft>
                <a:spcPts val="0"/>
              </a:spcAft>
              <a:buNone/>
            </a:pPr>
            <a:r>
              <a:t/>
            </a:r>
            <a:endParaRPr sz="13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3"/>
          <p:cNvSpPr txBox="1"/>
          <p:nvPr>
            <p:ph type="title"/>
          </p:nvPr>
        </p:nvSpPr>
        <p:spPr>
          <a:xfrm>
            <a:off x="538500" y="42500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Visual Paradigm</a:t>
            </a:r>
            <a:endParaRPr/>
          </a:p>
        </p:txBody>
      </p:sp>
      <p:pic>
        <p:nvPicPr>
          <p:cNvPr id="237" name="Google Shape;237;p33"/>
          <p:cNvPicPr preferRelativeResize="0"/>
          <p:nvPr/>
        </p:nvPicPr>
        <p:blipFill>
          <a:blip r:embed="rId3">
            <a:alphaModFix/>
          </a:blip>
          <a:stretch>
            <a:fillRect/>
          </a:stretch>
        </p:blipFill>
        <p:spPr>
          <a:xfrm>
            <a:off x="4622650" y="90575"/>
            <a:ext cx="4434999" cy="2494220"/>
          </a:xfrm>
          <a:prstGeom prst="rect">
            <a:avLst/>
          </a:prstGeom>
          <a:noFill/>
          <a:ln>
            <a:noFill/>
          </a:ln>
        </p:spPr>
      </p:pic>
      <p:sp>
        <p:nvSpPr>
          <p:cNvPr id="238" name="Google Shape;238;p33"/>
          <p:cNvSpPr txBox="1"/>
          <p:nvPr>
            <p:ph idx="1" type="subTitle"/>
          </p:nvPr>
        </p:nvSpPr>
        <p:spPr>
          <a:xfrm>
            <a:off x="335700" y="1047500"/>
            <a:ext cx="3981000" cy="40959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00000"/>
              </a:buClr>
              <a:buSzPts val="2400"/>
              <a:buChar char="●"/>
            </a:pPr>
            <a:r>
              <a:rPr lang="pt-BR" sz="2400">
                <a:solidFill>
                  <a:srgbClr val="000000"/>
                </a:solidFill>
              </a:rPr>
              <a:t>Ferramentas UML &amp; SysML</a:t>
            </a:r>
            <a:endParaRPr sz="2400">
              <a:solidFill>
                <a:srgbClr val="000000"/>
              </a:solidFill>
            </a:endParaRPr>
          </a:p>
          <a:p>
            <a:pPr indent="-381000" lvl="0" marL="457200" rtl="0" algn="l">
              <a:lnSpc>
                <a:spcPct val="115000"/>
              </a:lnSpc>
              <a:spcBef>
                <a:spcPts val="0"/>
              </a:spcBef>
              <a:spcAft>
                <a:spcPts val="0"/>
              </a:spcAft>
              <a:buClr>
                <a:srgbClr val="000000"/>
              </a:buClr>
              <a:buSzPts val="2400"/>
              <a:buChar char="●"/>
            </a:pPr>
            <a:r>
              <a:rPr lang="pt-BR" sz="2400">
                <a:solidFill>
                  <a:srgbClr val="000000"/>
                </a:solidFill>
              </a:rPr>
              <a:t>Ferramentas e diagramas BPMN</a:t>
            </a:r>
            <a:endParaRPr sz="2400">
              <a:solidFill>
                <a:srgbClr val="000000"/>
              </a:solidFill>
            </a:endParaRPr>
          </a:p>
          <a:p>
            <a:pPr indent="-381000" lvl="0" marL="457200" rtl="0" algn="l">
              <a:lnSpc>
                <a:spcPct val="115000"/>
              </a:lnSpc>
              <a:spcBef>
                <a:spcPts val="0"/>
              </a:spcBef>
              <a:spcAft>
                <a:spcPts val="0"/>
              </a:spcAft>
              <a:buClr>
                <a:srgbClr val="000000"/>
              </a:buClr>
              <a:buSzPts val="2400"/>
              <a:buChar char="●"/>
            </a:pPr>
            <a:r>
              <a:rPr lang="pt-BR" sz="2400">
                <a:solidFill>
                  <a:srgbClr val="000000"/>
                </a:solidFill>
              </a:rPr>
              <a:t>UML para código, código para UML</a:t>
            </a:r>
            <a:endParaRPr sz="2400">
              <a:solidFill>
                <a:srgbClr val="000000"/>
              </a:solidFill>
            </a:endParaRPr>
          </a:p>
          <a:p>
            <a:pPr indent="-381000" lvl="0" marL="457200" rtl="0" algn="l">
              <a:lnSpc>
                <a:spcPct val="115000"/>
              </a:lnSpc>
              <a:spcBef>
                <a:spcPts val="0"/>
              </a:spcBef>
              <a:spcAft>
                <a:spcPts val="0"/>
              </a:spcAft>
              <a:buClr>
                <a:srgbClr val="000000"/>
              </a:buClr>
              <a:buSzPts val="2400"/>
              <a:buChar char="●"/>
            </a:pPr>
            <a:r>
              <a:rPr lang="pt-BR" sz="2400">
                <a:solidFill>
                  <a:srgbClr val="000000"/>
                </a:solidFill>
              </a:rPr>
              <a:t>Ferramentas de gerenciamento de projetos</a:t>
            </a:r>
            <a:endParaRPr sz="2400">
              <a:solidFill>
                <a:srgbClr val="000000"/>
              </a:solidFill>
            </a:endParaRPr>
          </a:p>
          <a:p>
            <a:pPr indent="0" lvl="0" marL="457200" rtl="0" algn="l">
              <a:lnSpc>
                <a:spcPct val="115000"/>
              </a:lnSpc>
              <a:spcBef>
                <a:spcPts val="1600"/>
              </a:spcBef>
              <a:spcAft>
                <a:spcPts val="0"/>
              </a:spcAft>
              <a:buNone/>
            </a:pPr>
            <a:r>
              <a:t/>
            </a:r>
            <a:endParaRPr sz="1800">
              <a:solidFill>
                <a:srgbClr val="000000"/>
              </a:solidFill>
            </a:endParaRPr>
          </a:p>
          <a:p>
            <a:pPr indent="0" lvl="0" marL="457200" rtl="0" algn="l">
              <a:lnSpc>
                <a:spcPct val="115000"/>
              </a:lnSpc>
              <a:spcBef>
                <a:spcPts val="1600"/>
              </a:spcBef>
              <a:spcAft>
                <a:spcPts val="0"/>
              </a:spcAft>
              <a:buNone/>
            </a:pPr>
            <a:r>
              <a:t/>
            </a:r>
            <a:endParaRPr sz="1300">
              <a:solidFill>
                <a:srgbClr val="000000"/>
              </a:solidFill>
            </a:endParaRPr>
          </a:p>
          <a:p>
            <a:pPr indent="0" lvl="0" marL="0" rtl="0" algn="l">
              <a:spcBef>
                <a:spcPts val="1600"/>
              </a:spcBef>
              <a:spcAft>
                <a:spcPts val="0"/>
              </a:spcAft>
              <a:buNone/>
            </a:pPr>
            <a:r>
              <a:t/>
            </a:r>
            <a:endParaRPr/>
          </a:p>
        </p:txBody>
      </p:sp>
      <p:sp>
        <p:nvSpPr>
          <p:cNvPr id="239" name="Google Shape;239;p33"/>
          <p:cNvSpPr txBox="1"/>
          <p:nvPr>
            <p:ph idx="2" type="body"/>
          </p:nvPr>
        </p:nvSpPr>
        <p:spPr>
          <a:xfrm>
            <a:off x="4582800" y="2672475"/>
            <a:ext cx="4514700" cy="240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pt-BR" sz="2400">
                <a:solidFill>
                  <a:srgbClr val="000000"/>
                </a:solidFill>
              </a:rPr>
              <a:t>Formatos de geração de documentos</a:t>
            </a:r>
            <a:endParaRPr sz="2400">
              <a:solidFill>
                <a:srgbClr val="000000"/>
              </a:solidFill>
            </a:endParaRPr>
          </a:p>
          <a:p>
            <a:pPr indent="-381000" lvl="0" marL="457200" rtl="0" algn="l">
              <a:spcBef>
                <a:spcPts val="0"/>
              </a:spcBef>
              <a:spcAft>
                <a:spcPts val="0"/>
              </a:spcAft>
              <a:buClr>
                <a:srgbClr val="000000"/>
              </a:buClr>
              <a:buSzPts val="2400"/>
              <a:buChar char="●"/>
            </a:pPr>
            <a:r>
              <a:rPr lang="pt-BR" sz="2400">
                <a:solidFill>
                  <a:srgbClr val="000000"/>
                </a:solidFill>
              </a:rPr>
              <a:t>Formatos de saída versáteis</a:t>
            </a:r>
            <a:endParaRPr sz="2400">
              <a:solidFill>
                <a:srgbClr val="000000"/>
              </a:solidFill>
            </a:endParaRPr>
          </a:p>
          <a:p>
            <a:pPr indent="-381000" lvl="0" marL="457200" rtl="0" algn="l">
              <a:spcBef>
                <a:spcPts val="0"/>
              </a:spcBef>
              <a:spcAft>
                <a:spcPts val="0"/>
              </a:spcAft>
              <a:buClr>
                <a:srgbClr val="000000"/>
              </a:buClr>
              <a:buSzPts val="2400"/>
              <a:buChar char="●"/>
            </a:pPr>
            <a:r>
              <a:rPr lang="pt-BR" sz="2400">
                <a:solidFill>
                  <a:srgbClr val="000000"/>
                </a:solidFill>
              </a:rPr>
              <a:t>Ferramenta de geração de documentos</a:t>
            </a:r>
            <a:endParaRPr sz="2400">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4"/>
          <p:cNvSpPr txBox="1"/>
          <p:nvPr>
            <p:ph type="title"/>
          </p:nvPr>
        </p:nvSpPr>
        <p:spPr>
          <a:xfrm>
            <a:off x="538500" y="42500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Visual Paradigm</a:t>
            </a:r>
            <a:endParaRPr/>
          </a:p>
          <a:p>
            <a:pPr indent="0" lvl="0" marL="0" rtl="0" algn="l">
              <a:spcBef>
                <a:spcPts val="0"/>
              </a:spcBef>
              <a:spcAft>
                <a:spcPts val="0"/>
              </a:spcAft>
              <a:buNone/>
            </a:pPr>
            <a:r>
              <a:t/>
            </a:r>
            <a:endParaRPr/>
          </a:p>
        </p:txBody>
      </p:sp>
      <p:sp>
        <p:nvSpPr>
          <p:cNvPr id="245" name="Google Shape;245;p34"/>
          <p:cNvSpPr txBox="1"/>
          <p:nvPr>
            <p:ph idx="1" type="subTitle"/>
          </p:nvPr>
        </p:nvSpPr>
        <p:spPr>
          <a:xfrm>
            <a:off x="335700" y="1296775"/>
            <a:ext cx="3981000" cy="36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00">
                <a:solidFill>
                  <a:srgbClr val="000000"/>
                </a:solidFill>
              </a:rPr>
              <a:t>Vantagens:</a:t>
            </a:r>
            <a:endParaRPr sz="2400">
              <a:solidFill>
                <a:srgbClr val="000000"/>
              </a:solidFill>
            </a:endParaRPr>
          </a:p>
          <a:p>
            <a:pPr indent="0" lvl="0" marL="0" rtl="0" algn="l">
              <a:spcBef>
                <a:spcPts val="0"/>
              </a:spcBef>
              <a:spcAft>
                <a:spcPts val="0"/>
              </a:spcAft>
              <a:buNone/>
            </a:pPr>
            <a:r>
              <a:t/>
            </a:r>
            <a:endParaRPr sz="2400">
              <a:solidFill>
                <a:srgbClr val="000000"/>
              </a:solidFill>
            </a:endParaRPr>
          </a:p>
          <a:p>
            <a:pPr indent="-381000" lvl="0" marL="457200" rtl="0" algn="l">
              <a:spcBef>
                <a:spcPts val="0"/>
              </a:spcBef>
              <a:spcAft>
                <a:spcPts val="0"/>
              </a:spcAft>
              <a:buClr>
                <a:srgbClr val="000000"/>
              </a:buClr>
              <a:buSzPts val="2400"/>
              <a:buChar char="●"/>
            </a:pPr>
            <a:r>
              <a:rPr lang="pt-BR" sz="2400">
                <a:solidFill>
                  <a:srgbClr val="000000"/>
                </a:solidFill>
              </a:rPr>
              <a:t>B</a:t>
            </a:r>
            <a:r>
              <a:rPr lang="pt-BR" sz="2400">
                <a:solidFill>
                  <a:srgbClr val="000000"/>
                </a:solidFill>
              </a:rPr>
              <a:t>om suporte à inclusão de estereótipos </a:t>
            </a:r>
            <a:endParaRPr sz="2400">
              <a:solidFill>
                <a:srgbClr val="000000"/>
              </a:solidFill>
            </a:endParaRPr>
          </a:p>
          <a:p>
            <a:pPr indent="-381000" lvl="0" marL="457200" rtl="0" algn="l">
              <a:spcBef>
                <a:spcPts val="0"/>
              </a:spcBef>
              <a:spcAft>
                <a:spcPts val="0"/>
              </a:spcAft>
              <a:buClr>
                <a:srgbClr val="000000"/>
              </a:buClr>
              <a:buSzPts val="2400"/>
              <a:buChar char="●"/>
            </a:pPr>
            <a:r>
              <a:rPr lang="pt-BR" sz="2400">
                <a:solidFill>
                  <a:srgbClr val="000000"/>
                </a:solidFill>
              </a:rPr>
              <a:t>Boa usabilidade</a:t>
            </a:r>
            <a:endParaRPr sz="2400">
              <a:solidFill>
                <a:srgbClr val="000000"/>
              </a:solidFill>
            </a:endParaRPr>
          </a:p>
        </p:txBody>
      </p:sp>
      <p:sp>
        <p:nvSpPr>
          <p:cNvPr id="246" name="Google Shape;246;p34"/>
          <p:cNvSpPr txBox="1"/>
          <p:nvPr>
            <p:ph idx="2" type="body"/>
          </p:nvPr>
        </p:nvSpPr>
        <p:spPr>
          <a:xfrm>
            <a:off x="4582800" y="1146575"/>
            <a:ext cx="4514700" cy="3928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pt-BR" sz="2400">
                <a:solidFill>
                  <a:srgbClr val="000000"/>
                </a:solidFill>
              </a:rPr>
              <a:t>Desvantagens:</a:t>
            </a:r>
            <a:endParaRPr sz="2400">
              <a:solidFill>
                <a:srgbClr val="000000"/>
              </a:solidFill>
            </a:endParaRPr>
          </a:p>
          <a:p>
            <a:pPr indent="-381000" lvl="0" marL="457200" rtl="0" algn="l">
              <a:spcBef>
                <a:spcPts val="1600"/>
              </a:spcBef>
              <a:spcAft>
                <a:spcPts val="0"/>
              </a:spcAft>
              <a:buClr>
                <a:srgbClr val="000000"/>
              </a:buClr>
              <a:buSzPts val="2400"/>
              <a:buChar char="●"/>
            </a:pPr>
            <a:r>
              <a:rPr lang="pt-BR" sz="2400">
                <a:solidFill>
                  <a:srgbClr val="000000"/>
                </a:solidFill>
              </a:rPr>
              <a:t>N</a:t>
            </a:r>
            <a:r>
              <a:rPr lang="pt-BR" sz="2400">
                <a:solidFill>
                  <a:srgbClr val="000000"/>
                </a:solidFill>
              </a:rPr>
              <a:t>ão oferece suporte à linguagem OCL para definição de constraints.</a:t>
            </a:r>
            <a:endParaRPr sz="24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5"/>
          <p:cNvSpPr txBox="1"/>
          <p:nvPr>
            <p:ph type="title"/>
          </p:nvPr>
        </p:nvSpPr>
        <p:spPr>
          <a:xfrm>
            <a:off x="311700" y="1590000"/>
            <a:ext cx="8520600" cy="19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7200"/>
              <a:t>FERRAMENTAS </a:t>
            </a:r>
            <a:endParaRPr sz="7200"/>
          </a:p>
          <a:p>
            <a:pPr indent="0" lvl="0" marL="0" rtl="0" algn="l">
              <a:spcBef>
                <a:spcPts val="0"/>
              </a:spcBef>
              <a:spcAft>
                <a:spcPts val="0"/>
              </a:spcAft>
              <a:buNone/>
            </a:pPr>
            <a:r>
              <a:rPr lang="pt-BR" sz="7200"/>
              <a:t>DESKTOP</a:t>
            </a:r>
            <a:endParaRPr sz="7200"/>
          </a:p>
          <a:p>
            <a:pPr indent="0" lvl="0" marL="0" rtl="0" algn="l">
              <a:spcBef>
                <a:spcPts val="0"/>
              </a:spcBef>
              <a:spcAft>
                <a:spcPts val="0"/>
              </a:spcAft>
              <a:buNone/>
            </a:pPr>
            <a:r>
              <a:t/>
            </a:r>
            <a:endParaRPr sz="7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6"/>
          <p:cNvSpPr txBox="1"/>
          <p:nvPr>
            <p:ph type="title"/>
          </p:nvPr>
        </p:nvSpPr>
        <p:spPr>
          <a:xfrm>
            <a:off x="244225" y="425000"/>
            <a:ext cx="4327800" cy="106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IBM Rational RequisitePro</a:t>
            </a:r>
            <a:endParaRPr/>
          </a:p>
        </p:txBody>
      </p:sp>
      <p:pic>
        <p:nvPicPr>
          <p:cNvPr id="257" name="Google Shape;257;p36"/>
          <p:cNvPicPr preferRelativeResize="0"/>
          <p:nvPr/>
        </p:nvPicPr>
        <p:blipFill>
          <a:blip r:embed="rId3">
            <a:alphaModFix/>
          </a:blip>
          <a:stretch>
            <a:fillRect/>
          </a:stretch>
        </p:blipFill>
        <p:spPr>
          <a:xfrm>
            <a:off x="4572000" y="1090900"/>
            <a:ext cx="4571999" cy="2142697"/>
          </a:xfrm>
          <a:prstGeom prst="rect">
            <a:avLst/>
          </a:prstGeom>
          <a:noFill/>
          <a:ln>
            <a:noFill/>
          </a:ln>
        </p:spPr>
      </p:pic>
      <p:sp>
        <p:nvSpPr>
          <p:cNvPr id="258" name="Google Shape;258;p36"/>
          <p:cNvSpPr txBox="1"/>
          <p:nvPr>
            <p:ph idx="1" type="subTitle"/>
          </p:nvPr>
        </p:nvSpPr>
        <p:spPr>
          <a:xfrm>
            <a:off x="335700" y="1795300"/>
            <a:ext cx="3981000" cy="31404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00000"/>
              </a:buClr>
              <a:buSzPts val="2400"/>
              <a:buChar char="●"/>
            </a:pPr>
            <a:r>
              <a:rPr lang="pt-BR" sz="2400">
                <a:solidFill>
                  <a:srgbClr val="000000"/>
                </a:solidFill>
              </a:rPr>
              <a:t>Ferramenta não oferece opção gratuita</a:t>
            </a:r>
            <a:endParaRPr sz="2400">
              <a:solidFill>
                <a:srgbClr val="000000"/>
              </a:solidFill>
            </a:endParaRPr>
          </a:p>
          <a:p>
            <a:pPr indent="-381000" lvl="0" marL="457200" rtl="0" algn="l">
              <a:lnSpc>
                <a:spcPct val="115000"/>
              </a:lnSpc>
              <a:spcBef>
                <a:spcPts val="0"/>
              </a:spcBef>
              <a:spcAft>
                <a:spcPts val="0"/>
              </a:spcAft>
              <a:buClr>
                <a:srgbClr val="000000"/>
              </a:buClr>
              <a:buSzPts val="2400"/>
              <a:buChar char="●"/>
            </a:pPr>
            <a:r>
              <a:rPr lang="pt-BR" sz="2400">
                <a:solidFill>
                  <a:srgbClr val="000000"/>
                </a:solidFill>
              </a:rPr>
              <a:t>Planos incorporados ou pacote</a:t>
            </a:r>
            <a:endParaRPr sz="2400">
              <a:solidFill>
                <a:srgbClr val="000000"/>
              </a:solidFill>
            </a:endParaRPr>
          </a:p>
          <a:p>
            <a:pPr indent="0" lvl="0" marL="457200" rtl="0" algn="l">
              <a:lnSpc>
                <a:spcPct val="115000"/>
              </a:lnSpc>
              <a:spcBef>
                <a:spcPts val="1600"/>
              </a:spcBef>
              <a:spcAft>
                <a:spcPts val="0"/>
              </a:spcAft>
              <a:buNone/>
            </a:pPr>
            <a:r>
              <a:t/>
            </a:r>
            <a:endParaRPr sz="1300"/>
          </a:p>
          <a:p>
            <a:pPr indent="0" lvl="0" marL="0" rtl="0" algn="l">
              <a:spcBef>
                <a:spcPts val="1600"/>
              </a:spcBef>
              <a:spcAft>
                <a:spcPts val="0"/>
              </a:spcAft>
              <a:buNone/>
            </a:pPr>
            <a:r>
              <a:t/>
            </a:r>
            <a:endParaRPr/>
          </a:p>
        </p:txBody>
      </p:sp>
      <p:sp>
        <p:nvSpPr>
          <p:cNvPr id="259" name="Google Shape;259;p36"/>
          <p:cNvSpPr txBox="1"/>
          <p:nvPr>
            <p:ph idx="2" type="body"/>
          </p:nvPr>
        </p:nvSpPr>
        <p:spPr>
          <a:xfrm>
            <a:off x="4582800" y="92250"/>
            <a:ext cx="4514700" cy="498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7"/>
          <p:cNvSpPr txBox="1"/>
          <p:nvPr>
            <p:ph type="title"/>
          </p:nvPr>
        </p:nvSpPr>
        <p:spPr>
          <a:xfrm>
            <a:off x="192875" y="425000"/>
            <a:ext cx="4379100" cy="57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IBM Rational RequisitePro</a:t>
            </a:r>
            <a:endParaRPr/>
          </a:p>
          <a:p>
            <a:pPr indent="0" lvl="0" marL="0" rtl="0" algn="l">
              <a:spcBef>
                <a:spcPts val="0"/>
              </a:spcBef>
              <a:spcAft>
                <a:spcPts val="0"/>
              </a:spcAft>
              <a:buNone/>
            </a:pPr>
            <a:r>
              <a:t/>
            </a:r>
            <a:endParaRPr/>
          </a:p>
        </p:txBody>
      </p:sp>
      <p:pic>
        <p:nvPicPr>
          <p:cNvPr id="265" name="Google Shape;265;p37"/>
          <p:cNvPicPr preferRelativeResize="0"/>
          <p:nvPr/>
        </p:nvPicPr>
        <p:blipFill>
          <a:blip r:embed="rId3">
            <a:alphaModFix/>
          </a:blip>
          <a:stretch>
            <a:fillRect/>
          </a:stretch>
        </p:blipFill>
        <p:spPr>
          <a:xfrm>
            <a:off x="4706550" y="131675"/>
            <a:ext cx="4267201" cy="2597107"/>
          </a:xfrm>
          <a:prstGeom prst="rect">
            <a:avLst/>
          </a:prstGeom>
          <a:noFill/>
          <a:ln>
            <a:noFill/>
          </a:ln>
        </p:spPr>
      </p:pic>
      <p:sp>
        <p:nvSpPr>
          <p:cNvPr id="266" name="Google Shape;266;p37"/>
          <p:cNvSpPr txBox="1"/>
          <p:nvPr>
            <p:ph idx="1" type="subTitle"/>
          </p:nvPr>
        </p:nvSpPr>
        <p:spPr>
          <a:xfrm>
            <a:off x="85725" y="1269125"/>
            <a:ext cx="4379100" cy="3806100"/>
          </a:xfrm>
          <a:prstGeom prst="rect">
            <a:avLst/>
          </a:prstGeom>
        </p:spPr>
        <p:txBody>
          <a:bodyPr anchorCtr="0" anchor="t" bIns="91425" lIns="91425" spcFirstLastPara="1" rIns="91425" wrap="square" tIns="91425">
            <a:noAutofit/>
          </a:bodyPr>
          <a:lstStyle/>
          <a:p>
            <a:pPr indent="-216999" lvl="0" marL="179999" rtl="0" algn="l">
              <a:spcBef>
                <a:spcPts val="0"/>
              </a:spcBef>
              <a:spcAft>
                <a:spcPts val="0"/>
              </a:spcAft>
              <a:buClr>
                <a:srgbClr val="000000"/>
              </a:buClr>
              <a:buSzPts val="2000"/>
              <a:buChar char="●"/>
            </a:pPr>
            <a:r>
              <a:rPr lang="pt-BR" sz="2000">
                <a:solidFill>
                  <a:srgbClr val="000000"/>
                </a:solidFill>
              </a:rPr>
              <a:t>Utiliza banco de Dados</a:t>
            </a:r>
            <a:endParaRPr sz="2000">
              <a:solidFill>
                <a:srgbClr val="000000"/>
              </a:solidFill>
            </a:endParaRPr>
          </a:p>
          <a:p>
            <a:pPr indent="-222250" lvl="1" marL="360000" rtl="0" algn="l">
              <a:spcBef>
                <a:spcPts val="0"/>
              </a:spcBef>
              <a:spcAft>
                <a:spcPts val="0"/>
              </a:spcAft>
              <a:buClr>
                <a:srgbClr val="000000"/>
              </a:buClr>
              <a:buSzPts val="2000"/>
              <a:buChar char="○"/>
            </a:pPr>
            <a:r>
              <a:rPr lang="pt-BR" sz="2000">
                <a:solidFill>
                  <a:srgbClr val="000000"/>
                </a:solidFill>
              </a:rPr>
              <a:t>Armazenar e gerenciar uma coleta de documentos de requisitos</a:t>
            </a:r>
            <a:endParaRPr sz="2000">
              <a:solidFill>
                <a:srgbClr val="000000"/>
              </a:solidFill>
            </a:endParaRPr>
          </a:p>
          <a:p>
            <a:pPr indent="-222250" lvl="1" marL="360000" rtl="0" algn="l">
              <a:spcBef>
                <a:spcPts val="0"/>
              </a:spcBef>
              <a:spcAft>
                <a:spcPts val="0"/>
              </a:spcAft>
              <a:buClr>
                <a:srgbClr val="000000"/>
              </a:buClr>
              <a:buSzPts val="2000"/>
              <a:buChar char="○"/>
            </a:pPr>
            <a:r>
              <a:rPr lang="pt-BR" sz="2000">
                <a:solidFill>
                  <a:srgbClr val="000000"/>
                </a:solidFill>
              </a:rPr>
              <a:t>Consultar e classificar todas as informações de requisitos do sistema</a:t>
            </a:r>
            <a:endParaRPr sz="2000">
              <a:solidFill>
                <a:srgbClr val="000000"/>
              </a:solidFill>
            </a:endParaRPr>
          </a:p>
          <a:p>
            <a:pPr indent="-222250" lvl="1" marL="360000" rtl="0" algn="l">
              <a:spcBef>
                <a:spcPts val="0"/>
              </a:spcBef>
              <a:spcAft>
                <a:spcPts val="0"/>
              </a:spcAft>
              <a:buClr>
                <a:srgbClr val="000000"/>
              </a:buClr>
              <a:buSzPts val="2000"/>
              <a:buChar char="○"/>
            </a:pPr>
            <a:r>
              <a:rPr lang="pt-BR" sz="2000">
                <a:solidFill>
                  <a:srgbClr val="000000"/>
                </a:solidFill>
              </a:rPr>
              <a:t>criar relatórios que rastreiam requisitos do projeto </a:t>
            </a:r>
            <a:endParaRPr sz="2000">
              <a:solidFill>
                <a:srgbClr val="000000"/>
              </a:solidFill>
            </a:endParaRPr>
          </a:p>
          <a:p>
            <a:pPr indent="-222250" lvl="1" marL="360000" rtl="0" algn="l">
              <a:spcBef>
                <a:spcPts val="0"/>
              </a:spcBef>
              <a:spcAft>
                <a:spcPts val="0"/>
              </a:spcAft>
              <a:buClr>
                <a:srgbClr val="000000"/>
              </a:buClr>
              <a:buSzPts val="2000"/>
              <a:buChar char="○"/>
            </a:pPr>
            <a:r>
              <a:rPr lang="pt-BR" sz="2000">
                <a:solidFill>
                  <a:srgbClr val="000000"/>
                </a:solidFill>
              </a:rPr>
              <a:t>avaliam a análise de impacto e o gerenciamento de mudanças.</a:t>
            </a:r>
            <a:endParaRPr sz="2000">
              <a:solidFill>
                <a:srgbClr val="000000"/>
              </a:solidFill>
            </a:endParaRPr>
          </a:p>
          <a:p>
            <a:pPr indent="-95250" lvl="0" marL="360000" rtl="0" algn="l">
              <a:spcBef>
                <a:spcPts val="0"/>
              </a:spcBef>
              <a:spcAft>
                <a:spcPts val="0"/>
              </a:spcAft>
              <a:buNone/>
            </a:pPr>
            <a:r>
              <a:t/>
            </a:r>
            <a:endParaRPr/>
          </a:p>
          <a:p>
            <a:pPr indent="-89999" lvl="0" marL="179999" rtl="0" algn="l">
              <a:spcBef>
                <a:spcPts val="0"/>
              </a:spcBef>
              <a:spcAft>
                <a:spcPts val="0"/>
              </a:spcAft>
              <a:buNone/>
            </a:pPr>
            <a:r>
              <a:rPr lang="pt-BR"/>
              <a:t>                                              </a:t>
            </a:r>
            <a:endParaRPr/>
          </a:p>
        </p:txBody>
      </p:sp>
      <p:sp>
        <p:nvSpPr>
          <p:cNvPr id="267" name="Google Shape;267;p37"/>
          <p:cNvSpPr txBox="1"/>
          <p:nvPr>
            <p:ph idx="2" type="body"/>
          </p:nvPr>
        </p:nvSpPr>
        <p:spPr>
          <a:xfrm>
            <a:off x="4582800" y="2865750"/>
            <a:ext cx="4514700" cy="2129100"/>
          </a:xfrm>
          <a:prstGeom prst="rect">
            <a:avLst/>
          </a:prstGeom>
        </p:spPr>
        <p:txBody>
          <a:bodyPr anchorCtr="0" anchor="t" bIns="91425" lIns="91425" spcFirstLastPara="1" rIns="91425" wrap="square" tIns="91425">
            <a:noAutofit/>
          </a:bodyPr>
          <a:lstStyle/>
          <a:p>
            <a:pPr indent="-236049" lvl="0" marL="179999" rtl="0" algn="l">
              <a:lnSpc>
                <a:spcPct val="85000"/>
              </a:lnSpc>
              <a:spcBef>
                <a:spcPts val="0"/>
              </a:spcBef>
              <a:spcAft>
                <a:spcPts val="0"/>
              </a:spcAft>
              <a:buClr>
                <a:srgbClr val="000000"/>
              </a:buClr>
              <a:buSzPts val="2300"/>
              <a:buChar char="●"/>
            </a:pPr>
            <a:r>
              <a:rPr lang="pt-BR" sz="2300">
                <a:solidFill>
                  <a:srgbClr val="000000"/>
                </a:solidFill>
              </a:rPr>
              <a:t>Ferramenta de gerenciamento de requisitos </a:t>
            </a:r>
            <a:endParaRPr sz="2300">
              <a:solidFill>
                <a:srgbClr val="000000"/>
              </a:solidFill>
            </a:endParaRPr>
          </a:p>
          <a:p>
            <a:pPr indent="-241300" lvl="1" marL="360000" rtl="0" algn="l">
              <a:lnSpc>
                <a:spcPct val="100000"/>
              </a:lnSpc>
              <a:spcBef>
                <a:spcPts val="0"/>
              </a:spcBef>
              <a:spcAft>
                <a:spcPts val="0"/>
              </a:spcAft>
              <a:buClr>
                <a:srgbClr val="000000"/>
              </a:buClr>
              <a:buSzPts val="2300"/>
              <a:buChar char="○"/>
            </a:pPr>
            <a:r>
              <a:rPr lang="pt-BR" sz="2300">
                <a:solidFill>
                  <a:srgbClr val="000000"/>
                </a:solidFill>
              </a:rPr>
              <a:t>organizar requisitos do projeto</a:t>
            </a:r>
            <a:endParaRPr sz="2300">
              <a:solidFill>
                <a:srgbClr val="000000"/>
              </a:solidFill>
            </a:endParaRPr>
          </a:p>
          <a:p>
            <a:pPr indent="-241300" lvl="1" marL="360000" rtl="0" algn="l">
              <a:lnSpc>
                <a:spcPct val="100000"/>
              </a:lnSpc>
              <a:spcBef>
                <a:spcPts val="0"/>
              </a:spcBef>
              <a:spcAft>
                <a:spcPts val="0"/>
              </a:spcAft>
              <a:buClr>
                <a:srgbClr val="000000"/>
              </a:buClr>
              <a:buSzPts val="2300"/>
              <a:buChar char="○"/>
            </a:pPr>
            <a:r>
              <a:rPr lang="pt-BR" sz="2300">
                <a:solidFill>
                  <a:srgbClr val="000000"/>
                </a:solidFill>
              </a:rPr>
              <a:t> comunicar distribuíveis </a:t>
            </a:r>
            <a:endParaRPr sz="2300">
              <a:solidFill>
                <a:srgbClr val="000000"/>
              </a:solidFill>
            </a:endParaRPr>
          </a:p>
          <a:p>
            <a:pPr indent="-241300" lvl="1" marL="360000" rtl="0" algn="l">
              <a:lnSpc>
                <a:spcPct val="100000"/>
              </a:lnSpc>
              <a:spcBef>
                <a:spcPts val="0"/>
              </a:spcBef>
              <a:spcAft>
                <a:spcPts val="0"/>
              </a:spcAft>
              <a:buClr>
                <a:srgbClr val="000000"/>
              </a:buClr>
              <a:buSzPts val="2300"/>
              <a:buChar char="○"/>
            </a:pPr>
            <a:r>
              <a:rPr lang="pt-BR" sz="2300">
                <a:solidFill>
                  <a:srgbClr val="000000"/>
                </a:solidFill>
              </a:rPr>
              <a:t>colaborar com membros do projeto</a:t>
            </a:r>
            <a:endParaRPr sz="2300">
              <a:solidFill>
                <a:srgbClr val="000000"/>
              </a:solidFill>
            </a:endParaRPr>
          </a:p>
          <a:p>
            <a:pPr indent="0" lvl="0" marL="0" rtl="0" algn="l">
              <a:spcBef>
                <a:spcPts val="0"/>
              </a:spcBef>
              <a:spcAft>
                <a:spcPts val="160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8"/>
          <p:cNvSpPr txBox="1"/>
          <p:nvPr>
            <p:ph type="title"/>
          </p:nvPr>
        </p:nvSpPr>
        <p:spPr>
          <a:xfrm>
            <a:off x="68100" y="425000"/>
            <a:ext cx="4514700" cy="99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IBM Rational RequisitePro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3" name="Google Shape;273;p38"/>
          <p:cNvSpPr txBox="1"/>
          <p:nvPr>
            <p:ph idx="1" type="subTitle"/>
          </p:nvPr>
        </p:nvSpPr>
        <p:spPr>
          <a:xfrm>
            <a:off x="139300" y="1229650"/>
            <a:ext cx="4176600" cy="39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00">
                <a:solidFill>
                  <a:srgbClr val="000000"/>
                </a:solidFill>
              </a:rPr>
              <a:t>Vantagens:</a:t>
            </a:r>
            <a:endParaRPr sz="2400">
              <a:solidFill>
                <a:srgbClr val="000000"/>
              </a:solidFill>
            </a:endParaRPr>
          </a:p>
          <a:p>
            <a:pPr indent="0" lvl="0" marL="0" rtl="0" algn="l">
              <a:spcBef>
                <a:spcPts val="0"/>
              </a:spcBef>
              <a:spcAft>
                <a:spcPts val="0"/>
              </a:spcAft>
              <a:buNone/>
            </a:pPr>
            <a:r>
              <a:t/>
            </a:r>
            <a:endParaRPr sz="2400">
              <a:solidFill>
                <a:srgbClr val="000000"/>
              </a:solidFill>
            </a:endParaRPr>
          </a:p>
          <a:p>
            <a:pPr indent="-381000" lvl="0" marL="457200" rtl="0" algn="l">
              <a:spcBef>
                <a:spcPts val="0"/>
              </a:spcBef>
              <a:spcAft>
                <a:spcPts val="0"/>
              </a:spcAft>
              <a:buClr>
                <a:srgbClr val="000000"/>
              </a:buClr>
              <a:buSzPts val="2400"/>
              <a:buChar char="●"/>
            </a:pPr>
            <a:r>
              <a:rPr lang="pt-BR" sz="2400">
                <a:solidFill>
                  <a:srgbClr val="000000"/>
                </a:solidFill>
              </a:rPr>
              <a:t>Qualidade do software</a:t>
            </a:r>
            <a:endParaRPr sz="2400">
              <a:solidFill>
                <a:srgbClr val="000000"/>
              </a:solidFill>
            </a:endParaRPr>
          </a:p>
          <a:p>
            <a:pPr indent="-381000" lvl="0" marL="457200" rtl="0" algn="l">
              <a:spcBef>
                <a:spcPts val="0"/>
              </a:spcBef>
              <a:spcAft>
                <a:spcPts val="0"/>
              </a:spcAft>
              <a:buClr>
                <a:srgbClr val="000000"/>
              </a:buClr>
              <a:buSzPts val="2400"/>
              <a:buChar char="●"/>
            </a:pPr>
            <a:r>
              <a:rPr lang="pt-BR" sz="2400">
                <a:solidFill>
                  <a:srgbClr val="000000"/>
                </a:solidFill>
              </a:rPr>
              <a:t>produtividade no desenvolvimento</a:t>
            </a:r>
            <a:endParaRPr sz="2400">
              <a:solidFill>
                <a:srgbClr val="000000"/>
              </a:solidFill>
            </a:endParaRPr>
          </a:p>
          <a:p>
            <a:pPr indent="-381000" lvl="0" marL="457200" rtl="0" algn="l">
              <a:spcBef>
                <a:spcPts val="0"/>
              </a:spcBef>
              <a:spcAft>
                <a:spcPts val="0"/>
              </a:spcAft>
              <a:buClr>
                <a:srgbClr val="000000"/>
              </a:buClr>
              <a:buSzPts val="2400"/>
              <a:buChar char="●"/>
            </a:pPr>
            <a:r>
              <a:rPr lang="pt-BR" sz="2400">
                <a:solidFill>
                  <a:srgbClr val="000000"/>
                </a:solidFill>
              </a:rPr>
              <a:t>operação e manutenção de software </a:t>
            </a:r>
            <a:endParaRPr sz="2400">
              <a:solidFill>
                <a:srgbClr val="000000"/>
              </a:solidFill>
            </a:endParaRPr>
          </a:p>
          <a:p>
            <a:pPr indent="-381000" lvl="0" marL="457200" rtl="0" algn="l">
              <a:spcBef>
                <a:spcPts val="0"/>
              </a:spcBef>
              <a:spcAft>
                <a:spcPts val="0"/>
              </a:spcAft>
              <a:buClr>
                <a:srgbClr val="000000"/>
              </a:buClr>
              <a:buSzPts val="2400"/>
              <a:buChar char="●"/>
            </a:pPr>
            <a:r>
              <a:rPr lang="pt-BR" sz="2400">
                <a:solidFill>
                  <a:srgbClr val="000000"/>
                </a:solidFill>
              </a:rPr>
              <a:t>permite ao profissional controle sobre o desenvolvimento dentro de custos, prazos e níveis de qualidade desejados</a:t>
            </a:r>
            <a:endParaRPr sz="2400">
              <a:solidFill>
                <a:srgbClr val="000000"/>
              </a:solidFill>
            </a:endParaRPr>
          </a:p>
        </p:txBody>
      </p:sp>
      <p:sp>
        <p:nvSpPr>
          <p:cNvPr id="274" name="Google Shape;274;p38"/>
          <p:cNvSpPr txBox="1"/>
          <p:nvPr>
            <p:ph idx="2" type="body"/>
          </p:nvPr>
        </p:nvSpPr>
        <p:spPr>
          <a:xfrm>
            <a:off x="4582800" y="1229650"/>
            <a:ext cx="4514700" cy="38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00">
                <a:solidFill>
                  <a:srgbClr val="000000"/>
                </a:solidFill>
              </a:rPr>
              <a:t>Desvantagens:</a:t>
            </a:r>
            <a:endParaRPr sz="2400">
              <a:solidFill>
                <a:srgbClr val="000000"/>
              </a:solidFill>
            </a:endParaRPr>
          </a:p>
          <a:p>
            <a:pPr indent="-381000" lvl="0" marL="457200" rtl="0" algn="l">
              <a:spcBef>
                <a:spcPts val="1600"/>
              </a:spcBef>
              <a:spcAft>
                <a:spcPts val="0"/>
              </a:spcAft>
              <a:buClr>
                <a:srgbClr val="000000"/>
              </a:buClr>
              <a:buSzPts val="2400"/>
              <a:buChar char="●"/>
            </a:pPr>
            <a:r>
              <a:rPr lang="pt-BR" sz="2400">
                <a:solidFill>
                  <a:srgbClr val="000000"/>
                </a:solidFill>
              </a:rPr>
              <a:t>escolha na utilização do RUP pode gerar problemas por ser complexo e trabalhoso</a:t>
            </a:r>
            <a:endParaRPr sz="2400">
              <a:solidFill>
                <a:srgbClr val="000000"/>
              </a:solidFill>
            </a:endParaRPr>
          </a:p>
          <a:p>
            <a:pPr indent="-381000" lvl="0" marL="457200" rtl="0" algn="l">
              <a:spcBef>
                <a:spcPts val="0"/>
              </a:spcBef>
              <a:spcAft>
                <a:spcPts val="0"/>
              </a:spcAft>
              <a:buClr>
                <a:srgbClr val="000000"/>
              </a:buClr>
              <a:buSzPts val="2400"/>
              <a:buChar char="●"/>
            </a:pPr>
            <a:r>
              <a:rPr lang="pt-BR" sz="2400">
                <a:solidFill>
                  <a:srgbClr val="000000"/>
                </a:solidFill>
              </a:rPr>
              <a:t> muito caro para projetos de pequeno porte</a:t>
            </a:r>
            <a:endParaRPr sz="24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9"/>
          <p:cNvSpPr txBox="1"/>
          <p:nvPr>
            <p:ph type="title"/>
          </p:nvPr>
        </p:nvSpPr>
        <p:spPr>
          <a:xfrm>
            <a:off x="538500" y="42500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Astah</a:t>
            </a:r>
            <a:endParaRPr/>
          </a:p>
        </p:txBody>
      </p:sp>
      <p:sp>
        <p:nvSpPr>
          <p:cNvPr id="280" name="Google Shape;280;p39"/>
          <p:cNvSpPr txBox="1"/>
          <p:nvPr>
            <p:ph idx="2" type="body"/>
          </p:nvPr>
        </p:nvSpPr>
        <p:spPr>
          <a:xfrm>
            <a:off x="4582800" y="92250"/>
            <a:ext cx="4514700" cy="49830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t/>
            </a:r>
            <a:endParaRPr>
              <a:solidFill>
                <a:srgbClr val="000000"/>
              </a:solidFill>
            </a:endParaRPr>
          </a:p>
        </p:txBody>
      </p:sp>
      <p:pic>
        <p:nvPicPr>
          <p:cNvPr id="281" name="Google Shape;281;p39"/>
          <p:cNvPicPr preferRelativeResize="0"/>
          <p:nvPr/>
        </p:nvPicPr>
        <p:blipFill>
          <a:blip r:embed="rId3">
            <a:alphaModFix/>
          </a:blip>
          <a:stretch>
            <a:fillRect/>
          </a:stretch>
        </p:blipFill>
        <p:spPr>
          <a:xfrm>
            <a:off x="4572000" y="2976081"/>
            <a:ext cx="4444325" cy="1413494"/>
          </a:xfrm>
          <a:prstGeom prst="rect">
            <a:avLst/>
          </a:prstGeom>
          <a:noFill/>
          <a:ln>
            <a:noFill/>
          </a:ln>
        </p:spPr>
      </p:pic>
      <p:pic>
        <p:nvPicPr>
          <p:cNvPr id="282" name="Google Shape;282;p39"/>
          <p:cNvPicPr preferRelativeResize="0"/>
          <p:nvPr/>
        </p:nvPicPr>
        <p:blipFill>
          <a:blip r:embed="rId4">
            <a:alphaModFix/>
          </a:blip>
          <a:stretch>
            <a:fillRect/>
          </a:stretch>
        </p:blipFill>
        <p:spPr>
          <a:xfrm>
            <a:off x="4572000" y="698100"/>
            <a:ext cx="4444325" cy="1553618"/>
          </a:xfrm>
          <a:prstGeom prst="rect">
            <a:avLst/>
          </a:prstGeom>
          <a:noFill/>
          <a:ln>
            <a:noFill/>
          </a:ln>
        </p:spPr>
      </p:pic>
      <p:sp>
        <p:nvSpPr>
          <p:cNvPr id="283" name="Google Shape;283;p39"/>
          <p:cNvSpPr txBox="1"/>
          <p:nvPr>
            <p:ph idx="1" type="subTitle"/>
          </p:nvPr>
        </p:nvSpPr>
        <p:spPr>
          <a:xfrm>
            <a:off x="150025" y="1530000"/>
            <a:ext cx="4361400" cy="34056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00000"/>
              </a:buClr>
              <a:buSzPts val="2400"/>
              <a:buChar char="●"/>
            </a:pPr>
            <a:r>
              <a:rPr lang="pt-BR" sz="2400">
                <a:solidFill>
                  <a:srgbClr val="000000"/>
                </a:solidFill>
              </a:rPr>
              <a:t>Pacotes de licença</a:t>
            </a:r>
            <a:endParaRPr sz="2400">
              <a:solidFill>
                <a:srgbClr val="000000"/>
              </a:solidFill>
            </a:endParaRPr>
          </a:p>
          <a:p>
            <a:pPr indent="-381000" lvl="0" marL="457200" rtl="0" algn="l">
              <a:lnSpc>
                <a:spcPct val="115000"/>
              </a:lnSpc>
              <a:spcBef>
                <a:spcPts val="0"/>
              </a:spcBef>
              <a:spcAft>
                <a:spcPts val="0"/>
              </a:spcAft>
              <a:buClr>
                <a:srgbClr val="000000"/>
              </a:buClr>
              <a:buSzPts val="2400"/>
              <a:buChar char="●"/>
            </a:pPr>
            <a:r>
              <a:rPr lang="pt-BR" sz="2400">
                <a:solidFill>
                  <a:srgbClr val="000000"/>
                </a:solidFill>
              </a:rPr>
              <a:t>Versões gratuitas</a:t>
            </a:r>
            <a:endParaRPr sz="2400">
              <a:solidFill>
                <a:srgbClr val="000000"/>
              </a:solidFill>
            </a:endParaRPr>
          </a:p>
          <a:p>
            <a:pPr indent="-381000" lvl="0" marL="457200" rtl="0" algn="l">
              <a:lnSpc>
                <a:spcPct val="115000"/>
              </a:lnSpc>
              <a:spcBef>
                <a:spcPts val="0"/>
              </a:spcBef>
              <a:spcAft>
                <a:spcPts val="0"/>
              </a:spcAft>
              <a:buClr>
                <a:srgbClr val="000000"/>
              </a:buClr>
              <a:buSzPts val="2400"/>
              <a:buChar char="●"/>
            </a:pPr>
            <a:r>
              <a:rPr lang="pt-BR" sz="2400">
                <a:solidFill>
                  <a:srgbClr val="000000"/>
                </a:solidFill>
              </a:rPr>
              <a:t>Diferentes tipos de ferramentas de modelagem</a:t>
            </a:r>
            <a:endParaRPr sz="2400">
              <a:solidFill>
                <a:srgbClr val="000000"/>
              </a:solidFill>
            </a:endParaRPr>
          </a:p>
          <a:p>
            <a:pPr indent="0" lvl="0" marL="0" rtl="0" algn="l">
              <a:spcBef>
                <a:spcPts val="160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0"/>
          <p:cNvSpPr txBox="1"/>
          <p:nvPr>
            <p:ph type="title"/>
          </p:nvPr>
        </p:nvSpPr>
        <p:spPr>
          <a:xfrm>
            <a:off x="538500" y="42500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Astah</a:t>
            </a:r>
            <a:endParaRPr/>
          </a:p>
        </p:txBody>
      </p:sp>
      <p:sp>
        <p:nvSpPr>
          <p:cNvPr id="289" name="Google Shape;289;p40"/>
          <p:cNvSpPr txBox="1"/>
          <p:nvPr>
            <p:ph idx="2" type="body"/>
          </p:nvPr>
        </p:nvSpPr>
        <p:spPr>
          <a:xfrm>
            <a:off x="4582800" y="1192625"/>
            <a:ext cx="4514700" cy="3882600"/>
          </a:xfrm>
          <a:prstGeom prst="rect">
            <a:avLst/>
          </a:prstGeom>
        </p:spPr>
        <p:txBody>
          <a:bodyPr anchorCtr="0" anchor="t" bIns="91425" lIns="91425" spcFirstLastPara="1" rIns="91425" wrap="square" tIns="91425">
            <a:noAutofit/>
          </a:bodyPr>
          <a:lstStyle/>
          <a:p>
            <a:pPr indent="-381000" lvl="0" marL="457200" rtl="0" algn="l">
              <a:lnSpc>
                <a:spcPct val="95000"/>
              </a:lnSpc>
              <a:spcBef>
                <a:spcPts val="0"/>
              </a:spcBef>
              <a:spcAft>
                <a:spcPts val="0"/>
              </a:spcAft>
              <a:buClr>
                <a:srgbClr val="000000"/>
              </a:buClr>
              <a:buSzPts val="2400"/>
              <a:buChar char="●"/>
            </a:pPr>
            <a:r>
              <a:rPr lang="pt-BR" sz="2400">
                <a:solidFill>
                  <a:srgbClr val="000000"/>
                </a:solidFill>
              </a:rPr>
              <a:t>Astah UML</a:t>
            </a:r>
            <a:endParaRPr sz="2400">
              <a:solidFill>
                <a:srgbClr val="000000"/>
              </a:solidFill>
            </a:endParaRPr>
          </a:p>
          <a:p>
            <a:pPr indent="-381000" lvl="1" marL="914400" rtl="0" algn="l">
              <a:lnSpc>
                <a:spcPct val="95000"/>
              </a:lnSpc>
              <a:spcBef>
                <a:spcPts val="0"/>
              </a:spcBef>
              <a:spcAft>
                <a:spcPts val="0"/>
              </a:spcAft>
              <a:buClr>
                <a:srgbClr val="000000"/>
              </a:buClr>
              <a:buSzPts val="2400"/>
              <a:buChar char="○"/>
            </a:pPr>
            <a:r>
              <a:rPr lang="pt-BR" sz="2400">
                <a:solidFill>
                  <a:srgbClr val="000000"/>
                </a:solidFill>
              </a:rPr>
              <a:t>Diagramação UML leve com habilidade de mapeamento mental</a:t>
            </a:r>
            <a:endParaRPr sz="2400">
              <a:solidFill>
                <a:srgbClr val="000000"/>
              </a:solidFill>
            </a:endParaRPr>
          </a:p>
          <a:p>
            <a:pPr indent="-381000" lvl="0" marL="457200" rtl="0" algn="l">
              <a:lnSpc>
                <a:spcPct val="95000"/>
              </a:lnSpc>
              <a:spcBef>
                <a:spcPts val="0"/>
              </a:spcBef>
              <a:spcAft>
                <a:spcPts val="0"/>
              </a:spcAft>
              <a:buClr>
                <a:srgbClr val="000000"/>
              </a:buClr>
              <a:buSzPts val="2400"/>
              <a:buChar char="●"/>
            </a:pPr>
            <a:r>
              <a:rPr lang="pt-BR" sz="2400">
                <a:solidFill>
                  <a:srgbClr val="000000"/>
                </a:solidFill>
              </a:rPr>
              <a:t>Astah SysML</a:t>
            </a:r>
            <a:endParaRPr sz="2400">
              <a:solidFill>
                <a:srgbClr val="000000"/>
              </a:solidFill>
            </a:endParaRPr>
          </a:p>
          <a:p>
            <a:pPr indent="-381000" lvl="1" marL="914400" rtl="0" algn="l">
              <a:lnSpc>
                <a:spcPct val="95000"/>
              </a:lnSpc>
              <a:spcBef>
                <a:spcPts val="0"/>
              </a:spcBef>
              <a:spcAft>
                <a:spcPts val="0"/>
              </a:spcAft>
              <a:buClr>
                <a:srgbClr val="000000"/>
              </a:buClr>
              <a:buSzPts val="2400"/>
              <a:buChar char="○"/>
            </a:pPr>
            <a:r>
              <a:rPr lang="pt-BR" sz="2400">
                <a:solidFill>
                  <a:srgbClr val="000000"/>
                </a:solidFill>
              </a:rPr>
              <a:t>Leve modelagem SysML para engenharia de sistemas</a:t>
            </a:r>
            <a:endParaRPr sz="2400">
              <a:solidFill>
                <a:srgbClr val="000000"/>
              </a:solidFill>
            </a:endParaRPr>
          </a:p>
          <a:p>
            <a:pPr indent="0" lvl="0" marL="457200" rtl="0" algn="l">
              <a:spcBef>
                <a:spcPts val="0"/>
              </a:spcBef>
              <a:spcAft>
                <a:spcPts val="1600"/>
              </a:spcAft>
              <a:buNone/>
            </a:pPr>
            <a:r>
              <a:t/>
            </a:r>
            <a:endParaRPr/>
          </a:p>
        </p:txBody>
      </p:sp>
      <p:sp>
        <p:nvSpPr>
          <p:cNvPr id="290" name="Google Shape;290;p40"/>
          <p:cNvSpPr txBox="1"/>
          <p:nvPr>
            <p:ph idx="1" type="subTitle"/>
          </p:nvPr>
        </p:nvSpPr>
        <p:spPr>
          <a:xfrm>
            <a:off x="295400" y="1192625"/>
            <a:ext cx="3981000" cy="3810600"/>
          </a:xfrm>
          <a:prstGeom prst="rect">
            <a:avLst/>
          </a:prstGeom>
        </p:spPr>
        <p:txBody>
          <a:bodyPr anchorCtr="0" anchor="t" bIns="91425" lIns="91425" spcFirstLastPara="1" rIns="91425" wrap="square" tIns="91425">
            <a:noAutofit/>
          </a:bodyPr>
          <a:lstStyle/>
          <a:p>
            <a:pPr indent="-381000" lvl="0" marL="457200" rtl="0" algn="l">
              <a:lnSpc>
                <a:spcPct val="95000"/>
              </a:lnSpc>
              <a:spcBef>
                <a:spcPts val="0"/>
              </a:spcBef>
              <a:spcAft>
                <a:spcPts val="0"/>
              </a:spcAft>
              <a:buClr>
                <a:srgbClr val="000000"/>
              </a:buClr>
              <a:buSzPts val="2400"/>
              <a:buChar char="●"/>
            </a:pPr>
            <a:r>
              <a:rPr lang="pt-BR" sz="2400">
                <a:solidFill>
                  <a:srgbClr val="000000"/>
                </a:solidFill>
              </a:rPr>
              <a:t>Astah Professional</a:t>
            </a:r>
            <a:endParaRPr sz="2400">
              <a:solidFill>
                <a:srgbClr val="000000"/>
              </a:solidFill>
            </a:endParaRPr>
          </a:p>
          <a:p>
            <a:pPr indent="-381000" lvl="1" marL="914400" rtl="0" algn="l">
              <a:lnSpc>
                <a:spcPct val="95000"/>
              </a:lnSpc>
              <a:spcBef>
                <a:spcPts val="0"/>
              </a:spcBef>
              <a:spcAft>
                <a:spcPts val="0"/>
              </a:spcAft>
              <a:buClr>
                <a:srgbClr val="000000"/>
              </a:buClr>
              <a:buSzPts val="2400"/>
              <a:buChar char="○"/>
            </a:pPr>
            <a:r>
              <a:rPr lang="pt-BR" sz="2400">
                <a:solidFill>
                  <a:srgbClr val="000000"/>
                </a:solidFill>
              </a:rPr>
              <a:t>Ferramenta de design de software total com UML</a:t>
            </a:r>
            <a:endParaRPr sz="2400">
              <a:solidFill>
                <a:srgbClr val="000000"/>
              </a:solidFill>
            </a:endParaRPr>
          </a:p>
          <a:p>
            <a:pPr indent="-381000" lvl="1" marL="914400" rtl="0" algn="l">
              <a:lnSpc>
                <a:spcPct val="95000"/>
              </a:lnSpc>
              <a:spcBef>
                <a:spcPts val="0"/>
              </a:spcBef>
              <a:spcAft>
                <a:spcPts val="0"/>
              </a:spcAft>
              <a:buClr>
                <a:srgbClr val="000000"/>
              </a:buClr>
              <a:buSzPts val="2400"/>
              <a:buChar char="○"/>
            </a:pPr>
            <a:r>
              <a:rPr lang="pt-BR" sz="2400">
                <a:solidFill>
                  <a:srgbClr val="000000"/>
                </a:solidFill>
              </a:rPr>
              <a:t>Diagrama de ER</a:t>
            </a:r>
            <a:endParaRPr sz="2400">
              <a:solidFill>
                <a:srgbClr val="000000"/>
              </a:solidFill>
            </a:endParaRPr>
          </a:p>
          <a:p>
            <a:pPr indent="-381000" lvl="1" marL="914400" rtl="0" algn="l">
              <a:lnSpc>
                <a:spcPct val="95000"/>
              </a:lnSpc>
              <a:spcBef>
                <a:spcPts val="0"/>
              </a:spcBef>
              <a:spcAft>
                <a:spcPts val="0"/>
              </a:spcAft>
              <a:buClr>
                <a:srgbClr val="000000"/>
              </a:buClr>
              <a:buSzPts val="2400"/>
              <a:buChar char="○"/>
            </a:pPr>
            <a:r>
              <a:rPr lang="pt-BR" sz="2400">
                <a:solidFill>
                  <a:srgbClr val="000000"/>
                </a:solidFill>
              </a:rPr>
              <a:t>Fluxograma</a:t>
            </a:r>
            <a:endParaRPr sz="2400">
              <a:solidFill>
                <a:srgbClr val="000000"/>
              </a:solidFill>
            </a:endParaRPr>
          </a:p>
          <a:p>
            <a:pPr indent="-381000" lvl="1" marL="914400" rtl="0" algn="l">
              <a:lnSpc>
                <a:spcPct val="95000"/>
              </a:lnSpc>
              <a:spcBef>
                <a:spcPts val="0"/>
              </a:spcBef>
              <a:spcAft>
                <a:spcPts val="0"/>
              </a:spcAft>
              <a:buClr>
                <a:srgbClr val="000000"/>
              </a:buClr>
              <a:buSzPts val="2400"/>
              <a:buChar char="○"/>
            </a:pPr>
            <a:r>
              <a:rPr lang="pt-BR" sz="2400">
                <a:solidFill>
                  <a:srgbClr val="000000"/>
                </a:solidFill>
              </a:rPr>
              <a:t>Diagrama de Fluxo de Dados</a:t>
            </a:r>
            <a:endParaRPr sz="2400">
              <a:solidFill>
                <a:srgbClr val="000000"/>
              </a:solidFill>
            </a:endParaRPr>
          </a:p>
          <a:p>
            <a:pPr indent="0" lvl="0" marL="457200" rtl="0" algn="l">
              <a:lnSpc>
                <a:spcPct val="95000"/>
              </a:lnSpc>
              <a:spcBef>
                <a:spcPts val="0"/>
              </a:spcBef>
              <a:spcAft>
                <a:spcPts val="0"/>
              </a:spcAft>
              <a:buNone/>
            </a:pPr>
            <a:r>
              <a:t/>
            </a:r>
            <a:endParaRPr sz="2400">
              <a:latin typeface="Arial"/>
              <a:ea typeface="Arial"/>
              <a:cs typeface="Arial"/>
              <a:sym typeface="Arial"/>
            </a:endParaRPr>
          </a:p>
          <a:p>
            <a:pPr indent="0" lvl="0" marL="0" rtl="0" algn="l">
              <a:lnSpc>
                <a:spcPct val="95000"/>
              </a:lnSpc>
              <a:spcBef>
                <a:spcPts val="0"/>
              </a:spcBef>
              <a:spcAft>
                <a:spcPts val="0"/>
              </a:spcAft>
              <a:buNone/>
            </a:pPr>
            <a:r>
              <a:t/>
            </a:r>
            <a:endParaRPr sz="130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1"/>
          <p:cNvSpPr txBox="1"/>
          <p:nvPr>
            <p:ph type="title"/>
          </p:nvPr>
        </p:nvSpPr>
        <p:spPr>
          <a:xfrm>
            <a:off x="538500" y="42500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Astah</a:t>
            </a:r>
            <a:endParaRPr/>
          </a:p>
        </p:txBody>
      </p:sp>
      <p:sp>
        <p:nvSpPr>
          <p:cNvPr id="296" name="Google Shape;296;p41"/>
          <p:cNvSpPr txBox="1"/>
          <p:nvPr>
            <p:ph idx="2" type="body"/>
          </p:nvPr>
        </p:nvSpPr>
        <p:spPr>
          <a:xfrm>
            <a:off x="4582800" y="1404225"/>
            <a:ext cx="4514700" cy="3671100"/>
          </a:xfrm>
          <a:prstGeom prst="rect">
            <a:avLst/>
          </a:prstGeom>
        </p:spPr>
        <p:txBody>
          <a:bodyPr anchorCtr="0" anchor="t" bIns="91425" lIns="91425" spcFirstLastPara="1" rIns="91425" wrap="square" tIns="91425">
            <a:noAutofit/>
          </a:bodyPr>
          <a:lstStyle/>
          <a:p>
            <a:pPr indent="-381000" lvl="0" marL="457200" rtl="0" algn="l">
              <a:lnSpc>
                <a:spcPct val="85000"/>
              </a:lnSpc>
              <a:spcBef>
                <a:spcPts val="0"/>
              </a:spcBef>
              <a:spcAft>
                <a:spcPts val="0"/>
              </a:spcAft>
              <a:buClr>
                <a:srgbClr val="000000"/>
              </a:buClr>
              <a:buSzPts val="2400"/>
              <a:buChar char="●"/>
            </a:pPr>
            <a:r>
              <a:rPr lang="pt-BR" sz="2400">
                <a:solidFill>
                  <a:srgbClr val="000000"/>
                </a:solidFill>
              </a:rPr>
              <a:t>Astah UML pad</a:t>
            </a:r>
            <a:endParaRPr sz="2400">
              <a:solidFill>
                <a:srgbClr val="000000"/>
              </a:solidFill>
            </a:endParaRPr>
          </a:p>
          <a:p>
            <a:pPr indent="-381000" lvl="1" marL="914400" rtl="0" algn="l">
              <a:lnSpc>
                <a:spcPct val="85000"/>
              </a:lnSpc>
              <a:spcBef>
                <a:spcPts val="0"/>
              </a:spcBef>
              <a:spcAft>
                <a:spcPts val="0"/>
              </a:spcAft>
              <a:buClr>
                <a:srgbClr val="000000"/>
              </a:buClr>
              <a:buSzPts val="2400"/>
              <a:buChar char="○"/>
            </a:pPr>
            <a:r>
              <a:rPr lang="pt-BR" sz="2400">
                <a:solidFill>
                  <a:srgbClr val="000000"/>
                </a:solidFill>
              </a:rPr>
              <a:t>Versão para iPad, para diagramas de classe</a:t>
            </a:r>
            <a:endParaRPr sz="2400">
              <a:solidFill>
                <a:srgbClr val="000000"/>
              </a:solidFill>
            </a:endParaRPr>
          </a:p>
          <a:p>
            <a:pPr indent="-381000" lvl="0" marL="457200" rtl="0" algn="l">
              <a:lnSpc>
                <a:spcPct val="85000"/>
              </a:lnSpc>
              <a:spcBef>
                <a:spcPts val="0"/>
              </a:spcBef>
              <a:spcAft>
                <a:spcPts val="0"/>
              </a:spcAft>
              <a:buClr>
                <a:srgbClr val="000000"/>
              </a:buClr>
              <a:buSzPts val="2400"/>
              <a:buChar char="●"/>
            </a:pPr>
            <a:r>
              <a:rPr lang="pt-BR" sz="2400">
                <a:solidFill>
                  <a:srgbClr val="000000"/>
                </a:solidFill>
              </a:rPr>
              <a:t>Astah Viewer</a:t>
            </a:r>
            <a:endParaRPr sz="2400">
              <a:solidFill>
                <a:srgbClr val="000000"/>
              </a:solidFill>
            </a:endParaRPr>
          </a:p>
          <a:p>
            <a:pPr indent="-381000" lvl="1" marL="914400" rtl="0" algn="l">
              <a:lnSpc>
                <a:spcPct val="85000"/>
              </a:lnSpc>
              <a:spcBef>
                <a:spcPts val="0"/>
              </a:spcBef>
              <a:spcAft>
                <a:spcPts val="0"/>
              </a:spcAft>
              <a:buClr>
                <a:srgbClr val="000000"/>
              </a:buClr>
              <a:buSzPts val="2400"/>
              <a:buChar char="○"/>
            </a:pPr>
            <a:r>
              <a:rPr lang="pt-BR" sz="2400">
                <a:solidFill>
                  <a:srgbClr val="000000"/>
                </a:solidFill>
              </a:rPr>
              <a:t>Visualizador gratuito para abrir arquivos .astah criados por Astah Pro e UML</a:t>
            </a:r>
            <a:endParaRPr sz="2400">
              <a:solidFill>
                <a:srgbClr val="000000"/>
              </a:solidFill>
            </a:endParaRPr>
          </a:p>
          <a:p>
            <a:pPr indent="0" lvl="0" marL="457200" rtl="0" algn="l">
              <a:spcBef>
                <a:spcPts val="0"/>
              </a:spcBef>
              <a:spcAft>
                <a:spcPts val="1600"/>
              </a:spcAft>
              <a:buNone/>
            </a:pPr>
            <a:r>
              <a:t/>
            </a:r>
            <a:endParaRPr sz="1800">
              <a:solidFill>
                <a:srgbClr val="000000"/>
              </a:solidFill>
            </a:endParaRPr>
          </a:p>
        </p:txBody>
      </p:sp>
      <p:sp>
        <p:nvSpPr>
          <p:cNvPr id="297" name="Google Shape;297;p41"/>
          <p:cNvSpPr txBox="1"/>
          <p:nvPr>
            <p:ph idx="1" type="subTitle"/>
          </p:nvPr>
        </p:nvSpPr>
        <p:spPr>
          <a:xfrm>
            <a:off x="335700" y="1404225"/>
            <a:ext cx="3981000" cy="3531600"/>
          </a:xfrm>
          <a:prstGeom prst="rect">
            <a:avLst/>
          </a:prstGeom>
        </p:spPr>
        <p:txBody>
          <a:bodyPr anchorCtr="0" anchor="t" bIns="91425" lIns="91425" spcFirstLastPara="1" rIns="91425" wrap="square" tIns="91425">
            <a:noAutofit/>
          </a:bodyPr>
          <a:lstStyle/>
          <a:p>
            <a:pPr indent="-381000" lvl="0" marL="457200" rtl="0" algn="l">
              <a:lnSpc>
                <a:spcPct val="95000"/>
              </a:lnSpc>
              <a:spcBef>
                <a:spcPts val="0"/>
              </a:spcBef>
              <a:spcAft>
                <a:spcPts val="0"/>
              </a:spcAft>
              <a:buClr>
                <a:srgbClr val="000000"/>
              </a:buClr>
              <a:buSzPts val="2400"/>
              <a:buChar char="●"/>
            </a:pPr>
            <a:r>
              <a:rPr lang="pt-BR" sz="2400">
                <a:solidFill>
                  <a:srgbClr val="000000"/>
                </a:solidFill>
              </a:rPr>
              <a:t>Astah GSN (Goal Structuring Notation)</a:t>
            </a:r>
            <a:endParaRPr sz="2400">
              <a:solidFill>
                <a:srgbClr val="000000"/>
              </a:solidFill>
            </a:endParaRPr>
          </a:p>
          <a:p>
            <a:pPr indent="-381000" lvl="1" marL="914400" rtl="0" algn="l">
              <a:lnSpc>
                <a:spcPct val="95000"/>
              </a:lnSpc>
              <a:spcBef>
                <a:spcPts val="0"/>
              </a:spcBef>
              <a:spcAft>
                <a:spcPts val="0"/>
              </a:spcAft>
              <a:buClr>
                <a:srgbClr val="000000"/>
              </a:buClr>
              <a:buSzPts val="2400"/>
              <a:buChar char="○"/>
            </a:pPr>
            <a:r>
              <a:rPr lang="pt-BR" sz="2400">
                <a:solidFill>
                  <a:srgbClr val="000000"/>
                </a:solidFill>
              </a:rPr>
              <a:t>Editor GSN para garantias do sistema</a:t>
            </a:r>
            <a:endParaRPr sz="2400">
              <a:solidFill>
                <a:srgbClr val="000000"/>
              </a:solidFill>
            </a:endParaRPr>
          </a:p>
          <a:p>
            <a:pPr indent="-381000" lvl="0" marL="457200" rtl="0" algn="l">
              <a:lnSpc>
                <a:spcPct val="95000"/>
              </a:lnSpc>
              <a:spcBef>
                <a:spcPts val="0"/>
              </a:spcBef>
              <a:spcAft>
                <a:spcPts val="0"/>
              </a:spcAft>
              <a:buClr>
                <a:srgbClr val="000000"/>
              </a:buClr>
              <a:buSzPts val="2400"/>
              <a:buChar char="●"/>
            </a:pPr>
            <a:r>
              <a:rPr lang="pt-BR" sz="2400">
                <a:solidFill>
                  <a:srgbClr val="000000"/>
                </a:solidFill>
              </a:rPr>
              <a:t>Astah System Safety</a:t>
            </a:r>
            <a:endParaRPr sz="2400">
              <a:solidFill>
                <a:srgbClr val="000000"/>
              </a:solidFill>
            </a:endParaRPr>
          </a:p>
          <a:p>
            <a:pPr indent="-381000" lvl="1" marL="914400" rtl="0" algn="l">
              <a:lnSpc>
                <a:spcPct val="95000"/>
              </a:lnSpc>
              <a:spcBef>
                <a:spcPts val="0"/>
              </a:spcBef>
              <a:spcAft>
                <a:spcPts val="0"/>
              </a:spcAft>
              <a:buClr>
                <a:srgbClr val="000000"/>
              </a:buClr>
              <a:buSzPts val="2400"/>
              <a:buChar char="○"/>
            </a:pPr>
            <a:r>
              <a:rPr lang="pt-BR" sz="2400">
                <a:solidFill>
                  <a:srgbClr val="000000"/>
                </a:solidFill>
              </a:rPr>
              <a:t>Modelagem para sistemas críticos de segurança</a:t>
            </a:r>
            <a:endParaRPr sz="2400">
              <a:solidFill>
                <a:srgbClr val="000000"/>
              </a:solidFill>
            </a:endParaRPr>
          </a:p>
          <a:p>
            <a:pPr indent="0" lvl="0" marL="45720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1590000"/>
            <a:ext cx="8520600" cy="19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7200"/>
              <a:t>FERRAMENTAS ONLINE</a:t>
            </a:r>
            <a:endParaRPr sz="72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2"/>
          <p:cNvSpPr txBox="1"/>
          <p:nvPr>
            <p:ph type="title"/>
          </p:nvPr>
        </p:nvSpPr>
        <p:spPr>
          <a:xfrm>
            <a:off x="68100" y="425000"/>
            <a:ext cx="4514700" cy="99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Astah</a:t>
            </a:r>
            <a:endParaRPr/>
          </a:p>
        </p:txBody>
      </p:sp>
      <p:sp>
        <p:nvSpPr>
          <p:cNvPr id="303" name="Google Shape;303;p42"/>
          <p:cNvSpPr txBox="1"/>
          <p:nvPr>
            <p:ph idx="1" type="subTitle"/>
          </p:nvPr>
        </p:nvSpPr>
        <p:spPr>
          <a:xfrm>
            <a:off x="334950" y="998876"/>
            <a:ext cx="3981000" cy="414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00">
                <a:solidFill>
                  <a:srgbClr val="000000"/>
                </a:solidFill>
              </a:rPr>
              <a:t>Vantagens:</a:t>
            </a:r>
            <a:endParaRPr sz="2400">
              <a:solidFill>
                <a:srgbClr val="000000"/>
              </a:solidFill>
            </a:endParaRPr>
          </a:p>
          <a:p>
            <a:pPr indent="0" lvl="0" marL="0" rtl="0" algn="l">
              <a:spcBef>
                <a:spcPts val="0"/>
              </a:spcBef>
              <a:spcAft>
                <a:spcPts val="0"/>
              </a:spcAft>
              <a:buNone/>
            </a:pPr>
            <a:r>
              <a:t/>
            </a:r>
            <a:endParaRPr sz="2400">
              <a:solidFill>
                <a:srgbClr val="000000"/>
              </a:solidFill>
            </a:endParaRPr>
          </a:p>
          <a:p>
            <a:pPr indent="-381000" lvl="0" marL="457200" rtl="0" algn="l">
              <a:spcBef>
                <a:spcPts val="0"/>
              </a:spcBef>
              <a:spcAft>
                <a:spcPts val="0"/>
              </a:spcAft>
              <a:buClr>
                <a:srgbClr val="000000"/>
              </a:buClr>
              <a:buSzPts val="2400"/>
              <a:buChar char="●"/>
            </a:pPr>
            <a:r>
              <a:rPr lang="pt-BR" sz="2400">
                <a:solidFill>
                  <a:srgbClr val="000000"/>
                </a:solidFill>
              </a:rPr>
              <a:t>Edição Community possui recursos básicos adequados a modelagem UML</a:t>
            </a:r>
            <a:endParaRPr sz="2400">
              <a:solidFill>
                <a:srgbClr val="000000"/>
              </a:solidFill>
            </a:endParaRPr>
          </a:p>
          <a:p>
            <a:pPr indent="-381000" lvl="0" marL="457200" rtl="0" algn="l">
              <a:spcBef>
                <a:spcPts val="0"/>
              </a:spcBef>
              <a:spcAft>
                <a:spcPts val="0"/>
              </a:spcAft>
              <a:buClr>
                <a:srgbClr val="000000"/>
              </a:buClr>
              <a:buSzPts val="2400"/>
              <a:buChar char="●"/>
            </a:pPr>
            <a:r>
              <a:rPr lang="pt-BR" sz="2400">
                <a:solidFill>
                  <a:srgbClr val="000000"/>
                </a:solidFill>
              </a:rPr>
              <a:t>Edições pagas possuem recursos adicionais bastante interessantes, além de dar suporte ao desenvolvimento em equipe </a:t>
            </a:r>
            <a:endParaRPr sz="2400">
              <a:solidFill>
                <a:srgbClr val="000000"/>
              </a:solidFill>
            </a:endParaRPr>
          </a:p>
          <a:p>
            <a:pPr indent="0" lvl="0" marL="457200" rtl="0" algn="l">
              <a:spcBef>
                <a:spcPts val="0"/>
              </a:spcBef>
              <a:spcAft>
                <a:spcPts val="0"/>
              </a:spcAft>
              <a:buNone/>
            </a:pPr>
            <a:r>
              <a:t/>
            </a:r>
            <a:endParaRPr sz="2400">
              <a:solidFill>
                <a:srgbClr val="000000"/>
              </a:solidFill>
              <a:latin typeface="Arial"/>
              <a:ea typeface="Arial"/>
              <a:cs typeface="Arial"/>
              <a:sym typeface="Arial"/>
            </a:endParaRPr>
          </a:p>
        </p:txBody>
      </p:sp>
      <p:sp>
        <p:nvSpPr>
          <p:cNvPr id="304" name="Google Shape;304;p42"/>
          <p:cNvSpPr txBox="1"/>
          <p:nvPr>
            <p:ph idx="2" type="body"/>
          </p:nvPr>
        </p:nvSpPr>
        <p:spPr>
          <a:xfrm>
            <a:off x="4582800" y="1229650"/>
            <a:ext cx="4514700" cy="38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00">
                <a:solidFill>
                  <a:srgbClr val="000000"/>
                </a:solidFill>
              </a:rPr>
              <a:t>Desvantagens:</a:t>
            </a:r>
            <a:endParaRPr sz="2400">
              <a:solidFill>
                <a:srgbClr val="000000"/>
              </a:solidFill>
            </a:endParaRPr>
          </a:p>
          <a:p>
            <a:pPr indent="0" lvl="0" marL="457200" rtl="0" algn="l">
              <a:lnSpc>
                <a:spcPct val="85000"/>
              </a:lnSpc>
              <a:spcBef>
                <a:spcPts val="1600"/>
              </a:spcBef>
              <a:spcAft>
                <a:spcPts val="0"/>
              </a:spcAft>
              <a:buNone/>
            </a:pPr>
            <a:r>
              <a:t/>
            </a:r>
            <a:endParaRPr sz="2400">
              <a:solidFill>
                <a:srgbClr val="000000"/>
              </a:solidFill>
            </a:endParaRPr>
          </a:p>
          <a:p>
            <a:pPr indent="-381000" lvl="0" marL="457200" rtl="0" algn="l">
              <a:lnSpc>
                <a:spcPct val="85000"/>
              </a:lnSpc>
              <a:spcBef>
                <a:spcPts val="0"/>
              </a:spcBef>
              <a:spcAft>
                <a:spcPts val="0"/>
              </a:spcAft>
              <a:buClr>
                <a:srgbClr val="000000"/>
              </a:buClr>
              <a:buSzPts val="2400"/>
              <a:buChar char="●"/>
            </a:pPr>
            <a:r>
              <a:rPr lang="pt-BR" sz="2400">
                <a:solidFill>
                  <a:srgbClr val="000000"/>
                </a:solidFill>
              </a:rPr>
              <a:t>Edição Community é muito restrita a UML, tornando difícil a modelagem e especificação baseados em outros modelos</a:t>
            </a:r>
            <a:endParaRPr sz="2400">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3"/>
          <p:cNvSpPr txBox="1"/>
          <p:nvPr>
            <p:ph type="title"/>
          </p:nvPr>
        </p:nvSpPr>
        <p:spPr>
          <a:xfrm>
            <a:off x="538500" y="42500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Astah UML</a:t>
            </a:r>
            <a:endParaRPr/>
          </a:p>
        </p:txBody>
      </p:sp>
      <p:pic>
        <p:nvPicPr>
          <p:cNvPr id="310" name="Google Shape;310;p43"/>
          <p:cNvPicPr preferRelativeResize="0"/>
          <p:nvPr/>
        </p:nvPicPr>
        <p:blipFill>
          <a:blip r:embed="rId3">
            <a:alphaModFix/>
          </a:blip>
          <a:stretch>
            <a:fillRect/>
          </a:stretch>
        </p:blipFill>
        <p:spPr>
          <a:xfrm>
            <a:off x="799901" y="1062849"/>
            <a:ext cx="7544199" cy="393100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4"/>
          <p:cNvSpPr txBox="1"/>
          <p:nvPr>
            <p:ph type="title"/>
          </p:nvPr>
        </p:nvSpPr>
        <p:spPr>
          <a:xfrm>
            <a:off x="538500" y="42500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Umbrello UML</a:t>
            </a:r>
            <a:endParaRPr/>
          </a:p>
        </p:txBody>
      </p:sp>
      <p:sp>
        <p:nvSpPr>
          <p:cNvPr id="316" name="Google Shape;316;p44"/>
          <p:cNvSpPr txBox="1"/>
          <p:nvPr>
            <p:ph idx="2" type="body"/>
          </p:nvPr>
        </p:nvSpPr>
        <p:spPr>
          <a:xfrm>
            <a:off x="4582800" y="92250"/>
            <a:ext cx="4514700" cy="498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17" name="Google Shape;317;p44"/>
          <p:cNvSpPr txBox="1"/>
          <p:nvPr>
            <p:ph idx="1" type="subTitle"/>
          </p:nvPr>
        </p:nvSpPr>
        <p:spPr>
          <a:xfrm>
            <a:off x="335700" y="1312000"/>
            <a:ext cx="3981000" cy="3623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pt-BR" sz="2400">
                <a:solidFill>
                  <a:srgbClr val="000000"/>
                </a:solidFill>
              </a:rPr>
              <a:t>S</a:t>
            </a:r>
            <a:r>
              <a:rPr lang="pt-BR" sz="2400">
                <a:solidFill>
                  <a:srgbClr val="000000"/>
                </a:solidFill>
              </a:rPr>
              <a:t>oftware opensource de uml desenvolvido pela kde foundation</a:t>
            </a:r>
            <a:endParaRPr sz="2400">
              <a:solidFill>
                <a:srgbClr val="000000"/>
              </a:solidFill>
            </a:endParaRPr>
          </a:p>
          <a:p>
            <a:pPr indent="-381000" lvl="0" marL="457200" rtl="0" algn="l">
              <a:spcBef>
                <a:spcPts val="0"/>
              </a:spcBef>
              <a:spcAft>
                <a:spcPts val="0"/>
              </a:spcAft>
              <a:buClr>
                <a:srgbClr val="000000"/>
              </a:buClr>
              <a:buSzPts val="2400"/>
              <a:buChar char="●"/>
            </a:pPr>
            <a:r>
              <a:rPr lang="pt-BR" sz="2400">
                <a:solidFill>
                  <a:srgbClr val="000000"/>
                </a:solidFill>
              </a:rPr>
              <a:t>Feito nativamente para linux </a:t>
            </a:r>
            <a:endParaRPr sz="2400">
              <a:solidFill>
                <a:srgbClr val="000000"/>
              </a:solidFill>
            </a:endParaRPr>
          </a:p>
          <a:p>
            <a:pPr indent="-381000" lvl="0" marL="457200" rtl="0" algn="l">
              <a:spcBef>
                <a:spcPts val="0"/>
              </a:spcBef>
              <a:spcAft>
                <a:spcPts val="0"/>
              </a:spcAft>
              <a:buClr>
                <a:srgbClr val="000000"/>
              </a:buClr>
              <a:buSzPts val="2400"/>
              <a:buChar char="●"/>
            </a:pPr>
            <a:r>
              <a:rPr lang="pt-BR" sz="2400">
                <a:solidFill>
                  <a:srgbClr val="000000"/>
                </a:solidFill>
              </a:rPr>
              <a:t>Fácil</a:t>
            </a:r>
            <a:r>
              <a:rPr lang="pt-BR" sz="2400">
                <a:solidFill>
                  <a:srgbClr val="000000"/>
                </a:solidFill>
              </a:rPr>
              <a:t> de ser integrado com ferramentas de versionamento</a:t>
            </a:r>
            <a:endParaRPr sz="2400">
              <a:solidFill>
                <a:srgbClr val="000000"/>
              </a:solidFill>
            </a:endParaRPr>
          </a:p>
          <a:p>
            <a:pPr indent="-381000" lvl="0" marL="457200" rtl="0" algn="l">
              <a:spcBef>
                <a:spcPts val="0"/>
              </a:spcBef>
              <a:spcAft>
                <a:spcPts val="0"/>
              </a:spcAft>
              <a:buClr>
                <a:srgbClr val="000000"/>
              </a:buClr>
              <a:buSzPts val="2400"/>
              <a:buChar char="●"/>
            </a:pPr>
            <a:r>
              <a:rPr lang="pt-BR" sz="2400">
                <a:solidFill>
                  <a:srgbClr val="000000"/>
                </a:solidFill>
              </a:rPr>
              <a:t>Suporte completo para java</a:t>
            </a:r>
            <a:endParaRPr sz="2400">
              <a:solidFill>
                <a:srgbClr val="000000"/>
              </a:solidFill>
            </a:endParaRPr>
          </a:p>
          <a:p>
            <a:pPr indent="0" lvl="0" marL="0" rtl="0" algn="l">
              <a:spcBef>
                <a:spcPts val="0"/>
              </a:spcBef>
              <a:spcAft>
                <a:spcPts val="0"/>
              </a:spcAft>
              <a:buNone/>
            </a:pPr>
            <a:r>
              <a:t/>
            </a:r>
            <a:endParaRPr/>
          </a:p>
        </p:txBody>
      </p:sp>
      <p:pic>
        <p:nvPicPr>
          <p:cNvPr id="318" name="Google Shape;318;p44"/>
          <p:cNvPicPr preferRelativeResize="0"/>
          <p:nvPr/>
        </p:nvPicPr>
        <p:blipFill rotWithShape="1">
          <a:blip r:embed="rId3">
            <a:alphaModFix/>
          </a:blip>
          <a:srcRect b="4017" l="0" r="0" t="4674"/>
          <a:stretch/>
        </p:blipFill>
        <p:spPr>
          <a:xfrm>
            <a:off x="4744475" y="1424000"/>
            <a:ext cx="4298500" cy="2291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5"/>
          <p:cNvSpPr txBox="1"/>
          <p:nvPr>
            <p:ph type="title"/>
          </p:nvPr>
        </p:nvSpPr>
        <p:spPr>
          <a:xfrm>
            <a:off x="538500" y="42500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Umbrello UML</a:t>
            </a:r>
            <a:endParaRPr/>
          </a:p>
        </p:txBody>
      </p:sp>
      <p:sp>
        <p:nvSpPr>
          <p:cNvPr id="324" name="Google Shape;324;p45"/>
          <p:cNvSpPr txBox="1"/>
          <p:nvPr>
            <p:ph idx="2" type="body"/>
          </p:nvPr>
        </p:nvSpPr>
        <p:spPr>
          <a:xfrm>
            <a:off x="4582800" y="92250"/>
            <a:ext cx="4514700" cy="498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25" name="Google Shape;325;p45"/>
          <p:cNvSpPr txBox="1"/>
          <p:nvPr>
            <p:ph idx="1" type="subTitle"/>
          </p:nvPr>
        </p:nvSpPr>
        <p:spPr>
          <a:xfrm>
            <a:off x="128600" y="1183400"/>
            <a:ext cx="4188000" cy="375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2400">
                <a:solidFill>
                  <a:srgbClr val="000000"/>
                </a:solidFill>
              </a:rPr>
              <a:t>VANTAGENS:</a:t>
            </a:r>
            <a:endParaRPr b="1" sz="2400">
              <a:solidFill>
                <a:srgbClr val="000000"/>
              </a:solidFill>
            </a:endParaRPr>
          </a:p>
          <a:p>
            <a:pPr indent="0" lvl="0" marL="0" rtl="0" algn="l">
              <a:spcBef>
                <a:spcPts val="0"/>
              </a:spcBef>
              <a:spcAft>
                <a:spcPts val="0"/>
              </a:spcAft>
              <a:buNone/>
            </a:pPr>
            <a:r>
              <a:t/>
            </a:r>
            <a:endParaRPr sz="2400">
              <a:solidFill>
                <a:srgbClr val="000000"/>
              </a:solidFill>
            </a:endParaRPr>
          </a:p>
          <a:p>
            <a:pPr indent="-381000" lvl="0" marL="457200" rtl="0" algn="l">
              <a:spcBef>
                <a:spcPts val="0"/>
              </a:spcBef>
              <a:spcAft>
                <a:spcPts val="0"/>
              </a:spcAft>
              <a:buClr>
                <a:srgbClr val="000000"/>
              </a:buClr>
              <a:buSzPts val="2400"/>
              <a:buChar char="●"/>
            </a:pPr>
            <a:r>
              <a:rPr lang="pt-BR" sz="2400">
                <a:solidFill>
                  <a:srgbClr val="000000"/>
                </a:solidFill>
              </a:rPr>
              <a:t>Oferece versão gratuita</a:t>
            </a:r>
            <a:endParaRPr sz="2400">
              <a:solidFill>
                <a:srgbClr val="000000"/>
              </a:solidFill>
            </a:endParaRPr>
          </a:p>
          <a:p>
            <a:pPr indent="-381000" lvl="0" marL="457200" rtl="0" algn="l">
              <a:spcBef>
                <a:spcPts val="0"/>
              </a:spcBef>
              <a:spcAft>
                <a:spcPts val="0"/>
              </a:spcAft>
              <a:buClr>
                <a:srgbClr val="000000"/>
              </a:buClr>
              <a:buSzPts val="2400"/>
              <a:buChar char="●"/>
            </a:pPr>
            <a:r>
              <a:rPr lang="pt-BR" sz="2400">
                <a:solidFill>
                  <a:srgbClr val="000000"/>
                </a:solidFill>
              </a:rPr>
              <a:t>Fácil usabilidade</a:t>
            </a:r>
            <a:endParaRPr sz="2400">
              <a:solidFill>
                <a:srgbClr val="000000"/>
              </a:solidFill>
            </a:endParaRPr>
          </a:p>
          <a:p>
            <a:pPr indent="-381000" lvl="0" marL="457200" rtl="0" algn="l">
              <a:spcBef>
                <a:spcPts val="0"/>
              </a:spcBef>
              <a:spcAft>
                <a:spcPts val="0"/>
              </a:spcAft>
              <a:buClr>
                <a:srgbClr val="000000"/>
              </a:buClr>
              <a:buSzPts val="2400"/>
              <a:buChar char="●"/>
            </a:pPr>
            <a:r>
              <a:rPr lang="pt-BR" sz="2400">
                <a:solidFill>
                  <a:srgbClr val="000000"/>
                </a:solidFill>
              </a:rPr>
              <a:t>Possui versão em português</a:t>
            </a:r>
            <a:endParaRPr sz="2400">
              <a:solidFill>
                <a:srgbClr val="000000"/>
              </a:solidFill>
            </a:endParaRPr>
          </a:p>
          <a:p>
            <a:pPr indent="-381000" lvl="0" marL="457200" rtl="0" algn="l">
              <a:spcBef>
                <a:spcPts val="0"/>
              </a:spcBef>
              <a:spcAft>
                <a:spcPts val="0"/>
              </a:spcAft>
              <a:buClr>
                <a:srgbClr val="000000"/>
              </a:buClr>
              <a:buSzPts val="2400"/>
              <a:buChar char="●"/>
            </a:pPr>
            <a:r>
              <a:rPr lang="pt-BR" sz="2400">
                <a:solidFill>
                  <a:srgbClr val="000000"/>
                </a:solidFill>
              </a:rPr>
              <a:t>Vários tipos de diagramas UML são suportados</a:t>
            </a:r>
            <a:endParaRPr sz="2400">
              <a:solidFill>
                <a:srgbClr val="000000"/>
              </a:solidFill>
            </a:endParaRPr>
          </a:p>
          <a:p>
            <a:pPr indent="-381000" lvl="0" marL="457200" rtl="0" algn="l">
              <a:spcBef>
                <a:spcPts val="0"/>
              </a:spcBef>
              <a:spcAft>
                <a:spcPts val="0"/>
              </a:spcAft>
              <a:buClr>
                <a:srgbClr val="000000"/>
              </a:buClr>
              <a:buSzPts val="2400"/>
              <a:buChar char="●"/>
            </a:pPr>
            <a:r>
              <a:rPr lang="pt-BR" sz="2400">
                <a:solidFill>
                  <a:srgbClr val="000000"/>
                </a:solidFill>
              </a:rPr>
              <a:t>Diagramas tem dados compartilhados</a:t>
            </a:r>
            <a:endParaRPr sz="2400">
              <a:solidFill>
                <a:srgbClr val="000000"/>
              </a:solidFill>
            </a:endParaRPr>
          </a:p>
          <a:p>
            <a:pPr indent="-381000" lvl="0" marL="457200" rtl="0" algn="l">
              <a:spcBef>
                <a:spcPts val="0"/>
              </a:spcBef>
              <a:spcAft>
                <a:spcPts val="0"/>
              </a:spcAft>
              <a:buClr>
                <a:srgbClr val="000000"/>
              </a:buClr>
              <a:buSzPts val="2400"/>
              <a:buChar char="●"/>
            </a:pPr>
            <a:r>
              <a:rPr lang="pt-BR" sz="2400">
                <a:solidFill>
                  <a:srgbClr val="000000"/>
                </a:solidFill>
              </a:rPr>
              <a:t>suporta criação de tipos de variáveis</a:t>
            </a:r>
            <a:endParaRPr sz="2400">
              <a:solidFill>
                <a:srgbClr val="000000"/>
              </a:solidFill>
            </a:endParaRPr>
          </a:p>
          <a:p>
            <a:pPr indent="0" lvl="0" marL="457200" rtl="0" algn="l">
              <a:spcBef>
                <a:spcPts val="0"/>
              </a:spcBef>
              <a:spcAft>
                <a:spcPts val="0"/>
              </a:spcAft>
              <a:buNone/>
            </a:pPr>
            <a:r>
              <a:t/>
            </a:r>
            <a:endParaRPr/>
          </a:p>
        </p:txBody>
      </p:sp>
      <p:pic>
        <p:nvPicPr>
          <p:cNvPr id="326" name="Google Shape;326;p45"/>
          <p:cNvPicPr preferRelativeResize="0"/>
          <p:nvPr/>
        </p:nvPicPr>
        <p:blipFill rotWithShape="1">
          <a:blip r:embed="rId3">
            <a:alphaModFix/>
          </a:blip>
          <a:srcRect b="4017" l="0" r="0" t="4674"/>
          <a:stretch/>
        </p:blipFill>
        <p:spPr>
          <a:xfrm>
            <a:off x="4705325" y="1433700"/>
            <a:ext cx="4269626" cy="22761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6"/>
          <p:cNvSpPr txBox="1"/>
          <p:nvPr>
            <p:ph type="title"/>
          </p:nvPr>
        </p:nvSpPr>
        <p:spPr>
          <a:xfrm>
            <a:off x="538500" y="42500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Umbrello UML</a:t>
            </a:r>
            <a:endParaRPr/>
          </a:p>
        </p:txBody>
      </p:sp>
      <p:sp>
        <p:nvSpPr>
          <p:cNvPr id="332" name="Google Shape;332;p46"/>
          <p:cNvSpPr txBox="1"/>
          <p:nvPr>
            <p:ph idx="2" type="body"/>
          </p:nvPr>
        </p:nvSpPr>
        <p:spPr>
          <a:xfrm>
            <a:off x="4582800" y="92250"/>
            <a:ext cx="4514700" cy="498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33" name="Google Shape;333;p46"/>
          <p:cNvSpPr txBox="1"/>
          <p:nvPr>
            <p:ph idx="1" type="subTitle"/>
          </p:nvPr>
        </p:nvSpPr>
        <p:spPr>
          <a:xfrm>
            <a:off x="335700" y="1795300"/>
            <a:ext cx="3981000" cy="31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2400">
                <a:solidFill>
                  <a:srgbClr val="000000"/>
                </a:solidFill>
              </a:rPr>
              <a:t>DES</a:t>
            </a:r>
            <a:r>
              <a:rPr b="1" lang="pt-BR" sz="2400">
                <a:solidFill>
                  <a:srgbClr val="000000"/>
                </a:solidFill>
              </a:rPr>
              <a:t>VANTAGENS:</a:t>
            </a:r>
            <a:endParaRPr b="1" sz="2400">
              <a:solidFill>
                <a:srgbClr val="000000"/>
              </a:solidFill>
            </a:endParaRPr>
          </a:p>
          <a:p>
            <a:pPr indent="0" lvl="0" marL="0" rtl="0" algn="l">
              <a:spcBef>
                <a:spcPts val="0"/>
              </a:spcBef>
              <a:spcAft>
                <a:spcPts val="0"/>
              </a:spcAft>
              <a:buNone/>
            </a:pPr>
            <a:r>
              <a:t/>
            </a:r>
            <a:endParaRPr sz="2400">
              <a:solidFill>
                <a:srgbClr val="000000"/>
              </a:solidFill>
            </a:endParaRPr>
          </a:p>
          <a:p>
            <a:pPr indent="-381000" lvl="0" marL="457200" rtl="0" algn="l">
              <a:spcBef>
                <a:spcPts val="0"/>
              </a:spcBef>
              <a:spcAft>
                <a:spcPts val="0"/>
              </a:spcAft>
              <a:buClr>
                <a:srgbClr val="000000"/>
              </a:buClr>
              <a:buSzPts val="2400"/>
              <a:buChar char="●"/>
            </a:pPr>
            <a:r>
              <a:rPr lang="pt-BR" sz="2400">
                <a:solidFill>
                  <a:srgbClr val="000000"/>
                </a:solidFill>
              </a:rPr>
              <a:t>Interface feia e de difícil utilização</a:t>
            </a:r>
            <a:endParaRPr sz="2400">
              <a:solidFill>
                <a:srgbClr val="000000"/>
              </a:solidFill>
            </a:endParaRPr>
          </a:p>
          <a:p>
            <a:pPr indent="-381000" lvl="0" marL="457200" rtl="0" algn="l">
              <a:spcBef>
                <a:spcPts val="0"/>
              </a:spcBef>
              <a:spcAft>
                <a:spcPts val="0"/>
              </a:spcAft>
              <a:buClr>
                <a:srgbClr val="000000"/>
              </a:buClr>
              <a:buSzPts val="2400"/>
              <a:buChar char="●"/>
            </a:pPr>
            <a:r>
              <a:rPr lang="pt-BR" sz="2400">
                <a:solidFill>
                  <a:srgbClr val="000000"/>
                </a:solidFill>
              </a:rPr>
              <a:t>Atalhos importantes não existem</a:t>
            </a:r>
            <a:endParaRPr sz="2400">
              <a:solidFill>
                <a:srgbClr val="000000"/>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334" name="Google Shape;334;p46"/>
          <p:cNvPicPr preferRelativeResize="0"/>
          <p:nvPr/>
        </p:nvPicPr>
        <p:blipFill rotWithShape="1">
          <a:blip r:embed="rId3">
            <a:alphaModFix/>
          </a:blip>
          <a:srcRect b="4017" l="0" r="0" t="4674"/>
          <a:stretch/>
        </p:blipFill>
        <p:spPr>
          <a:xfrm>
            <a:off x="4750613" y="1521000"/>
            <a:ext cx="4179074" cy="22278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7"/>
          <p:cNvSpPr txBox="1"/>
          <p:nvPr>
            <p:ph type="title"/>
          </p:nvPr>
        </p:nvSpPr>
        <p:spPr>
          <a:xfrm>
            <a:off x="538500" y="272575"/>
            <a:ext cx="3300900" cy="107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Poseidon para UML (ArgoUML)</a:t>
            </a:r>
            <a:endParaRPr/>
          </a:p>
        </p:txBody>
      </p:sp>
      <p:sp>
        <p:nvSpPr>
          <p:cNvPr id="340" name="Google Shape;340;p47"/>
          <p:cNvSpPr txBox="1"/>
          <p:nvPr>
            <p:ph idx="2" type="body"/>
          </p:nvPr>
        </p:nvSpPr>
        <p:spPr>
          <a:xfrm>
            <a:off x="4582800" y="92250"/>
            <a:ext cx="4514700" cy="498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41" name="Google Shape;341;p47"/>
          <p:cNvSpPr txBox="1"/>
          <p:nvPr>
            <p:ph idx="1" type="subTitle"/>
          </p:nvPr>
        </p:nvSpPr>
        <p:spPr>
          <a:xfrm>
            <a:off x="128600" y="1351075"/>
            <a:ext cx="4382700" cy="3584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pt-BR" sz="1800">
                <a:solidFill>
                  <a:srgbClr val="000000"/>
                </a:solidFill>
              </a:rPr>
              <a:t>lista todo integrada com cada objeto</a:t>
            </a:r>
            <a:endParaRPr sz="1800">
              <a:solidFill>
                <a:srgbClr val="000000"/>
              </a:solidFill>
            </a:endParaRPr>
          </a:p>
          <a:p>
            <a:pPr indent="-342900" lvl="0" marL="457200" rtl="0" algn="l">
              <a:spcBef>
                <a:spcPts val="0"/>
              </a:spcBef>
              <a:spcAft>
                <a:spcPts val="0"/>
              </a:spcAft>
              <a:buClr>
                <a:srgbClr val="000000"/>
              </a:buClr>
              <a:buSzPts val="1800"/>
              <a:buChar char="●"/>
            </a:pPr>
            <a:r>
              <a:rPr lang="pt-BR" sz="1800">
                <a:solidFill>
                  <a:srgbClr val="000000"/>
                </a:solidFill>
              </a:rPr>
              <a:t>checklist com as coisas feitas para a geração da uml</a:t>
            </a:r>
            <a:endParaRPr sz="1800">
              <a:solidFill>
                <a:srgbClr val="000000"/>
              </a:solidFill>
            </a:endParaRPr>
          </a:p>
          <a:p>
            <a:pPr indent="-342900" lvl="0" marL="457200" rtl="0" algn="l">
              <a:spcBef>
                <a:spcPts val="0"/>
              </a:spcBef>
              <a:spcAft>
                <a:spcPts val="0"/>
              </a:spcAft>
              <a:buClr>
                <a:srgbClr val="000000"/>
              </a:buClr>
              <a:buSzPts val="1800"/>
              <a:buChar char="●"/>
            </a:pPr>
            <a:r>
              <a:rPr lang="pt-BR" sz="1800">
                <a:solidFill>
                  <a:srgbClr val="000000"/>
                </a:solidFill>
              </a:rPr>
              <a:t>plugins para adicionar linguagens extras</a:t>
            </a:r>
            <a:endParaRPr sz="1800">
              <a:solidFill>
                <a:srgbClr val="000000"/>
              </a:solidFill>
            </a:endParaRPr>
          </a:p>
          <a:p>
            <a:pPr indent="-342900" lvl="0" marL="457200" rtl="0" algn="l">
              <a:spcBef>
                <a:spcPts val="0"/>
              </a:spcBef>
              <a:spcAft>
                <a:spcPts val="0"/>
              </a:spcAft>
              <a:buClr>
                <a:srgbClr val="000000"/>
              </a:buClr>
              <a:buSzPts val="1800"/>
              <a:buChar char="●"/>
            </a:pPr>
            <a:r>
              <a:rPr lang="pt-BR" sz="1800">
                <a:solidFill>
                  <a:srgbClr val="000000"/>
                </a:solidFill>
              </a:rPr>
              <a:t>suporta para converter de/para </a:t>
            </a:r>
            <a:r>
              <a:rPr lang="pt-BR" sz="1800">
                <a:solidFill>
                  <a:srgbClr val="000000"/>
                </a:solidFill>
              </a:rPr>
              <a:t>c++, c#, php5, php4,sql e java nativamente e suporte de plugin para outras</a:t>
            </a:r>
            <a:endParaRPr sz="1800">
              <a:solidFill>
                <a:srgbClr val="000000"/>
              </a:solidFill>
            </a:endParaRPr>
          </a:p>
          <a:p>
            <a:pPr indent="-342900" lvl="0" marL="457200" rtl="0" algn="l">
              <a:spcBef>
                <a:spcPts val="0"/>
              </a:spcBef>
              <a:spcAft>
                <a:spcPts val="0"/>
              </a:spcAft>
              <a:buClr>
                <a:srgbClr val="000000"/>
              </a:buClr>
              <a:buSzPts val="1800"/>
              <a:buChar char="●"/>
            </a:pPr>
            <a:r>
              <a:rPr lang="pt-BR" sz="1800">
                <a:solidFill>
                  <a:srgbClr val="000000"/>
                </a:solidFill>
              </a:rPr>
              <a:t>mecanismo de verificação de uml automatizado</a:t>
            </a:r>
            <a:endParaRPr sz="1800">
              <a:solidFill>
                <a:srgbClr val="000000"/>
              </a:solidFill>
            </a:endParaRPr>
          </a:p>
          <a:p>
            <a:pPr indent="-342900" lvl="0" marL="457200" rtl="0" algn="l">
              <a:spcBef>
                <a:spcPts val="0"/>
              </a:spcBef>
              <a:spcAft>
                <a:spcPts val="0"/>
              </a:spcAft>
              <a:buClr>
                <a:srgbClr val="000000"/>
              </a:buClr>
              <a:buSzPts val="1800"/>
              <a:buChar char="●"/>
            </a:pPr>
            <a:r>
              <a:rPr lang="pt-BR" sz="1800">
                <a:solidFill>
                  <a:srgbClr val="000000"/>
                </a:solidFill>
              </a:rPr>
              <a:t>diagrams organizados por objeto relacionado</a:t>
            </a:r>
            <a:endParaRPr sz="1800">
              <a:solidFill>
                <a:srgbClr val="000000"/>
              </a:solidFill>
            </a:endParaRPr>
          </a:p>
        </p:txBody>
      </p:sp>
      <p:pic>
        <p:nvPicPr>
          <p:cNvPr id="342" name="Google Shape;342;p47"/>
          <p:cNvPicPr preferRelativeResize="0"/>
          <p:nvPr/>
        </p:nvPicPr>
        <p:blipFill rotWithShape="1">
          <a:blip r:embed="rId3">
            <a:alphaModFix/>
          </a:blip>
          <a:srcRect b="3855" l="0" r="39784" t="0"/>
          <a:stretch/>
        </p:blipFill>
        <p:spPr>
          <a:xfrm>
            <a:off x="4572001" y="556387"/>
            <a:ext cx="4514702" cy="405472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8"/>
          <p:cNvSpPr txBox="1"/>
          <p:nvPr>
            <p:ph type="title"/>
          </p:nvPr>
        </p:nvSpPr>
        <p:spPr>
          <a:xfrm>
            <a:off x="538500" y="425000"/>
            <a:ext cx="3300900" cy="9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Poseidon para UML (ArgoUML)</a:t>
            </a:r>
            <a:endParaRPr/>
          </a:p>
        </p:txBody>
      </p:sp>
      <p:sp>
        <p:nvSpPr>
          <p:cNvPr id="348" name="Google Shape;348;p48"/>
          <p:cNvSpPr txBox="1"/>
          <p:nvPr>
            <p:ph idx="2" type="body"/>
          </p:nvPr>
        </p:nvSpPr>
        <p:spPr>
          <a:xfrm>
            <a:off x="4582800" y="92250"/>
            <a:ext cx="4514700" cy="498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49" name="Google Shape;349;p48"/>
          <p:cNvSpPr txBox="1"/>
          <p:nvPr>
            <p:ph idx="1" type="subTitle"/>
          </p:nvPr>
        </p:nvSpPr>
        <p:spPr>
          <a:xfrm>
            <a:off x="335700" y="1740625"/>
            <a:ext cx="3981000" cy="3195000"/>
          </a:xfrm>
          <a:prstGeom prst="rect">
            <a:avLst/>
          </a:prstGeom>
        </p:spPr>
        <p:txBody>
          <a:bodyPr anchorCtr="0" anchor="t" bIns="91425" lIns="91425" spcFirstLastPara="1" rIns="91425" wrap="square" tIns="91425">
            <a:noAutofit/>
          </a:bodyPr>
          <a:lstStyle/>
          <a:p>
            <a:pPr indent="-187200" lvl="0" marL="457200" rtl="0" algn="l">
              <a:spcBef>
                <a:spcPts val="0"/>
              </a:spcBef>
              <a:spcAft>
                <a:spcPts val="0"/>
              </a:spcAft>
              <a:buNone/>
            </a:pPr>
            <a:r>
              <a:rPr b="1" lang="pt-BR" sz="1800">
                <a:solidFill>
                  <a:srgbClr val="000000"/>
                </a:solidFill>
              </a:rPr>
              <a:t>VANTAGENS</a:t>
            </a:r>
            <a:endParaRPr b="1" sz="1800">
              <a:solidFill>
                <a:srgbClr val="000000"/>
              </a:solidFill>
            </a:endParaRPr>
          </a:p>
          <a:p>
            <a:pPr indent="-187200" lvl="0" marL="457200" rtl="0" algn="l">
              <a:spcBef>
                <a:spcPts val="0"/>
              </a:spcBef>
              <a:spcAft>
                <a:spcPts val="0"/>
              </a:spcAft>
              <a:buNone/>
            </a:pPr>
            <a:r>
              <a:t/>
            </a:r>
            <a:endParaRPr b="1" sz="1800">
              <a:solidFill>
                <a:srgbClr val="000000"/>
              </a:solidFill>
            </a:endParaRPr>
          </a:p>
          <a:p>
            <a:pPr indent="-304800" lvl="0" marL="269999" rtl="0" algn="l">
              <a:spcBef>
                <a:spcPts val="0"/>
              </a:spcBef>
              <a:spcAft>
                <a:spcPts val="0"/>
              </a:spcAft>
              <a:buClr>
                <a:srgbClr val="000000"/>
              </a:buClr>
              <a:buSzPts val="1800"/>
              <a:buChar char="●"/>
            </a:pPr>
            <a:r>
              <a:rPr b="1" lang="pt-BR" sz="1800">
                <a:solidFill>
                  <a:srgbClr val="000000"/>
                </a:solidFill>
              </a:rPr>
              <a:t>Plugin para jetbrains</a:t>
            </a:r>
            <a:endParaRPr b="1" sz="1800">
              <a:solidFill>
                <a:srgbClr val="000000"/>
              </a:solidFill>
            </a:endParaRPr>
          </a:p>
          <a:p>
            <a:pPr indent="-304800" lvl="0" marL="269999" rtl="0" algn="l">
              <a:spcBef>
                <a:spcPts val="0"/>
              </a:spcBef>
              <a:spcAft>
                <a:spcPts val="0"/>
              </a:spcAft>
              <a:buClr>
                <a:srgbClr val="000000"/>
              </a:buClr>
              <a:buSzPts val="1800"/>
              <a:buChar char="●"/>
            </a:pPr>
            <a:r>
              <a:rPr b="1" lang="pt-BR" sz="1800">
                <a:solidFill>
                  <a:srgbClr val="000000"/>
                </a:solidFill>
              </a:rPr>
              <a:t>Transforma </a:t>
            </a:r>
            <a:r>
              <a:rPr b="1" lang="pt-BR" sz="1800">
                <a:solidFill>
                  <a:srgbClr val="000000"/>
                </a:solidFill>
              </a:rPr>
              <a:t>código</a:t>
            </a:r>
            <a:r>
              <a:rPr b="1" lang="pt-BR" sz="1800">
                <a:solidFill>
                  <a:srgbClr val="000000"/>
                </a:solidFill>
              </a:rPr>
              <a:t> em uml diretamente e exporta uml para </a:t>
            </a:r>
            <a:r>
              <a:rPr b="1" lang="pt-BR" sz="1800">
                <a:solidFill>
                  <a:srgbClr val="000000"/>
                </a:solidFill>
              </a:rPr>
              <a:t>código</a:t>
            </a:r>
            <a:r>
              <a:rPr b="1" lang="pt-BR" sz="1800">
                <a:solidFill>
                  <a:srgbClr val="000000"/>
                </a:solidFill>
              </a:rPr>
              <a:t> em </a:t>
            </a:r>
            <a:r>
              <a:rPr b="1" lang="pt-BR" sz="1800">
                <a:solidFill>
                  <a:srgbClr val="000000"/>
                </a:solidFill>
              </a:rPr>
              <a:t>múltiplas</a:t>
            </a:r>
            <a:r>
              <a:rPr b="1" lang="pt-BR" sz="1800">
                <a:solidFill>
                  <a:srgbClr val="000000"/>
                </a:solidFill>
              </a:rPr>
              <a:t> linguagens</a:t>
            </a:r>
            <a:endParaRPr b="1" sz="1800">
              <a:solidFill>
                <a:srgbClr val="000000"/>
              </a:solidFill>
            </a:endParaRPr>
          </a:p>
          <a:p>
            <a:pPr indent="-304800" lvl="0" marL="269999" rtl="0" algn="l">
              <a:spcBef>
                <a:spcPts val="0"/>
              </a:spcBef>
              <a:spcAft>
                <a:spcPts val="0"/>
              </a:spcAft>
              <a:buClr>
                <a:srgbClr val="000000"/>
              </a:buClr>
              <a:buSzPts val="1800"/>
              <a:buChar char="●"/>
            </a:pPr>
            <a:r>
              <a:rPr b="1" lang="pt-BR" sz="1800">
                <a:solidFill>
                  <a:srgbClr val="000000"/>
                </a:solidFill>
              </a:rPr>
              <a:t>Lista todo para cada objeto</a:t>
            </a:r>
            <a:endParaRPr b="1" sz="1800">
              <a:solidFill>
                <a:srgbClr val="000000"/>
              </a:solidFill>
            </a:endParaRPr>
          </a:p>
          <a:p>
            <a:pPr indent="-304800" lvl="0" marL="269999" rtl="0" algn="l">
              <a:spcBef>
                <a:spcPts val="0"/>
              </a:spcBef>
              <a:spcAft>
                <a:spcPts val="0"/>
              </a:spcAft>
              <a:buClr>
                <a:srgbClr val="000000"/>
              </a:buClr>
              <a:buSzPts val="1800"/>
              <a:buChar char="●"/>
            </a:pPr>
            <a:r>
              <a:rPr b="1" lang="pt-BR" sz="1800">
                <a:solidFill>
                  <a:srgbClr val="000000"/>
                </a:solidFill>
              </a:rPr>
              <a:t>Lista de prioridade de desenvolvimento</a:t>
            </a:r>
            <a:endParaRPr b="1" sz="1800">
              <a:solidFill>
                <a:srgbClr val="000000"/>
              </a:solidFill>
            </a:endParaRPr>
          </a:p>
          <a:p>
            <a:pPr indent="-304800" lvl="0" marL="269999" rtl="0" algn="l">
              <a:spcBef>
                <a:spcPts val="0"/>
              </a:spcBef>
              <a:spcAft>
                <a:spcPts val="0"/>
              </a:spcAft>
              <a:buClr>
                <a:srgbClr val="000000"/>
              </a:buClr>
              <a:buSzPts val="1800"/>
              <a:buChar char="●"/>
            </a:pPr>
            <a:r>
              <a:rPr b="1" lang="pt-BR" sz="1800">
                <a:solidFill>
                  <a:srgbClr val="000000"/>
                </a:solidFill>
              </a:rPr>
              <a:t>Possui uma biblioteca para exportar o uml em diversos formatos como pdf e ods</a:t>
            </a:r>
            <a:endParaRPr b="1" sz="1800">
              <a:solidFill>
                <a:srgbClr val="000000"/>
              </a:solidFill>
            </a:endParaRPr>
          </a:p>
        </p:txBody>
      </p:sp>
      <p:pic>
        <p:nvPicPr>
          <p:cNvPr id="350" name="Google Shape;350;p48"/>
          <p:cNvPicPr preferRelativeResize="0"/>
          <p:nvPr/>
        </p:nvPicPr>
        <p:blipFill rotWithShape="1">
          <a:blip r:embed="rId3">
            <a:alphaModFix/>
          </a:blip>
          <a:srcRect b="3855" l="0" r="39784" t="0"/>
          <a:stretch/>
        </p:blipFill>
        <p:spPr>
          <a:xfrm>
            <a:off x="4572001" y="556387"/>
            <a:ext cx="4514702" cy="405472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9"/>
          <p:cNvSpPr txBox="1"/>
          <p:nvPr>
            <p:ph type="title"/>
          </p:nvPr>
        </p:nvSpPr>
        <p:spPr>
          <a:xfrm>
            <a:off x="538500" y="257700"/>
            <a:ext cx="3300900" cy="109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Poseidon para UML (ArgoUML)</a:t>
            </a:r>
            <a:endParaRPr/>
          </a:p>
        </p:txBody>
      </p:sp>
      <p:sp>
        <p:nvSpPr>
          <p:cNvPr id="356" name="Google Shape;356;p49"/>
          <p:cNvSpPr txBox="1"/>
          <p:nvPr>
            <p:ph idx="2" type="body"/>
          </p:nvPr>
        </p:nvSpPr>
        <p:spPr>
          <a:xfrm>
            <a:off x="4582800" y="92250"/>
            <a:ext cx="4514700" cy="498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57" name="Google Shape;357;p49"/>
          <p:cNvSpPr txBox="1"/>
          <p:nvPr>
            <p:ph idx="1" type="subTitle"/>
          </p:nvPr>
        </p:nvSpPr>
        <p:spPr>
          <a:xfrm>
            <a:off x="335700" y="1350975"/>
            <a:ext cx="3981000" cy="3584700"/>
          </a:xfrm>
          <a:prstGeom prst="rect">
            <a:avLst/>
          </a:prstGeom>
        </p:spPr>
        <p:txBody>
          <a:bodyPr anchorCtr="0" anchor="t" bIns="91425" lIns="91425" spcFirstLastPara="1" rIns="91425" wrap="square" tIns="91425">
            <a:noAutofit/>
          </a:bodyPr>
          <a:lstStyle/>
          <a:p>
            <a:pPr indent="-187200" lvl="0" marL="457200" rtl="0" algn="l">
              <a:spcBef>
                <a:spcPts val="0"/>
              </a:spcBef>
              <a:spcAft>
                <a:spcPts val="0"/>
              </a:spcAft>
              <a:buNone/>
            </a:pPr>
            <a:r>
              <a:rPr b="1" lang="pt-BR">
                <a:solidFill>
                  <a:srgbClr val="000000"/>
                </a:solidFill>
              </a:rPr>
              <a:t>DES</a:t>
            </a:r>
            <a:r>
              <a:rPr b="1" lang="pt-BR">
                <a:solidFill>
                  <a:srgbClr val="000000"/>
                </a:solidFill>
              </a:rPr>
              <a:t>VANTAGENS:</a:t>
            </a:r>
            <a:endParaRPr b="1">
              <a:solidFill>
                <a:srgbClr val="000000"/>
              </a:solidFill>
            </a:endParaRPr>
          </a:p>
          <a:p>
            <a:pPr indent="-187200" lvl="0" marL="457200" rtl="0" algn="l">
              <a:spcBef>
                <a:spcPts val="0"/>
              </a:spcBef>
              <a:spcAft>
                <a:spcPts val="0"/>
              </a:spcAft>
              <a:buNone/>
            </a:pPr>
            <a:r>
              <a:t/>
            </a:r>
            <a:endParaRPr b="1">
              <a:solidFill>
                <a:srgbClr val="000000"/>
              </a:solidFill>
            </a:endParaRPr>
          </a:p>
          <a:p>
            <a:pPr indent="-292100" lvl="0" marL="269999" rtl="0" algn="l">
              <a:spcBef>
                <a:spcPts val="0"/>
              </a:spcBef>
              <a:spcAft>
                <a:spcPts val="0"/>
              </a:spcAft>
              <a:buClr>
                <a:srgbClr val="000000"/>
              </a:buClr>
              <a:buSzPts val="1600"/>
              <a:buChar char="●"/>
            </a:pPr>
            <a:r>
              <a:rPr b="1" lang="pt-BR">
                <a:solidFill>
                  <a:srgbClr val="000000"/>
                </a:solidFill>
              </a:rPr>
              <a:t>Outras linguagens só são suportadas via plugins compilados,não existe loja de plugins</a:t>
            </a:r>
            <a:endParaRPr b="1">
              <a:solidFill>
                <a:srgbClr val="000000"/>
              </a:solidFill>
            </a:endParaRPr>
          </a:p>
          <a:p>
            <a:pPr indent="-292100" lvl="0" marL="269999" rtl="0" algn="l">
              <a:spcBef>
                <a:spcPts val="0"/>
              </a:spcBef>
              <a:spcAft>
                <a:spcPts val="0"/>
              </a:spcAft>
              <a:buClr>
                <a:srgbClr val="000000"/>
              </a:buClr>
              <a:buSzPts val="1600"/>
              <a:buChar char="●"/>
            </a:pPr>
            <a:r>
              <a:rPr b="1" lang="pt-BR">
                <a:solidFill>
                  <a:srgbClr val="000000"/>
                </a:solidFill>
              </a:rPr>
              <a:t>Muito compl</a:t>
            </a:r>
            <a:r>
              <a:rPr b="1" lang="pt-BR">
                <a:solidFill>
                  <a:srgbClr val="000000"/>
                </a:solidFill>
              </a:rPr>
              <a:t>exo a primeira vista,gastando algum tempo de adaptação pra começar a usar realmente</a:t>
            </a:r>
            <a:endParaRPr b="1">
              <a:solidFill>
                <a:srgbClr val="000000"/>
              </a:solidFill>
            </a:endParaRPr>
          </a:p>
          <a:p>
            <a:pPr indent="-292100" lvl="0" marL="269999" rtl="0" algn="l">
              <a:spcBef>
                <a:spcPts val="0"/>
              </a:spcBef>
              <a:spcAft>
                <a:spcPts val="0"/>
              </a:spcAft>
              <a:buClr>
                <a:srgbClr val="000000"/>
              </a:buClr>
              <a:buSzPts val="1600"/>
              <a:buChar char="●"/>
            </a:pPr>
            <a:r>
              <a:rPr b="1" lang="pt-BR">
                <a:solidFill>
                  <a:srgbClr val="000000"/>
                </a:solidFill>
              </a:rPr>
              <a:t>Qualquer clique fora do lugar ele pode criar uma classe ou outro objeto por acidente</a:t>
            </a:r>
            <a:endParaRPr b="1">
              <a:solidFill>
                <a:srgbClr val="000000"/>
              </a:solidFill>
            </a:endParaRPr>
          </a:p>
          <a:p>
            <a:pPr indent="-292100" lvl="0" marL="269999" rtl="0" algn="l">
              <a:spcBef>
                <a:spcPts val="0"/>
              </a:spcBef>
              <a:spcAft>
                <a:spcPts val="0"/>
              </a:spcAft>
              <a:buClr>
                <a:srgbClr val="000000"/>
              </a:buClr>
              <a:buSzPts val="1600"/>
              <a:buChar char="●"/>
            </a:pPr>
            <a:r>
              <a:rPr b="1" lang="pt-BR">
                <a:solidFill>
                  <a:srgbClr val="000000"/>
                </a:solidFill>
              </a:rPr>
              <a:t>Interface ligeiramente sobrecarregada,apesar de muitas funções úteis e bem distribuídas,muitas são mal explicadas e pouco intuitivas de se usar</a:t>
            </a:r>
            <a:endParaRPr b="1">
              <a:solidFill>
                <a:srgbClr val="000000"/>
              </a:solidFill>
            </a:endParaRPr>
          </a:p>
        </p:txBody>
      </p:sp>
      <p:pic>
        <p:nvPicPr>
          <p:cNvPr id="358" name="Google Shape;358;p49"/>
          <p:cNvPicPr preferRelativeResize="0"/>
          <p:nvPr/>
        </p:nvPicPr>
        <p:blipFill rotWithShape="1">
          <a:blip r:embed="rId3">
            <a:alphaModFix/>
          </a:blip>
          <a:srcRect b="3855" l="0" r="39784" t="0"/>
          <a:stretch/>
        </p:blipFill>
        <p:spPr>
          <a:xfrm>
            <a:off x="4572001" y="556387"/>
            <a:ext cx="4514702" cy="405472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0"/>
          <p:cNvSpPr txBox="1"/>
          <p:nvPr>
            <p:ph type="title"/>
          </p:nvPr>
        </p:nvSpPr>
        <p:spPr>
          <a:xfrm>
            <a:off x="538500" y="42500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3600"/>
              <a:t>Star UML</a:t>
            </a:r>
            <a:endParaRPr sz="3600"/>
          </a:p>
        </p:txBody>
      </p:sp>
      <p:sp>
        <p:nvSpPr>
          <p:cNvPr id="364" name="Google Shape;364;p50"/>
          <p:cNvSpPr txBox="1"/>
          <p:nvPr>
            <p:ph idx="1" type="subTitle"/>
          </p:nvPr>
        </p:nvSpPr>
        <p:spPr>
          <a:xfrm>
            <a:off x="335700" y="1795300"/>
            <a:ext cx="3981000" cy="12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00">
                <a:solidFill>
                  <a:srgbClr val="000000"/>
                </a:solidFill>
              </a:rPr>
              <a:t>É um projeto de código aberto para desenvolver  UML de uma forma rápida e flexível, com recursos e disponível gratuitamente*.</a:t>
            </a:r>
            <a:endParaRPr sz="2400">
              <a:solidFill>
                <a:srgbClr val="000000"/>
              </a:solidFill>
            </a:endParaRPr>
          </a:p>
        </p:txBody>
      </p:sp>
      <p:pic>
        <p:nvPicPr>
          <p:cNvPr id="365" name="Google Shape;365;p50"/>
          <p:cNvPicPr preferRelativeResize="0"/>
          <p:nvPr/>
        </p:nvPicPr>
        <p:blipFill>
          <a:blip r:embed="rId3">
            <a:alphaModFix/>
          </a:blip>
          <a:stretch>
            <a:fillRect/>
          </a:stretch>
        </p:blipFill>
        <p:spPr>
          <a:xfrm>
            <a:off x="4958026" y="1647800"/>
            <a:ext cx="3975169" cy="16872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1"/>
          <p:cNvSpPr txBox="1"/>
          <p:nvPr>
            <p:ph type="title"/>
          </p:nvPr>
        </p:nvSpPr>
        <p:spPr>
          <a:xfrm>
            <a:off x="538500" y="229725"/>
            <a:ext cx="3300900" cy="18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3600"/>
              <a:t>StarUML</a:t>
            </a:r>
            <a:endParaRPr sz="3600"/>
          </a:p>
        </p:txBody>
      </p:sp>
      <p:sp>
        <p:nvSpPr>
          <p:cNvPr id="371" name="Google Shape;371;p51"/>
          <p:cNvSpPr txBox="1"/>
          <p:nvPr>
            <p:ph idx="1" type="subTitle"/>
          </p:nvPr>
        </p:nvSpPr>
        <p:spPr>
          <a:xfrm>
            <a:off x="309550" y="942975"/>
            <a:ext cx="4137300" cy="3736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0" lvl="0" marL="0" rtl="0" algn="l">
              <a:spcBef>
                <a:spcPts val="0"/>
              </a:spcBef>
              <a:spcAft>
                <a:spcPts val="0"/>
              </a:spcAft>
              <a:buNone/>
            </a:pPr>
            <a:r>
              <a:rPr b="1" lang="pt-BR" sz="1800">
                <a:solidFill>
                  <a:srgbClr val="000000"/>
                </a:solidFill>
              </a:rPr>
              <a:t>Os principais recursos do StarUML são:</a:t>
            </a:r>
            <a:endParaRPr b="1" sz="1800">
              <a:solidFill>
                <a:srgbClr val="000000"/>
              </a:solidFill>
            </a:endParaRPr>
          </a:p>
          <a:p>
            <a:pPr indent="0" lvl="0" marL="0" rtl="0" algn="l">
              <a:spcBef>
                <a:spcPts val="0"/>
              </a:spcBef>
              <a:spcAft>
                <a:spcPts val="0"/>
              </a:spcAft>
              <a:buNone/>
            </a:pPr>
            <a:r>
              <a:t/>
            </a:r>
            <a:endParaRPr sz="1800">
              <a:solidFill>
                <a:srgbClr val="000000"/>
              </a:solidFill>
            </a:endParaRPr>
          </a:p>
          <a:p>
            <a:pPr indent="-342900" lvl="0" marL="457200" rtl="0" algn="l">
              <a:spcBef>
                <a:spcPts val="0"/>
              </a:spcBef>
              <a:spcAft>
                <a:spcPts val="0"/>
              </a:spcAft>
              <a:buClr>
                <a:srgbClr val="000000"/>
              </a:buClr>
              <a:buSzPts val="1800"/>
              <a:buChar char="●"/>
            </a:pPr>
            <a:r>
              <a:rPr lang="pt-BR" sz="1800">
                <a:solidFill>
                  <a:srgbClr val="000000"/>
                </a:solidFill>
              </a:rPr>
              <a:t>Suporte multi-plataforma (MacOS, Windows e Linux)</a:t>
            </a:r>
            <a:endParaRPr sz="1800">
              <a:solidFill>
                <a:srgbClr val="000000"/>
              </a:solidFill>
            </a:endParaRPr>
          </a:p>
          <a:p>
            <a:pPr indent="-342900" lvl="0" marL="457200" rtl="0" algn="l">
              <a:spcBef>
                <a:spcPts val="0"/>
              </a:spcBef>
              <a:spcAft>
                <a:spcPts val="0"/>
              </a:spcAft>
              <a:buClr>
                <a:srgbClr val="000000"/>
              </a:buClr>
              <a:buSzPts val="1800"/>
              <a:buChar char="●"/>
            </a:pPr>
            <a:r>
              <a:rPr lang="pt-BR" sz="1800">
                <a:solidFill>
                  <a:srgbClr val="000000"/>
                </a:solidFill>
              </a:rPr>
              <a:t>Diagrama de Entidade-Relacionamento (ERD)</a:t>
            </a:r>
            <a:endParaRPr sz="1800">
              <a:solidFill>
                <a:srgbClr val="000000"/>
              </a:solidFill>
            </a:endParaRPr>
          </a:p>
          <a:p>
            <a:pPr indent="-342900" lvl="0" marL="457200" rtl="0" algn="l">
              <a:spcBef>
                <a:spcPts val="0"/>
              </a:spcBef>
              <a:spcAft>
                <a:spcPts val="0"/>
              </a:spcAft>
              <a:buClr>
                <a:srgbClr val="000000"/>
              </a:buClr>
              <a:buSzPts val="1800"/>
              <a:buChar char="●"/>
            </a:pPr>
            <a:r>
              <a:rPr lang="pt-BR" sz="1800">
                <a:solidFill>
                  <a:srgbClr val="000000"/>
                </a:solidFill>
              </a:rPr>
              <a:t>Diagrama do fluxograma</a:t>
            </a:r>
            <a:endParaRPr sz="1800">
              <a:solidFill>
                <a:srgbClr val="000000"/>
              </a:solidFill>
            </a:endParaRPr>
          </a:p>
          <a:p>
            <a:pPr indent="-342900" lvl="0" marL="457200" rtl="0" algn="l">
              <a:spcBef>
                <a:spcPts val="0"/>
              </a:spcBef>
              <a:spcAft>
                <a:spcPts val="0"/>
              </a:spcAft>
              <a:buClr>
                <a:srgbClr val="000000"/>
              </a:buClr>
              <a:buSzPts val="1800"/>
              <a:buChar char="●"/>
            </a:pPr>
            <a:r>
              <a:rPr lang="pt-BR" sz="1800">
                <a:solidFill>
                  <a:srgbClr val="000000"/>
                </a:solidFill>
              </a:rPr>
              <a:t>Janelas múltiplas</a:t>
            </a:r>
            <a:endParaRPr sz="1800">
              <a:solidFill>
                <a:srgbClr val="000000"/>
              </a:solidFill>
            </a:endParaRPr>
          </a:p>
          <a:p>
            <a:pPr indent="-342900" lvl="0" marL="457200" rtl="0" algn="l">
              <a:spcBef>
                <a:spcPts val="0"/>
              </a:spcBef>
              <a:spcAft>
                <a:spcPts val="0"/>
              </a:spcAft>
              <a:buClr>
                <a:srgbClr val="000000"/>
              </a:buClr>
              <a:buSzPts val="1800"/>
              <a:buChar char="●"/>
            </a:pPr>
            <a:r>
              <a:rPr lang="pt-BR" sz="1800">
                <a:solidFill>
                  <a:srgbClr val="000000"/>
                </a:solidFill>
              </a:rPr>
              <a:t>Desenvolvimento orientado a modelo</a:t>
            </a:r>
            <a:endParaRPr sz="1800">
              <a:solidFill>
                <a:srgbClr val="000000"/>
              </a:solidFill>
            </a:endParaRPr>
          </a:p>
          <a:p>
            <a:pPr indent="-342900" lvl="0" marL="457200" rtl="0" algn="l">
              <a:spcBef>
                <a:spcPts val="0"/>
              </a:spcBef>
              <a:spcAft>
                <a:spcPts val="0"/>
              </a:spcAft>
              <a:buClr>
                <a:srgbClr val="000000"/>
              </a:buClr>
              <a:buSzPts val="1800"/>
              <a:buChar char="●"/>
            </a:pPr>
            <a:r>
              <a:rPr lang="pt-BR" sz="1800">
                <a:solidFill>
                  <a:srgbClr val="000000"/>
                </a:solidFill>
              </a:rPr>
              <a:t>APIs abertas</a:t>
            </a:r>
            <a:endParaRPr sz="1800">
              <a:solidFill>
                <a:srgbClr val="000000"/>
              </a:solidFill>
            </a:endParaRPr>
          </a:p>
          <a:p>
            <a:pPr indent="-342900" lvl="0" marL="457200" rtl="0" algn="l">
              <a:spcBef>
                <a:spcPts val="0"/>
              </a:spcBef>
              <a:spcAft>
                <a:spcPts val="0"/>
              </a:spcAft>
              <a:buClr>
                <a:srgbClr val="000000"/>
              </a:buClr>
              <a:buSzPts val="1800"/>
              <a:buChar char="●"/>
            </a:pPr>
            <a:r>
              <a:rPr lang="pt-BR" sz="1800">
                <a:solidFill>
                  <a:srgbClr val="000000"/>
                </a:solidFill>
              </a:rPr>
              <a:t>Várias extensões de terceiros</a:t>
            </a:r>
            <a:endParaRPr sz="1800">
              <a:solidFill>
                <a:srgbClr val="000000"/>
              </a:solidFill>
            </a:endParaRPr>
          </a:p>
          <a:p>
            <a:pPr indent="-342900" lvl="0" marL="457200" rtl="0" algn="l">
              <a:spcBef>
                <a:spcPts val="0"/>
              </a:spcBef>
              <a:spcAft>
                <a:spcPts val="0"/>
              </a:spcAft>
              <a:buClr>
                <a:srgbClr val="000000"/>
              </a:buClr>
              <a:buSzPts val="1800"/>
              <a:buChar char="●"/>
            </a:pPr>
            <a:r>
              <a:rPr lang="pt-BR" sz="1800">
                <a:solidFill>
                  <a:srgbClr val="000000"/>
                </a:solidFill>
              </a:rPr>
              <a:t>Exportar para documentos HTML</a:t>
            </a:r>
            <a:endParaRPr sz="1800">
              <a:solidFill>
                <a:srgbClr val="000000"/>
              </a:solidFill>
            </a:endParaRPr>
          </a:p>
          <a:p>
            <a:pPr indent="0" lvl="0" marL="457200" rtl="0" algn="l">
              <a:spcBef>
                <a:spcPts val="0"/>
              </a:spcBef>
              <a:spcAft>
                <a:spcPts val="0"/>
              </a:spcAft>
              <a:buNone/>
            </a:pPr>
            <a:r>
              <a:t/>
            </a:r>
            <a:endParaRPr/>
          </a:p>
        </p:txBody>
      </p:sp>
      <p:pic>
        <p:nvPicPr>
          <p:cNvPr id="372" name="Google Shape;372;p51"/>
          <p:cNvPicPr preferRelativeResize="0"/>
          <p:nvPr/>
        </p:nvPicPr>
        <p:blipFill>
          <a:blip r:embed="rId3">
            <a:alphaModFix/>
          </a:blip>
          <a:stretch>
            <a:fillRect/>
          </a:stretch>
        </p:blipFill>
        <p:spPr>
          <a:xfrm>
            <a:off x="4958026" y="1647800"/>
            <a:ext cx="3975169" cy="1687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538500" y="42500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3600">
                <a:solidFill>
                  <a:srgbClr val="000000"/>
                </a:solidFill>
              </a:rPr>
              <a:t>Lucidchart</a:t>
            </a:r>
            <a:endParaRPr sz="3600">
              <a:solidFill>
                <a:srgbClr val="000000"/>
              </a:solidFill>
            </a:endParaRPr>
          </a:p>
        </p:txBody>
      </p:sp>
      <p:pic>
        <p:nvPicPr>
          <p:cNvPr id="105" name="Google Shape;105;p16"/>
          <p:cNvPicPr preferRelativeResize="0"/>
          <p:nvPr/>
        </p:nvPicPr>
        <p:blipFill>
          <a:blip r:embed="rId3">
            <a:alphaModFix/>
          </a:blip>
          <a:stretch>
            <a:fillRect/>
          </a:stretch>
        </p:blipFill>
        <p:spPr>
          <a:xfrm>
            <a:off x="4750325" y="1307700"/>
            <a:ext cx="4135473" cy="2528101"/>
          </a:xfrm>
          <a:prstGeom prst="rect">
            <a:avLst/>
          </a:prstGeom>
          <a:noFill/>
          <a:ln>
            <a:noFill/>
          </a:ln>
        </p:spPr>
      </p:pic>
      <p:sp>
        <p:nvSpPr>
          <p:cNvPr id="106" name="Google Shape;106;p16"/>
          <p:cNvSpPr txBox="1"/>
          <p:nvPr>
            <p:ph idx="1" type="subTitle"/>
          </p:nvPr>
        </p:nvSpPr>
        <p:spPr>
          <a:xfrm>
            <a:off x="235750" y="1795300"/>
            <a:ext cx="4080900" cy="31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2400"/>
              <a:t>VANTAGENS:</a:t>
            </a:r>
            <a:endParaRPr b="1" sz="2400"/>
          </a:p>
          <a:p>
            <a:pPr indent="0" lvl="0" marL="0" rtl="0" algn="l">
              <a:spcBef>
                <a:spcPts val="0"/>
              </a:spcBef>
              <a:spcAft>
                <a:spcPts val="0"/>
              </a:spcAft>
              <a:buNone/>
            </a:pPr>
            <a:r>
              <a:t/>
            </a:r>
            <a:endParaRPr sz="2400"/>
          </a:p>
          <a:p>
            <a:pPr indent="-381000" lvl="0" marL="457200" rtl="0" algn="l">
              <a:spcBef>
                <a:spcPts val="0"/>
              </a:spcBef>
              <a:spcAft>
                <a:spcPts val="0"/>
              </a:spcAft>
              <a:buSzPts val="2400"/>
              <a:buChar char="●"/>
            </a:pPr>
            <a:r>
              <a:rPr lang="pt-BR" sz="2400"/>
              <a:t>Oferece versão gratuita</a:t>
            </a:r>
            <a:endParaRPr sz="2400"/>
          </a:p>
          <a:p>
            <a:pPr indent="-381000" lvl="0" marL="457200" rtl="0" algn="l">
              <a:spcBef>
                <a:spcPts val="0"/>
              </a:spcBef>
              <a:spcAft>
                <a:spcPts val="0"/>
              </a:spcAft>
              <a:buSzPts val="2400"/>
              <a:buChar char="●"/>
            </a:pPr>
            <a:r>
              <a:rPr lang="pt-BR" sz="2400"/>
              <a:t>Fácil usabilidade</a:t>
            </a:r>
            <a:endParaRPr sz="2400"/>
          </a:p>
          <a:p>
            <a:pPr indent="-381000" lvl="0" marL="457200" rtl="0" algn="l">
              <a:spcBef>
                <a:spcPts val="0"/>
              </a:spcBef>
              <a:spcAft>
                <a:spcPts val="0"/>
              </a:spcAft>
              <a:buSzPts val="2400"/>
              <a:buChar char="●"/>
            </a:pPr>
            <a:r>
              <a:rPr lang="pt-BR" sz="2400"/>
              <a:t>Possui versão em português</a:t>
            </a:r>
            <a:endParaRPr sz="2400"/>
          </a:p>
          <a:p>
            <a:pPr indent="-381000" lvl="0" marL="457200" rtl="0" algn="l">
              <a:spcBef>
                <a:spcPts val="0"/>
              </a:spcBef>
              <a:spcAft>
                <a:spcPts val="0"/>
              </a:spcAft>
              <a:buSzPts val="2400"/>
              <a:buChar char="●"/>
            </a:pPr>
            <a:r>
              <a:rPr lang="pt-BR" sz="2400"/>
              <a:t>Vários tipos de diagramas UML são suportados</a:t>
            </a:r>
            <a:endParaRPr sz="2400"/>
          </a:p>
        </p:txBody>
      </p:sp>
      <p:sp>
        <p:nvSpPr>
          <p:cNvPr id="107" name="Google Shape;107;p16"/>
          <p:cNvSpPr txBox="1"/>
          <p:nvPr>
            <p:ph idx="2" type="body"/>
          </p:nvPr>
        </p:nvSpPr>
        <p:spPr>
          <a:xfrm>
            <a:off x="4582800" y="92250"/>
            <a:ext cx="4514700" cy="498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2"/>
          <p:cNvSpPr txBox="1"/>
          <p:nvPr>
            <p:ph type="title"/>
          </p:nvPr>
        </p:nvSpPr>
        <p:spPr>
          <a:xfrm>
            <a:off x="538500" y="42500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StarUML</a:t>
            </a:r>
            <a:endParaRPr/>
          </a:p>
        </p:txBody>
      </p:sp>
      <p:pic>
        <p:nvPicPr>
          <p:cNvPr id="378" name="Google Shape;378;p52"/>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3"/>
          <p:cNvSpPr txBox="1"/>
          <p:nvPr>
            <p:ph type="title"/>
          </p:nvPr>
        </p:nvSpPr>
        <p:spPr>
          <a:xfrm>
            <a:off x="538500" y="42500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3600"/>
              <a:t>StarUML</a:t>
            </a:r>
            <a:endParaRPr sz="3600"/>
          </a:p>
        </p:txBody>
      </p:sp>
      <p:sp>
        <p:nvSpPr>
          <p:cNvPr id="384" name="Google Shape;384;p53"/>
          <p:cNvSpPr txBox="1"/>
          <p:nvPr>
            <p:ph idx="1" type="subTitle"/>
          </p:nvPr>
        </p:nvSpPr>
        <p:spPr>
          <a:xfrm>
            <a:off x="198450" y="1427625"/>
            <a:ext cx="39810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2400">
                <a:solidFill>
                  <a:srgbClr val="000000"/>
                </a:solidFill>
              </a:rPr>
              <a:t>StarUML V3</a:t>
            </a:r>
            <a:endParaRPr b="1" sz="2400">
              <a:solidFill>
                <a:srgbClr val="000000"/>
              </a:solidFill>
            </a:endParaRPr>
          </a:p>
          <a:p>
            <a:pPr indent="0" lvl="0" marL="0" rtl="0" algn="l">
              <a:spcBef>
                <a:spcPts val="0"/>
              </a:spcBef>
              <a:spcAft>
                <a:spcPts val="0"/>
              </a:spcAft>
              <a:buNone/>
            </a:pPr>
            <a:r>
              <a:t/>
            </a:r>
            <a:endParaRPr sz="2400">
              <a:solidFill>
                <a:srgbClr val="000000"/>
              </a:solidFill>
            </a:endParaRPr>
          </a:p>
          <a:p>
            <a:pPr indent="0" lvl="0" marL="0" rtl="0" algn="l">
              <a:spcBef>
                <a:spcPts val="0"/>
              </a:spcBef>
              <a:spcAft>
                <a:spcPts val="0"/>
              </a:spcAft>
              <a:buNone/>
            </a:pPr>
            <a:r>
              <a:rPr lang="pt-BR" sz="2400">
                <a:solidFill>
                  <a:srgbClr val="000000"/>
                </a:solidFill>
              </a:rPr>
              <a:t>Pessoal</a:t>
            </a:r>
            <a:endParaRPr sz="2400">
              <a:solidFill>
                <a:srgbClr val="000000"/>
              </a:solidFill>
            </a:endParaRPr>
          </a:p>
          <a:p>
            <a:pPr indent="0" lvl="0" marL="0" rtl="0" algn="l">
              <a:spcBef>
                <a:spcPts val="0"/>
              </a:spcBef>
              <a:spcAft>
                <a:spcPts val="0"/>
              </a:spcAft>
              <a:buNone/>
            </a:pPr>
            <a:r>
              <a:t/>
            </a:r>
            <a:endParaRPr sz="2400">
              <a:solidFill>
                <a:srgbClr val="000000"/>
              </a:solidFill>
            </a:endParaRPr>
          </a:p>
          <a:p>
            <a:pPr indent="0" lvl="0" marL="0" rtl="0" algn="l">
              <a:spcBef>
                <a:spcPts val="0"/>
              </a:spcBef>
              <a:spcAft>
                <a:spcPts val="0"/>
              </a:spcAft>
              <a:buNone/>
            </a:pPr>
            <a:r>
              <a:rPr b="1" lang="pt-BR" sz="2400">
                <a:solidFill>
                  <a:srgbClr val="000000"/>
                </a:solidFill>
              </a:rPr>
              <a:t>$ 89</a:t>
            </a:r>
            <a:endParaRPr b="1" sz="2400">
              <a:solidFill>
                <a:srgbClr val="000000"/>
              </a:solidFill>
            </a:endParaRPr>
          </a:p>
          <a:p>
            <a:pPr indent="0" lvl="0" marL="0" rtl="0" algn="l">
              <a:spcBef>
                <a:spcPts val="0"/>
              </a:spcBef>
              <a:spcAft>
                <a:spcPts val="0"/>
              </a:spcAft>
              <a:buNone/>
            </a:pPr>
            <a:r>
              <a:t/>
            </a:r>
            <a:endParaRPr b="1" sz="2400">
              <a:solidFill>
                <a:srgbClr val="000000"/>
              </a:solidFill>
            </a:endParaRPr>
          </a:p>
          <a:p>
            <a:pPr indent="0" lvl="0" marL="0" rtl="0" algn="l">
              <a:spcBef>
                <a:spcPts val="0"/>
              </a:spcBef>
              <a:spcAft>
                <a:spcPts val="0"/>
              </a:spcAft>
              <a:buNone/>
            </a:pPr>
            <a:r>
              <a:rPr lang="pt-BR" sz="2400">
                <a:solidFill>
                  <a:srgbClr val="000000"/>
                </a:solidFill>
              </a:rPr>
              <a:t>A licença pessoal é para pessoas que compram usando seus próprios fundos.</a:t>
            </a:r>
            <a:endParaRPr sz="2400">
              <a:solidFill>
                <a:srgbClr val="000000"/>
              </a:solidFill>
            </a:endParaRPr>
          </a:p>
          <a:p>
            <a:pPr indent="0" lvl="0" marL="0" rtl="0" algn="l">
              <a:spcBef>
                <a:spcPts val="0"/>
              </a:spcBef>
              <a:spcAft>
                <a:spcPts val="0"/>
              </a:spcAft>
              <a:buNone/>
            </a:pPr>
            <a:r>
              <a:t/>
            </a:r>
            <a:endParaRPr/>
          </a:p>
        </p:txBody>
      </p:sp>
      <p:pic>
        <p:nvPicPr>
          <p:cNvPr id="385" name="Google Shape;385;p53"/>
          <p:cNvPicPr preferRelativeResize="0"/>
          <p:nvPr/>
        </p:nvPicPr>
        <p:blipFill>
          <a:blip r:embed="rId3">
            <a:alphaModFix/>
          </a:blip>
          <a:stretch>
            <a:fillRect/>
          </a:stretch>
        </p:blipFill>
        <p:spPr>
          <a:xfrm>
            <a:off x="5304225" y="468500"/>
            <a:ext cx="2941075" cy="42065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4"/>
          <p:cNvSpPr txBox="1"/>
          <p:nvPr>
            <p:ph type="title"/>
          </p:nvPr>
        </p:nvSpPr>
        <p:spPr>
          <a:xfrm>
            <a:off x="1939525" y="-48900"/>
            <a:ext cx="2696400" cy="8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3600"/>
              <a:t>Conclusão</a:t>
            </a:r>
            <a:endParaRPr sz="3600"/>
          </a:p>
        </p:txBody>
      </p:sp>
      <p:sp>
        <p:nvSpPr>
          <p:cNvPr id="391" name="Google Shape;391;p54"/>
          <p:cNvSpPr txBox="1"/>
          <p:nvPr>
            <p:ph idx="1" type="subTitle"/>
          </p:nvPr>
        </p:nvSpPr>
        <p:spPr>
          <a:xfrm>
            <a:off x="192875" y="819075"/>
            <a:ext cx="4189200" cy="361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00">
                <a:solidFill>
                  <a:srgbClr val="000000"/>
                </a:solidFill>
              </a:rPr>
              <a:t>Concluímos que o </a:t>
            </a:r>
            <a:r>
              <a:rPr b="1" lang="pt-BR" sz="2400">
                <a:solidFill>
                  <a:srgbClr val="000000"/>
                </a:solidFill>
              </a:rPr>
              <a:t>Astah UML </a:t>
            </a:r>
            <a:r>
              <a:rPr lang="pt-BR" sz="2400">
                <a:solidFill>
                  <a:srgbClr val="000000"/>
                </a:solidFill>
              </a:rPr>
              <a:t>é o melhor software para desktop por ser o mais intuitivo e fácil de trabalhar do que os outros software apresentados. </a:t>
            </a:r>
            <a:endParaRPr sz="2400">
              <a:solidFill>
                <a:srgbClr val="000000"/>
              </a:solidFill>
            </a:endParaRPr>
          </a:p>
          <a:p>
            <a:pPr indent="0" lvl="0" marL="0" rtl="0" algn="l">
              <a:spcBef>
                <a:spcPts val="0"/>
              </a:spcBef>
              <a:spcAft>
                <a:spcPts val="0"/>
              </a:spcAft>
              <a:buNone/>
            </a:pPr>
            <a:r>
              <a:t/>
            </a:r>
            <a:endParaRPr sz="2400">
              <a:solidFill>
                <a:srgbClr val="000000"/>
              </a:solidFill>
            </a:endParaRPr>
          </a:p>
          <a:p>
            <a:pPr indent="0" lvl="0" marL="0" rtl="0" algn="l">
              <a:spcBef>
                <a:spcPts val="0"/>
              </a:spcBef>
              <a:spcAft>
                <a:spcPts val="0"/>
              </a:spcAft>
              <a:buNone/>
            </a:pPr>
            <a:r>
              <a:rPr lang="pt-BR" sz="2400">
                <a:solidFill>
                  <a:srgbClr val="000000"/>
                </a:solidFill>
              </a:rPr>
              <a:t>Na modalidade de software online, o </a:t>
            </a:r>
            <a:r>
              <a:rPr b="1" lang="pt-BR" sz="2400">
                <a:solidFill>
                  <a:srgbClr val="000000"/>
                </a:solidFill>
              </a:rPr>
              <a:t>Cacoo </a:t>
            </a:r>
            <a:r>
              <a:rPr lang="pt-BR" sz="2400">
                <a:solidFill>
                  <a:srgbClr val="000000"/>
                </a:solidFill>
              </a:rPr>
              <a:t>foi o melhor na escolha do grupo, pois possui interatividade para trabalhar em grupo, além do seu uso ser mais simplificado.</a:t>
            </a:r>
            <a:endParaRPr sz="2400">
              <a:solidFill>
                <a:srgbClr val="000000"/>
              </a:solidFill>
            </a:endParaRPr>
          </a:p>
        </p:txBody>
      </p:sp>
      <p:sp>
        <p:nvSpPr>
          <p:cNvPr id="392" name="Google Shape;392;p54"/>
          <p:cNvSpPr txBox="1"/>
          <p:nvPr>
            <p:ph idx="2" type="body"/>
          </p:nvPr>
        </p:nvSpPr>
        <p:spPr>
          <a:xfrm>
            <a:off x="4582800" y="648675"/>
            <a:ext cx="4514700" cy="45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pt-BR" sz="1800"/>
              <a:t>Desktop</a:t>
            </a:r>
            <a:endParaRPr b="1" sz="1800"/>
          </a:p>
        </p:txBody>
      </p:sp>
      <p:pic>
        <p:nvPicPr>
          <p:cNvPr id="393" name="Google Shape;393;p54"/>
          <p:cNvPicPr preferRelativeResize="0"/>
          <p:nvPr/>
        </p:nvPicPr>
        <p:blipFill>
          <a:blip r:embed="rId3">
            <a:alphaModFix/>
          </a:blip>
          <a:stretch>
            <a:fillRect/>
          </a:stretch>
        </p:blipFill>
        <p:spPr>
          <a:xfrm>
            <a:off x="5318863" y="1104375"/>
            <a:ext cx="3276600" cy="1390650"/>
          </a:xfrm>
          <a:prstGeom prst="rect">
            <a:avLst/>
          </a:prstGeom>
          <a:noFill/>
          <a:ln>
            <a:noFill/>
          </a:ln>
        </p:spPr>
      </p:pic>
      <p:sp>
        <p:nvSpPr>
          <p:cNvPr id="394" name="Google Shape;394;p54"/>
          <p:cNvSpPr txBox="1"/>
          <p:nvPr>
            <p:ph idx="2" type="body"/>
          </p:nvPr>
        </p:nvSpPr>
        <p:spPr>
          <a:xfrm>
            <a:off x="4582800" y="2888975"/>
            <a:ext cx="4514700" cy="45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pt-BR" sz="1800"/>
              <a:t>Online</a:t>
            </a:r>
            <a:endParaRPr b="1" sz="1800"/>
          </a:p>
        </p:txBody>
      </p:sp>
      <p:pic>
        <p:nvPicPr>
          <p:cNvPr id="395" name="Google Shape;395;p54"/>
          <p:cNvPicPr preferRelativeResize="0"/>
          <p:nvPr/>
        </p:nvPicPr>
        <p:blipFill>
          <a:blip r:embed="rId4">
            <a:alphaModFix/>
          </a:blip>
          <a:stretch>
            <a:fillRect/>
          </a:stretch>
        </p:blipFill>
        <p:spPr>
          <a:xfrm>
            <a:off x="5485825" y="3481425"/>
            <a:ext cx="2942675" cy="9569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5"/>
          <p:cNvSpPr txBox="1"/>
          <p:nvPr>
            <p:ph type="title"/>
          </p:nvPr>
        </p:nvSpPr>
        <p:spPr>
          <a:xfrm>
            <a:off x="225500" y="425000"/>
            <a:ext cx="36138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Referências </a:t>
            </a:r>
            <a:endParaRPr/>
          </a:p>
        </p:txBody>
      </p:sp>
      <p:sp>
        <p:nvSpPr>
          <p:cNvPr id="401" name="Google Shape;401;p55"/>
          <p:cNvSpPr txBox="1"/>
          <p:nvPr>
            <p:ph idx="1" type="subTitle"/>
          </p:nvPr>
        </p:nvSpPr>
        <p:spPr>
          <a:xfrm>
            <a:off x="225500" y="1138225"/>
            <a:ext cx="4091100" cy="3797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AutoNum type="arabicPeriod"/>
            </a:pPr>
            <a:r>
              <a:rPr lang="pt-BR" sz="1200" u="sng">
                <a:solidFill>
                  <a:schemeClr val="hlink"/>
                </a:solidFill>
                <a:latin typeface="Arial"/>
                <a:ea typeface="Arial"/>
                <a:cs typeface="Arial"/>
                <a:sym typeface="Arial"/>
                <a:hlinkClick r:id="rId3"/>
              </a:rPr>
              <a:t>https://www.profissionaisti.com.br/2018/08/7-ferramentas-online-gratuitas-para-criar-diagramas-uml/</a:t>
            </a:r>
            <a:endParaRPr sz="1200">
              <a:latin typeface="Arial"/>
              <a:ea typeface="Arial"/>
              <a:cs typeface="Arial"/>
              <a:sym typeface="Arial"/>
            </a:endParaRPr>
          </a:p>
          <a:p>
            <a:pPr indent="0" lvl="0" marL="457200" rtl="0" algn="l">
              <a:spcBef>
                <a:spcPts val="0"/>
              </a:spcBef>
              <a:spcAft>
                <a:spcPts val="0"/>
              </a:spcAft>
              <a:buNone/>
            </a:pPr>
            <a:r>
              <a:t/>
            </a:r>
            <a:endParaRPr sz="1100">
              <a:latin typeface="Arial"/>
              <a:ea typeface="Arial"/>
              <a:cs typeface="Arial"/>
              <a:sym typeface="Arial"/>
            </a:endParaRPr>
          </a:p>
          <a:p>
            <a:pPr indent="-304800" lvl="0" marL="457200" rtl="0" algn="l">
              <a:spcBef>
                <a:spcPts val="0"/>
              </a:spcBef>
              <a:spcAft>
                <a:spcPts val="0"/>
              </a:spcAft>
              <a:buSzPts val="1200"/>
              <a:buFont typeface="Arial"/>
              <a:buAutoNum type="arabicPeriod"/>
            </a:pPr>
            <a:r>
              <a:rPr lang="pt-BR" sz="1200">
                <a:latin typeface="Arial"/>
                <a:ea typeface="Arial"/>
                <a:cs typeface="Arial"/>
                <a:sym typeface="Arial"/>
              </a:rPr>
              <a:t>Uso de Ferramentas Colaborativas para a Modelagem de Sistemas</a:t>
            </a:r>
            <a:endParaRPr sz="1200">
              <a:latin typeface="Arial"/>
              <a:ea typeface="Arial"/>
              <a:cs typeface="Arial"/>
              <a:sym typeface="Arial"/>
            </a:endParaRPr>
          </a:p>
          <a:p>
            <a:pPr indent="0" lvl="0" marL="457200" rtl="0" algn="l">
              <a:spcBef>
                <a:spcPts val="0"/>
              </a:spcBef>
              <a:spcAft>
                <a:spcPts val="0"/>
              </a:spcAft>
              <a:buNone/>
            </a:pPr>
            <a:r>
              <a:rPr i="1" lang="pt-BR" sz="1100">
                <a:latin typeface="Arial"/>
                <a:ea typeface="Arial"/>
                <a:cs typeface="Arial"/>
                <a:sym typeface="Arial"/>
              </a:rPr>
              <a:t>Martins A. L. M.; Gazoni R. L.</a:t>
            </a:r>
            <a:endParaRPr i="1" sz="1100">
              <a:latin typeface="Arial"/>
              <a:ea typeface="Arial"/>
              <a:cs typeface="Arial"/>
              <a:sym typeface="Arial"/>
            </a:endParaRPr>
          </a:p>
          <a:p>
            <a:pPr indent="0" lvl="0" marL="457200" rtl="0" algn="l">
              <a:spcBef>
                <a:spcPts val="0"/>
              </a:spcBef>
              <a:spcAft>
                <a:spcPts val="0"/>
              </a:spcAft>
              <a:buNone/>
            </a:pPr>
            <a:r>
              <a:t/>
            </a:r>
            <a:endParaRPr sz="1100">
              <a:latin typeface="Arial"/>
              <a:ea typeface="Arial"/>
              <a:cs typeface="Arial"/>
              <a:sym typeface="Arial"/>
            </a:endParaRPr>
          </a:p>
          <a:p>
            <a:pPr indent="-304800" lvl="0" marL="457200" rtl="0" algn="l">
              <a:spcBef>
                <a:spcPts val="0"/>
              </a:spcBef>
              <a:spcAft>
                <a:spcPts val="0"/>
              </a:spcAft>
              <a:buSzPts val="1200"/>
              <a:buFont typeface="Arial"/>
              <a:buAutoNum type="arabicPeriod"/>
            </a:pPr>
            <a:r>
              <a:rPr lang="pt-BR" sz="1200">
                <a:latin typeface="Arial"/>
                <a:ea typeface="Arial"/>
                <a:cs typeface="Arial"/>
                <a:sym typeface="Arial"/>
              </a:rPr>
              <a:t>Uma Avaliação de Ferramentas de Modelagem de Software </a:t>
            </a:r>
            <a:endParaRPr sz="1200">
              <a:latin typeface="Arial"/>
              <a:ea typeface="Arial"/>
              <a:cs typeface="Arial"/>
              <a:sym typeface="Arial"/>
            </a:endParaRPr>
          </a:p>
          <a:p>
            <a:pPr indent="0" lvl="0" marL="457200" rtl="0" algn="l">
              <a:spcBef>
                <a:spcPts val="0"/>
              </a:spcBef>
              <a:spcAft>
                <a:spcPts val="0"/>
              </a:spcAft>
              <a:buNone/>
            </a:pPr>
            <a:r>
              <a:rPr i="1" lang="pt-BR" sz="1100">
                <a:latin typeface="Arial"/>
                <a:ea typeface="Arial"/>
                <a:cs typeface="Arial"/>
                <a:sym typeface="Arial"/>
              </a:rPr>
              <a:t>Johnatan Alves de Oliveira, Priscila Pereira de Souza, Eduardo Figueiredo</a:t>
            </a:r>
            <a:endParaRPr i="1" sz="1100">
              <a:latin typeface="Arial"/>
              <a:ea typeface="Arial"/>
              <a:cs typeface="Arial"/>
              <a:sym typeface="Arial"/>
            </a:endParaRPr>
          </a:p>
          <a:p>
            <a:pPr indent="0" lvl="0" marL="457200" rtl="0" algn="l">
              <a:spcBef>
                <a:spcPts val="0"/>
              </a:spcBef>
              <a:spcAft>
                <a:spcPts val="0"/>
              </a:spcAft>
              <a:buNone/>
            </a:pPr>
            <a:r>
              <a:t/>
            </a:r>
            <a:endParaRPr i="1" sz="1100">
              <a:latin typeface="Arial"/>
              <a:ea typeface="Arial"/>
              <a:cs typeface="Arial"/>
              <a:sym typeface="Arial"/>
            </a:endParaRPr>
          </a:p>
          <a:p>
            <a:pPr indent="-304800" lvl="0" marL="457200" rtl="0" algn="l">
              <a:spcBef>
                <a:spcPts val="0"/>
              </a:spcBef>
              <a:spcAft>
                <a:spcPts val="0"/>
              </a:spcAft>
              <a:buSzPts val="1200"/>
              <a:buFont typeface="Arial"/>
              <a:buAutoNum type="arabicPeriod"/>
            </a:pPr>
            <a:r>
              <a:rPr i="1" lang="pt-BR" sz="1200" u="sng">
                <a:solidFill>
                  <a:schemeClr val="hlink"/>
                </a:solidFill>
                <a:latin typeface="Arial"/>
                <a:ea typeface="Arial"/>
                <a:cs typeface="Arial"/>
                <a:sym typeface="Arial"/>
                <a:hlinkClick r:id="rId4"/>
              </a:rPr>
              <a:t>https://cacoo.com/home</a:t>
            </a:r>
            <a:endParaRPr i="1" sz="1200">
              <a:latin typeface="Arial"/>
              <a:ea typeface="Arial"/>
              <a:cs typeface="Arial"/>
              <a:sym typeface="Arial"/>
            </a:endParaRPr>
          </a:p>
          <a:p>
            <a:pPr indent="0" lvl="0" marL="457200" rtl="0" algn="l">
              <a:spcBef>
                <a:spcPts val="0"/>
              </a:spcBef>
              <a:spcAft>
                <a:spcPts val="0"/>
              </a:spcAft>
              <a:buNone/>
            </a:pPr>
            <a:r>
              <a:t/>
            </a:r>
            <a:endParaRPr i="1" sz="1200">
              <a:latin typeface="Arial"/>
              <a:ea typeface="Arial"/>
              <a:cs typeface="Arial"/>
              <a:sym typeface="Arial"/>
            </a:endParaRPr>
          </a:p>
          <a:p>
            <a:pPr indent="-304800" lvl="0" marL="457200" rtl="0" algn="l">
              <a:spcBef>
                <a:spcPts val="0"/>
              </a:spcBef>
              <a:spcAft>
                <a:spcPts val="0"/>
              </a:spcAft>
              <a:buSzPts val="1200"/>
              <a:buFont typeface="Arial"/>
              <a:buAutoNum type="arabicPeriod"/>
            </a:pPr>
            <a:r>
              <a:rPr i="1" lang="pt-BR" sz="1200" u="sng">
                <a:solidFill>
                  <a:schemeClr val="hlink"/>
                </a:solidFill>
                <a:latin typeface="Arial"/>
                <a:ea typeface="Arial"/>
                <a:cs typeface="Arial"/>
                <a:sym typeface="Arial"/>
                <a:hlinkClick r:id="rId5"/>
              </a:rPr>
              <a:t>https://docs.staruml.io/</a:t>
            </a:r>
            <a:endParaRPr i="1" sz="1200">
              <a:latin typeface="Arial"/>
              <a:ea typeface="Arial"/>
              <a:cs typeface="Arial"/>
              <a:sym typeface="Arial"/>
            </a:endParaRPr>
          </a:p>
          <a:p>
            <a:pPr indent="0" lvl="0" marL="457200" rtl="0" algn="l">
              <a:spcBef>
                <a:spcPts val="0"/>
              </a:spcBef>
              <a:spcAft>
                <a:spcPts val="0"/>
              </a:spcAft>
              <a:buNone/>
            </a:pPr>
            <a:r>
              <a:t/>
            </a:r>
            <a:endParaRPr i="1" sz="1200">
              <a:latin typeface="Arial"/>
              <a:ea typeface="Arial"/>
              <a:cs typeface="Arial"/>
              <a:sym typeface="Arial"/>
            </a:endParaRPr>
          </a:p>
          <a:p>
            <a:pPr indent="-304800" lvl="0" marL="457200" rtl="0" algn="l">
              <a:lnSpc>
                <a:spcPct val="100000"/>
              </a:lnSpc>
              <a:spcBef>
                <a:spcPts val="0"/>
              </a:spcBef>
              <a:spcAft>
                <a:spcPts val="0"/>
              </a:spcAft>
              <a:buSzPts val="1200"/>
              <a:buFont typeface="Arial"/>
              <a:buAutoNum type="arabicPeriod"/>
            </a:pPr>
            <a:r>
              <a:rPr lang="pt-BR" sz="1200" u="sng">
                <a:solidFill>
                  <a:schemeClr val="accent5"/>
                </a:solidFill>
                <a:latin typeface="Arial"/>
                <a:ea typeface="Arial"/>
                <a:cs typeface="Arial"/>
                <a:sym typeface="Arial"/>
                <a:hlinkClick r:id="rId6">
                  <a:extLst>
                    <a:ext uri="{A12FA001-AC4F-418D-AE19-62706E023703}">
                      <ahyp:hlinkClr val="tx"/>
                    </a:ext>
                  </a:extLst>
                </a:hlinkClick>
              </a:rPr>
              <a:t>https://umbrello.kde.org/</a:t>
            </a:r>
            <a:endParaRPr sz="12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304800" lvl="0" marL="457200" rtl="0" algn="l">
              <a:lnSpc>
                <a:spcPct val="100000"/>
              </a:lnSpc>
              <a:spcBef>
                <a:spcPts val="0"/>
              </a:spcBef>
              <a:spcAft>
                <a:spcPts val="0"/>
              </a:spcAft>
              <a:buSzPts val="1200"/>
              <a:buFont typeface="Arial"/>
              <a:buAutoNum type="arabicPeriod"/>
            </a:pPr>
            <a:r>
              <a:rPr lang="pt-BR" sz="1200" u="sng">
                <a:solidFill>
                  <a:schemeClr val="accent5"/>
                </a:solidFill>
                <a:latin typeface="Arial"/>
                <a:ea typeface="Arial"/>
                <a:cs typeface="Arial"/>
                <a:sym typeface="Arial"/>
                <a:hlinkClick r:id="rId7">
                  <a:extLst>
                    <a:ext uri="{A12FA001-AC4F-418D-AE19-62706E023703}">
                      <ahyp:hlinkClr val="tx"/>
                    </a:ext>
                  </a:extLst>
                </a:hlinkClick>
              </a:rPr>
              <a:t>http://argouml.tigris.org/documentation/</a:t>
            </a:r>
            <a:endParaRPr sz="12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304800" lvl="0" marL="457200" rtl="0" algn="l">
              <a:lnSpc>
                <a:spcPct val="100000"/>
              </a:lnSpc>
              <a:spcBef>
                <a:spcPts val="0"/>
              </a:spcBef>
              <a:spcAft>
                <a:spcPts val="0"/>
              </a:spcAft>
              <a:buSzPts val="1200"/>
              <a:buFont typeface="Arial"/>
              <a:buAutoNum type="arabicPeriod"/>
            </a:pPr>
            <a:r>
              <a:rPr lang="pt-BR" sz="1200" u="sng">
                <a:solidFill>
                  <a:schemeClr val="accent5"/>
                </a:solidFill>
                <a:latin typeface="Arial"/>
                <a:ea typeface="Arial"/>
                <a:cs typeface="Arial"/>
                <a:sym typeface="Arial"/>
                <a:hlinkClick r:id="rId8">
                  <a:extLst>
                    <a:ext uri="{A12FA001-AC4F-418D-AE19-62706E023703}">
                      <ahyp:hlinkClr val="tx"/>
                    </a:ext>
                  </a:extLst>
                </a:hlinkClick>
              </a:rPr>
              <a:t>https://plugins.jetbrains.com/plugin/4374-argouml-integration</a:t>
            </a:r>
            <a:endParaRPr sz="1200"/>
          </a:p>
          <a:p>
            <a:pPr indent="0" lvl="0" marL="457200" rtl="0" algn="l">
              <a:lnSpc>
                <a:spcPct val="100000"/>
              </a:lnSpc>
              <a:spcBef>
                <a:spcPts val="0"/>
              </a:spcBef>
              <a:spcAft>
                <a:spcPts val="0"/>
              </a:spcAft>
              <a:buNone/>
            </a:pPr>
            <a:r>
              <a:t/>
            </a:r>
            <a:endParaRPr b="1" sz="1100">
              <a:solidFill>
                <a:srgbClr val="000000"/>
              </a:solidFill>
              <a:latin typeface="Arial"/>
              <a:ea typeface="Arial"/>
              <a:cs typeface="Arial"/>
              <a:sym typeface="Arial"/>
            </a:endParaRPr>
          </a:p>
          <a:p>
            <a:pPr indent="0" lvl="0" marL="457200" rtl="0" algn="l">
              <a:spcBef>
                <a:spcPts val="0"/>
              </a:spcBef>
              <a:spcAft>
                <a:spcPts val="0"/>
              </a:spcAft>
              <a:buNone/>
            </a:pPr>
            <a:r>
              <a:t/>
            </a:r>
            <a:endParaRPr i="1" sz="1100">
              <a:latin typeface="Arial"/>
              <a:ea typeface="Arial"/>
              <a:cs typeface="Arial"/>
              <a:sym typeface="Arial"/>
            </a:endParaRPr>
          </a:p>
          <a:p>
            <a:pPr indent="0" lvl="0" marL="457200" rtl="0" algn="l">
              <a:spcBef>
                <a:spcPts val="0"/>
              </a:spcBef>
              <a:spcAft>
                <a:spcPts val="0"/>
              </a:spcAft>
              <a:buNone/>
            </a:pPr>
            <a:r>
              <a:t/>
            </a:r>
            <a:endParaRPr i="1" sz="1100">
              <a:latin typeface="Arial"/>
              <a:ea typeface="Arial"/>
              <a:cs typeface="Arial"/>
              <a:sym typeface="Arial"/>
            </a:endParaRPr>
          </a:p>
          <a:p>
            <a:pPr indent="0" lvl="0" marL="457200" rtl="0" algn="l">
              <a:spcBef>
                <a:spcPts val="0"/>
              </a:spcBef>
              <a:spcAft>
                <a:spcPts val="0"/>
              </a:spcAft>
              <a:buNone/>
            </a:pPr>
            <a:r>
              <a:t/>
            </a:r>
            <a:endParaRPr i="1" sz="1100">
              <a:latin typeface="Arial"/>
              <a:ea typeface="Arial"/>
              <a:cs typeface="Arial"/>
              <a:sym typeface="Arial"/>
            </a:endParaRPr>
          </a:p>
        </p:txBody>
      </p:sp>
      <p:sp>
        <p:nvSpPr>
          <p:cNvPr id="402" name="Google Shape;402;p55"/>
          <p:cNvSpPr txBox="1"/>
          <p:nvPr>
            <p:ph idx="2" type="body"/>
          </p:nvPr>
        </p:nvSpPr>
        <p:spPr>
          <a:xfrm>
            <a:off x="4735450" y="584550"/>
            <a:ext cx="4166400" cy="4490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538500" y="42500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3600">
                <a:solidFill>
                  <a:srgbClr val="000000"/>
                </a:solidFill>
              </a:rPr>
              <a:t>Lucidchart</a:t>
            </a:r>
            <a:endParaRPr sz="3600">
              <a:solidFill>
                <a:srgbClr val="000000"/>
              </a:solidFill>
            </a:endParaRPr>
          </a:p>
        </p:txBody>
      </p:sp>
      <p:pic>
        <p:nvPicPr>
          <p:cNvPr id="113" name="Google Shape;113;p17"/>
          <p:cNvPicPr preferRelativeResize="0"/>
          <p:nvPr/>
        </p:nvPicPr>
        <p:blipFill>
          <a:blip r:embed="rId3">
            <a:alphaModFix/>
          </a:blip>
          <a:stretch>
            <a:fillRect/>
          </a:stretch>
        </p:blipFill>
        <p:spPr>
          <a:xfrm>
            <a:off x="4750325" y="1307700"/>
            <a:ext cx="4135473" cy="2528101"/>
          </a:xfrm>
          <a:prstGeom prst="rect">
            <a:avLst/>
          </a:prstGeom>
          <a:noFill/>
          <a:ln>
            <a:noFill/>
          </a:ln>
        </p:spPr>
      </p:pic>
      <p:sp>
        <p:nvSpPr>
          <p:cNvPr id="114" name="Google Shape;114;p17"/>
          <p:cNvSpPr txBox="1"/>
          <p:nvPr>
            <p:ph idx="1" type="subTitle"/>
          </p:nvPr>
        </p:nvSpPr>
        <p:spPr>
          <a:xfrm>
            <a:off x="335700" y="1489475"/>
            <a:ext cx="3981000" cy="344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2400"/>
              <a:t>DES</a:t>
            </a:r>
            <a:r>
              <a:rPr b="1" lang="pt-BR" sz="2400"/>
              <a:t>VANTAGENS:</a:t>
            </a:r>
            <a:endParaRPr b="1" sz="2400"/>
          </a:p>
          <a:p>
            <a:pPr indent="0" lvl="0" marL="0" rtl="0" algn="l">
              <a:spcBef>
                <a:spcPts val="0"/>
              </a:spcBef>
              <a:spcAft>
                <a:spcPts val="0"/>
              </a:spcAft>
              <a:buNone/>
            </a:pPr>
            <a:r>
              <a:t/>
            </a:r>
            <a:endParaRPr sz="2400"/>
          </a:p>
          <a:p>
            <a:pPr indent="-381000" lvl="0" marL="457200" rtl="0" algn="l">
              <a:spcBef>
                <a:spcPts val="0"/>
              </a:spcBef>
              <a:spcAft>
                <a:spcPts val="0"/>
              </a:spcAft>
              <a:buSzPts val="2400"/>
              <a:buChar char="●"/>
            </a:pPr>
            <a:r>
              <a:rPr lang="pt-BR" sz="2400"/>
              <a:t>A versão gratuita é muito limitada</a:t>
            </a:r>
            <a:endParaRPr sz="2400"/>
          </a:p>
          <a:p>
            <a:pPr indent="-381000" lvl="0" marL="457200" rtl="0" algn="l">
              <a:spcBef>
                <a:spcPts val="0"/>
              </a:spcBef>
              <a:spcAft>
                <a:spcPts val="0"/>
              </a:spcAft>
              <a:buSzPts val="2400"/>
              <a:buChar char="●"/>
            </a:pPr>
            <a:r>
              <a:rPr lang="pt-BR" sz="2400"/>
              <a:t>Apenas 3 projetos ativos ao mesmo tempo</a:t>
            </a:r>
            <a:endParaRPr sz="2400"/>
          </a:p>
          <a:p>
            <a:pPr indent="-381000" lvl="0" marL="457200" rtl="0" algn="l">
              <a:spcBef>
                <a:spcPts val="0"/>
              </a:spcBef>
              <a:spcAft>
                <a:spcPts val="0"/>
              </a:spcAft>
              <a:buSzPts val="2400"/>
              <a:buChar char="●"/>
            </a:pPr>
            <a:r>
              <a:rPr lang="pt-BR" sz="2400"/>
              <a:t>Nem todas formas disponíveis</a:t>
            </a:r>
            <a:endParaRPr sz="2400"/>
          </a:p>
          <a:p>
            <a:pPr indent="-381000" lvl="0" marL="457200" rtl="0" algn="l">
              <a:spcBef>
                <a:spcPts val="0"/>
              </a:spcBef>
              <a:spcAft>
                <a:spcPts val="0"/>
              </a:spcAft>
              <a:buSzPts val="2400"/>
              <a:buChar char="●"/>
            </a:pPr>
            <a:r>
              <a:rPr lang="pt-BR" sz="2400"/>
              <a:t>Exportação e backup limitado</a:t>
            </a:r>
            <a:endParaRPr sz="2400"/>
          </a:p>
        </p:txBody>
      </p:sp>
      <p:sp>
        <p:nvSpPr>
          <p:cNvPr id="115" name="Google Shape;115;p17"/>
          <p:cNvSpPr txBox="1"/>
          <p:nvPr>
            <p:ph idx="2" type="body"/>
          </p:nvPr>
        </p:nvSpPr>
        <p:spPr>
          <a:xfrm>
            <a:off x="4582800" y="92250"/>
            <a:ext cx="4514700" cy="498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538500" y="42500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3600">
                <a:solidFill>
                  <a:srgbClr val="000000"/>
                </a:solidFill>
              </a:rPr>
              <a:t>DRAW.IO</a:t>
            </a:r>
            <a:endParaRPr sz="3600">
              <a:solidFill>
                <a:srgbClr val="000000"/>
              </a:solidFill>
            </a:endParaRPr>
          </a:p>
        </p:txBody>
      </p:sp>
      <p:sp>
        <p:nvSpPr>
          <p:cNvPr id="121" name="Google Shape;121;p18"/>
          <p:cNvSpPr txBox="1"/>
          <p:nvPr>
            <p:ph idx="1" type="subTitle"/>
          </p:nvPr>
        </p:nvSpPr>
        <p:spPr>
          <a:xfrm>
            <a:off x="335700" y="1324150"/>
            <a:ext cx="3981000" cy="31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2400"/>
              <a:t>VANTAGENS</a:t>
            </a:r>
            <a:r>
              <a:rPr b="1" lang="pt-BR" sz="2400"/>
              <a:t>:</a:t>
            </a:r>
            <a:endParaRPr b="1" sz="2400"/>
          </a:p>
          <a:p>
            <a:pPr indent="0" lvl="0" marL="0" rtl="0" algn="l">
              <a:spcBef>
                <a:spcPts val="0"/>
              </a:spcBef>
              <a:spcAft>
                <a:spcPts val="0"/>
              </a:spcAft>
              <a:buNone/>
            </a:pPr>
            <a:r>
              <a:t/>
            </a:r>
            <a:endParaRPr sz="2400"/>
          </a:p>
          <a:p>
            <a:pPr indent="-381000" lvl="0" marL="457200" rtl="0" algn="l">
              <a:spcBef>
                <a:spcPts val="0"/>
              </a:spcBef>
              <a:spcAft>
                <a:spcPts val="0"/>
              </a:spcAft>
              <a:buSzPts val="2400"/>
              <a:buChar char="●"/>
            </a:pPr>
            <a:r>
              <a:rPr lang="pt-BR" sz="2400"/>
              <a:t>Totalmente gratuito</a:t>
            </a:r>
            <a:endParaRPr sz="2400"/>
          </a:p>
          <a:p>
            <a:pPr indent="-381000" lvl="0" marL="457200" rtl="0" algn="l">
              <a:spcBef>
                <a:spcPts val="0"/>
              </a:spcBef>
              <a:spcAft>
                <a:spcPts val="0"/>
              </a:spcAft>
              <a:buSzPts val="2400"/>
              <a:buChar char="●"/>
            </a:pPr>
            <a:r>
              <a:rPr lang="pt-BR" sz="2400"/>
              <a:t>Possui versão online e desktop</a:t>
            </a:r>
            <a:endParaRPr sz="2400"/>
          </a:p>
          <a:p>
            <a:pPr indent="-381000" lvl="0" marL="457200" rtl="0" algn="l">
              <a:spcBef>
                <a:spcPts val="0"/>
              </a:spcBef>
              <a:spcAft>
                <a:spcPts val="0"/>
              </a:spcAft>
              <a:buSzPts val="2400"/>
              <a:buChar char="●"/>
            </a:pPr>
            <a:r>
              <a:rPr lang="pt-BR" sz="2400"/>
              <a:t>Integração com armazenamento  no drive</a:t>
            </a:r>
            <a:endParaRPr sz="2400"/>
          </a:p>
          <a:p>
            <a:pPr indent="-381000" lvl="0" marL="457200" rtl="0" algn="l">
              <a:spcBef>
                <a:spcPts val="0"/>
              </a:spcBef>
              <a:spcAft>
                <a:spcPts val="0"/>
              </a:spcAft>
              <a:buSzPts val="2400"/>
              <a:buChar char="●"/>
            </a:pPr>
            <a:r>
              <a:rPr lang="pt-BR" sz="2400"/>
              <a:t>Existe versão em português</a:t>
            </a:r>
            <a:endParaRPr sz="2400"/>
          </a:p>
          <a:p>
            <a:pPr indent="-381000" lvl="0" marL="457200" rtl="0" algn="l">
              <a:spcBef>
                <a:spcPts val="0"/>
              </a:spcBef>
              <a:spcAft>
                <a:spcPts val="0"/>
              </a:spcAft>
              <a:buSzPts val="2400"/>
              <a:buChar char="●"/>
            </a:pPr>
            <a:r>
              <a:rPr lang="pt-BR" sz="2400"/>
              <a:t>Fácil usabilidade</a:t>
            </a:r>
            <a:endParaRPr sz="2400"/>
          </a:p>
          <a:p>
            <a:pPr indent="0" lvl="0" marL="457200" rtl="0" algn="l">
              <a:spcBef>
                <a:spcPts val="0"/>
              </a:spcBef>
              <a:spcAft>
                <a:spcPts val="0"/>
              </a:spcAft>
              <a:buNone/>
            </a:pPr>
            <a:r>
              <a:t/>
            </a:r>
            <a:endParaRPr sz="2400"/>
          </a:p>
        </p:txBody>
      </p:sp>
      <p:pic>
        <p:nvPicPr>
          <p:cNvPr id="122" name="Google Shape;122;p18"/>
          <p:cNvPicPr preferRelativeResize="0"/>
          <p:nvPr/>
        </p:nvPicPr>
        <p:blipFill>
          <a:blip r:embed="rId3">
            <a:alphaModFix/>
          </a:blip>
          <a:stretch>
            <a:fillRect/>
          </a:stretch>
        </p:blipFill>
        <p:spPr>
          <a:xfrm>
            <a:off x="4826850" y="1379088"/>
            <a:ext cx="4045199" cy="2155782"/>
          </a:xfrm>
          <a:prstGeom prst="rect">
            <a:avLst/>
          </a:prstGeom>
          <a:noFill/>
          <a:ln>
            <a:noFill/>
          </a:ln>
        </p:spPr>
      </p:pic>
      <p:sp>
        <p:nvSpPr>
          <p:cNvPr id="123" name="Google Shape;123;p18"/>
          <p:cNvSpPr txBox="1"/>
          <p:nvPr>
            <p:ph idx="2" type="body"/>
          </p:nvPr>
        </p:nvSpPr>
        <p:spPr>
          <a:xfrm>
            <a:off x="4582800" y="92250"/>
            <a:ext cx="4514700" cy="498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538500" y="42500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3600">
                <a:solidFill>
                  <a:srgbClr val="000000"/>
                </a:solidFill>
              </a:rPr>
              <a:t>DRAW.IO</a:t>
            </a:r>
            <a:endParaRPr sz="3600">
              <a:solidFill>
                <a:srgbClr val="000000"/>
              </a:solidFill>
            </a:endParaRPr>
          </a:p>
        </p:txBody>
      </p:sp>
      <p:sp>
        <p:nvSpPr>
          <p:cNvPr id="129" name="Google Shape;129;p19"/>
          <p:cNvSpPr txBox="1"/>
          <p:nvPr>
            <p:ph idx="1" type="subTitle"/>
          </p:nvPr>
        </p:nvSpPr>
        <p:spPr>
          <a:xfrm>
            <a:off x="335700" y="1795300"/>
            <a:ext cx="3981000" cy="31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2400"/>
              <a:t>DES</a:t>
            </a:r>
            <a:r>
              <a:rPr b="1" lang="pt-BR" sz="2400"/>
              <a:t>VANTAGENS:</a:t>
            </a:r>
            <a:endParaRPr b="1" sz="2400"/>
          </a:p>
          <a:p>
            <a:pPr indent="0" lvl="0" marL="0" rtl="0" algn="l">
              <a:spcBef>
                <a:spcPts val="0"/>
              </a:spcBef>
              <a:spcAft>
                <a:spcPts val="0"/>
              </a:spcAft>
              <a:buNone/>
            </a:pPr>
            <a:r>
              <a:t/>
            </a:r>
            <a:endParaRPr sz="2400"/>
          </a:p>
          <a:p>
            <a:pPr indent="-381000" lvl="0" marL="457200" rtl="0" algn="l">
              <a:spcBef>
                <a:spcPts val="0"/>
              </a:spcBef>
              <a:spcAft>
                <a:spcPts val="0"/>
              </a:spcAft>
              <a:buSzPts val="2400"/>
              <a:buChar char="●"/>
            </a:pPr>
            <a:r>
              <a:rPr lang="pt-BR" sz="2400"/>
              <a:t>Poucos diagramas UML disponíveis, sendo eles: caso de uso, diagrama de sequência, diagrama de atividade e diagrama de estados</a:t>
            </a:r>
            <a:endParaRPr sz="2400"/>
          </a:p>
          <a:p>
            <a:pPr indent="0" lvl="0" marL="457200" rtl="0" algn="l">
              <a:spcBef>
                <a:spcPts val="0"/>
              </a:spcBef>
              <a:spcAft>
                <a:spcPts val="0"/>
              </a:spcAft>
              <a:buNone/>
            </a:pPr>
            <a:r>
              <a:t/>
            </a:r>
            <a:endParaRPr sz="2400"/>
          </a:p>
        </p:txBody>
      </p:sp>
      <p:pic>
        <p:nvPicPr>
          <p:cNvPr id="130" name="Google Shape;130;p19"/>
          <p:cNvPicPr preferRelativeResize="0"/>
          <p:nvPr/>
        </p:nvPicPr>
        <p:blipFill>
          <a:blip r:embed="rId3">
            <a:alphaModFix/>
          </a:blip>
          <a:stretch>
            <a:fillRect/>
          </a:stretch>
        </p:blipFill>
        <p:spPr>
          <a:xfrm>
            <a:off x="4826850" y="1379088"/>
            <a:ext cx="4045199" cy="2155782"/>
          </a:xfrm>
          <a:prstGeom prst="rect">
            <a:avLst/>
          </a:prstGeom>
          <a:noFill/>
          <a:ln>
            <a:noFill/>
          </a:ln>
        </p:spPr>
      </p:pic>
      <p:sp>
        <p:nvSpPr>
          <p:cNvPr id="131" name="Google Shape;131;p19"/>
          <p:cNvSpPr txBox="1"/>
          <p:nvPr>
            <p:ph idx="2" type="body"/>
          </p:nvPr>
        </p:nvSpPr>
        <p:spPr>
          <a:xfrm>
            <a:off x="4582800" y="92250"/>
            <a:ext cx="4514700" cy="498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538500" y="197575"/>
            <a:ext cx="3300900" cy="191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3600">
                <a:solidFill>
                  <a:srgbClr val="000000"/>
                </a:solidFill>
              </a:rPr>
              <a:t>Gliffy</a:t>
            </a:r>
            <a:endParaRPr sz="3600">
              <a:solidFill>
                <a:srgbClr val="000000"/>
              </a:solidFill>
            </a:endParaRPr>
          </a:p>
        </p:txBody>
      </p:sp>
      <p:sp>
        <p:nvSpPr>
          <p:cNvPr id="137" name="Google Shape;137;p20"/>
          <p:cNvSpPr txBox="1"/>
          <p:nvPr>
            <p:ph idx="1" type="subTitle"/>
          </p:nvPr>
        </p:nvSpPr>
        <p:spPr>
          <a:xfrm>
            <a:off x="96050" y="1140550"/>
            <a:ext cx="4476000" cy="3795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pt-BR" sz="2400">
                <a:solidFill>
                  <a:srgbClr val="333333"/>
                </a:solidFill>
              </a:rPr>
              <a:t>VANTAGENS:</a:t>
            </a:r>
            <a:endParaRPr b="1" sz="2400">
              <a:solidFill>
                <a:srgbClr val="333333"/>
              </a:solidFill>
            </a:endParaRPr>
          </a:p>
          <a:p>
            <a:pPr indent="-381000" lvl="0" marL="457200" rtl="0" algn="l">
              <a:lnSpc>
                <a:spcPct val="115000"/>
              </a:lnSpc>
              <a:spcBef>
                <a:spcPts val="1600"/>
              </a:spcBef>
              <a:spcAft>
                <a:spcPts val="0"/>
              </a:spcAft>
              <a:buClr>
                <a:srgbClr val="333333"/>
              </a:buClr>
              <a:buSzPts val="2400"/>
              <a:buChar char="●"/>
            </a:pPr>
            <a:r>
              <a:rPr lang="pt-BR" sz="2400">
                <a:solidFill>
                  <a:srgbClr val="333333"/>
                </a:solidFill>
              </a:rPr>
              <a:t>O</a:t>
            </a:r>
            <a:r>
              <a:rPr lang="pt-BR" sz="2400">
                <a:solidFill>
                  <a:srgbClr val="333333"/>
                </a:solidFill>
              </a:rPr>
              <a:t>ferece integração com o Google Drive </a:t>
            </a:r>
            <a:endParaRPr sz="2400">
              <a:solidFill>
                <a:srgbClr val="333333"/>
              </a:solidFill>
            </a:endParaRPr>
          </a:p>
          <a:p>
            <a:pPr indent="-381000" lvl="0" marL="457200" rtl="0" algn="l">
              <a:lnSpc>
                <a:spcPct val="115000"/>
              </a:lnSpc>
              <a:spcBef>
                <a:spcPts val="0"/>
              </a:spcBef>
              <a:spcAft>
                <a:spcPts val="0"/>
              </a:spcAft>
              <a:buClr>
                <a:srgbClr val="333333"/>
              </a:buClr>
              <a:buSzPts val="2400"/>
              <a:buChar char="●"/>
            </a:pPr>
            <a:r>
              <a:rPr lang="pt-BR" sz="2400">
                <a:solidFill>
                  <a:srgbClr val="333333"/>
                </a:solidFill>
              </a:rPr>
              <a:t>Diagramas de classe, caso de uso, atividades e sequências</a:t>
            </a:r>
            <a:endParaRPr sz="2400">
              <a:solidFill>
                <a:srgbClr val="333333"/>
              </a:solidFill>
            </a:endParaRPr>
          </a:p>
          <a:p>
            <a:pPr indent="-381000" lvl="0" marL="457200" rtl="0" algn="l">
              <a:lnSpc>
                <a:spcPct val="115000"/>
              </a:lnSpc>
              <a:spcBef>
                <a:spcPts val="0"/>
              </a:spcBef>
              <a:spcAft>
                <a:spcPts val="0"/>
              </a:spcAft>
              <a:buClr>
                <a:srgbClr val="333333"/>
              </a:buClr>
              <a:buSzPts val="2400"/>
              <a:buChar char="●"/>
            </a:pPr>
            <a:r>
              <a:rPr lang="pt-BR" sz="2400">
                <a:solidFill>
                  <a:srgbClr val="333333"/>
                </a:solidFill>
                <a:latin typeface="Arial"/>
                <a:ea typeface="Arial"/>
                <a:cs typeface="Arial"/>
                <a:sym typeface="Arial"/>
              </a:rPr>
              <a:t>é possível explorar praticamente toda a linguagem UML </a:t>
            </a:r>
            <a:endParaRPr sz="2400">
              <a:solidFill>
                <a:srgbClr val="333333"/>
              </a:solidFill>
            </a:endParaRPr>
          </a:p>
          <a:p>
            <a:pPr indent="0" lvl="0" marL="457200" rtl="0" algn="l">
              <a:spcBef>
                <a:spcPts val="1600"/>
              </a:spcBef>
              <a:spcAft>
                <a:spcPts val="0"/>
              </a:spcAft>
              <a:buNone/>
            </a:pPr>
            <a:r>
              <a:t/>
            </a:r>
            <a:endParaRPr sz="1800"/>
          </a:p>
        </p:txBody>
      </p:sp>
      <p:pic>
        <p:nvPicPr>
          <p:cNvPr id="138" name="Google Shape;138;p20"/>
          <p:cNvPicPr preferRelativeResize="0"/>
          <p:nvPr/>
        </p:nvPicPr>
        <p:blipFill>
          <a:blip r:embed="rId3">
            <a:alphaModFix/>
          </a:blip>
          <a:stretch>
            <a:fillRect/>
          </a:stretch>
        </p:blipFill>
        <p:spPr>
          <a:xfrm>
            <a:off x="4738000" y="1341225"/>
            <a:ext cx="4385300" cy="2166800"/>
          </a:xfrm>
          <a:prstGeom prst="rect">
            <a:avLst/>
          </a:prstGeom>
          <a:noFill/>
          <a:ln>
            <a:noFill/>
          </a:ln>
        </p:spPr>
      </p:pic>
      <p:sp>
        <p:nvSpPr>
          <p:cNvPr id="139" name="Google Shape;139;p20"/>
          <p:cNvSpPr txBox="1"/>
          <p:nvPr>
            <p:ph idx="2" type="body"/>
          </p:nvPr>
        </p:nvSpPr>
        <p:spPr>
          <a:xfrm>
            <a:off x="4582800" y="92250"/>
            <a:ext cx="4514700" cy="498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538500" y="42500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3600">
                <a:solidFill>
                  <a:srgbClr val="000000"/>
                </a:solidFill>
              </a:rPr>
              <a:t>Gliffy</a:t>
            </a:r>
            <a:endParaRPr sz="3600">
              <a:solidFill>
                <a:srgbClr val="000000"/>
              </a:solidFill>
            </a:endParaRPr>
          </a:p>
        </p:txBody>
      </p:sp>
      <p:sp>
        <p:nvSpPr>
          <p:cNvPr id="145" name="Google Shape;145;p21"/>
          <p:cNvSpPr txBox="1"/>
          <p:nvPr>
            <p:ph idx="1" type="subTitle"/>
          </p:nvPr>
        </p:nvSpPr>
        <p:spPr>
          <a:xfrm>
            <a:off x="192875" y="1530000"/>
            <a:ext cx="4123800" cy="3405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pt-BR" sz="2400">
                <a:solidFill>
                  <a:srgbClr val="333333"/>
                </a:solidFill>
              </a:rPr>
              <a:t>DESVANTAGENS:</a:t>
            </a:r>
            <a:endParaRPr b="1" sz="2400">
              <a:solidFill>
                <a:srgbClr val="333333"/>
              </a:solidFill>
            </a:endParaRPr>
          </a:p>
          <a:p>
            <a:pPr indent="-381000" lvl="0" marL="457200" rtl="0" algn="l">
              <a:lnSpc>
                <a:spcPct val="115000"/>
              </a:lnSpc>
              <a:spcBef>
                <a:spcPts val="1600"/>
              </a:spcBef>
              <a:spcAft>
                <a:spcPts val="0"/>
              </a:spcAft>
              <a:buSzPts val="2400"/>
              <a:buChar char="●"/>
            </a:pPr>
            <a:r>
              <a:rPr lang="pt-BR" sz="2400">
                <a:solidFill>
                  <a:srgbClr val="333333"/>
                </a:solidFill>
              </a:rPr>
              <a:t>N</a:t>
            </a:r>
            <a:r>
              <a:rPr lang="pt-BR" sz="2400">
                <a:solidFill>
                  <a:srgbClr val="333333"/>
                </a:solidFill>
              </a:rPr>
              <a:t>ão oferece uma opção gratuita</a:t>
            </a:r>
            <a:endParaRPr sz="2400">
              <a:solidFill>
                <a:srgbClr val="333333"/>
              </a:solidFill>
            </a:endParaRPr>
          </a:p>
          <a:p>
            <a:pPr indent="-381000" lvl="0" marL="457200" rtl="0" algn="l">
              <a:lnSpc>
                <a:spcPct val="115000"/>
              </a:lnSpc>
              <a:spcBef>
                <a:spcPts val="0"/>
              </a:spcBef>
              <a:spcAft>
                <a:spcPts val="0"/>
              </a:spcAft>
              <a:buClr>
                <a:srgbClr val="333333"/>
              </a:buClr>
              <a:buSzPts val="2400"/>
              <a:buChar char="●"/>
            </a:pPr>
            <a:r>
              <a:rPr lang="pt-BR" sz="2400">
                <a:solidFill>
                  <a:srgbClr val="333333"/>
                </a:solidFill>
              </a:rPr>
              <a:t>Disponível apenas em inglês</a:t>
            </a:r>
            <a:endParaRPr b="1" sz="1800"/>
          </a:p>
          <a:p>
            <a:pPr indent="0" lvl="0" marL="457200" rtl="0" algn="l">
              <a:spcBef>
                <a:spcPts val="1600"/>
              </a:spcBef>
              <a:spcAft>
                <a:spcPts val="0"/>
              </a:spcAft>
              <a:buNone/>
            </a:pPr>
            <a:r>
              <a:t/>
            </a:r>
            <a:endParaRPr sz="1800"/>
          </a:p>
        </p:txBody>
      </p:sp>
      <p:pic>
        <p:nvPicPr>
          <p:cNvPr id="146" name="Google Shape;146;p21"/>
          <p:cNvPicPr preferRelativeResize="0"/>
          <p:nvPr/>
        </p:nvPicPr>
        <p:blipFill>
          <a:blip r:embed="rId3">
            <a:alphaModFix/>
          </a:blip>
          <a:stretch>
            <a:fillRect/>
          </a:stretch>
        </p:blipFill>
        <p:spPr>
          <a:xfrm>
            <a:off x="4708025" y="84289"/>
            <a:ext cx="4045199" cy="2368624"/>
          </a:xfrm>
          <a:prstGeom prst="rect">
            <a:avLst/>
          </a:prstGeom>
          <a:noFill/>
          <a:ln>
            <a:noFill/>
          </a:ln>
        </p:spPr>
      </p:pic>
      <p:pic>
        <p:nvPicPr>
          <p:cNvPr id="147" name="Google Shape;147;p21"/>
          <p:cNvPicPr preferRelativeResize="0"/>
          <p:nvPr/>
        </p:nvPicPr>
        <p:blipFill>
          <a:blip r:embed="rId4">
            <a:alphaModFix/>
          </a:blip>
          <a:stretch>
            <a:fillRect/>
          </a:stretch>
        </p:blipFill>
        <p:spPr>
          <a:xfrm>
            <a:off x="4776400" y="2550384"/>
            <a:ext cx="3908449" cy="253461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