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0" r:id="rId12"/>
    <p:sldId id="261" r:id="rId13"/>
    <p:sldId id="262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>
        <p:scale>
          <a:sx n="110" d="100"/>
          <a:sy n="110" d="100"/>
        </p:scale>
        <p:origin x="3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5356-0B26-20A9-1377-2C8B4AA62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126C2-7A8A-9682-B92D-32D663493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E538-BC3C-FD9F-6A6D-CFFC9592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5BD6-D504-DFAD-FDCF-C07F2F87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4D04-13A4-98A6-CBC9-20138F74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2297-F821-C4D6-EB69-2CFFC65E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5B88F-31F9-548D-2804-5F5613E8A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5EC2-3124-3984-494E-4C3E0983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DA7B-8F61-E0A3-FF08-0E0EED9B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359A-39E6-E5A0-281B-CDEA7543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878E-0811-BFCF-B179-48E3D243C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0C29D-04AC-9267-B54C-6BA2F3D8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249E-A059-7213-9B13-863C03DF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03DF-19C4-AC8C-7B67-E5257D41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CEF8-271D-DC78-2172-62A05D5B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AF6-CAC0-0426-5113-64AE05C5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4F38-F514-76D1-2AD3-C4DCB216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2CE1-5E28-2A2E-A4E1-F3132399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6D08-6CA0-002D-7FCD-253E3D12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CDC0-5801-BCB1-A3BF-BF1F9C0E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E1CD-D0FB-8BCC-30E3-EFD3DCBA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FFFBF-6CCB-1BF7-4253-1E7348BA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40876-49F9-AAF0-1396-F52F2A2D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5ED2-207B-1597-7B32-94518858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C4B8-A930-F1E2-E732-2275A4F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B432-2B6F-7D10-C83A-96AEB3A5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4B8C-7AF9-F8CB-5060-E820E7455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4B5C-2250-329D-4BAD-500E00B3B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900C-55E4-18DD-909F-DFDE0731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3FAA2-1DF3-32BF-51CC-C7C0B114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A33E-BA8A-2FA4-31DB-7DCBC763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8536-E909-1CCC-13D1-5E076D6F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DD54-C711-7CA0-DBD6-D8E4F0E3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B7040-0F4B-A9D9-0FCE-AD46880ED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216E8-4C68-14AA-1D49-DCA3D9A7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2C5AE-8311-FC5A-E525-851363960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8D69E-DCC0-D920-C464-F3607671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7541B-1D09-6A8D-E95B-267F853A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CB33-CBD9-B749-51EF-D8009977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12C7-6D82-2918-B557-036BEA03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70F90-DA20-ABF4-B7DF-4F2AE892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08C7A-2BCE-F563-44CF-0DE11BB5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E81B1-2775-EE62-7BE5-CBA87099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FE96B-A530-48C4-31DD-A9A1B94B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E6286-DE8C-893A-6E03-5FB1F952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85155-515C-5A05-43D0-57EFC2F1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24D-A23E-FB03-56DE-D55BD408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6782-4000-A838-E246-06DE835B8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1C8AC-80CD-4B08-D629-C5132634E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AE90-8EFB-F5A2-8B19-51B91216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B48A9-103A-EA3C-7AA2-A6B4DE9D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CB784-E514-2281-3FCB-FE664D28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E7BB-3EFC-7A48-5572-0C78BBB8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90396-8228-032B-382C-273CD83C3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49BF-EA33-4F6A-BE95-2C163697D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68A5E-C0A7-F529-F0B0-27F92E54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C8AB-38A4-6E77-A05A-971C960F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E4E78-663C-FBD7-B01E-C29D2005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0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AF3D9-2362-6460-A8EA-51B7769E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D87D-D351-AE11-C351-555395FA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CD0D-2196-FAAF-46AB-38061FEBD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D89B5-EEF0-4173-9D93-D8045B269C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8A0F-2963-F701-95FB-491CBFF17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997E-4AB1-59C2-A671-89D00E6B2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FC9DF-E64C-440A-B67A-93EAFC73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907F-0E5D-3A69-8192-17C4871CF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PMPA Conversion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7C2B-7351-C685-433C-01CAAE730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F3C5-AE72-0754-906F-6B291412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82DB-A0D6-7119-121E-37B094F9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mappings folder will contain the latest mapping document. </a:t>
            </a:r>
          </a:p>
        </p:txBody>
      </p:sp>
    </p:spTree>
    <p:extLst>
      <p:ext uri="{BB962C8B-B14F-4D97-AF65-F5344CB8AC3E}">
        <p14:creationId xmlns:p14="http://schemas.microsoft.com/office/powerpoint/2010/main" val="213783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3A06-5AD7-D518-6CA7-ACA289B3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D17E-90AC-940D-DF7B-23FE8351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  <a:p>
            <a:r>
              <a:rPr lang="en-US" dirty="0"/>
              <a:t>Merge and Pull Requests to keep history and timeline of the project. </a:t>
            </a:r>
          </a:p>
          <a:p>
            <a:pPr lvl="1"/>
            <a:r>
              <a:rPr lang="en-US" dirty="0"/>
              <a:t>This could be achieved by syncing local environment with git. Open to other solutions. </a:t>
            </a:r>
          </a:p>
        </p:txBody>
      </p:sp>
    </p:spTree>
    <p:extLst>
      <p:ext uri="{BB962C8B-B14F-4D97-AF65-F5344CB8AC3E}">
        <p14:creationId xmlns:p14="http://schemas.microsoft.com/office/powerpoint/2010/main" val="214317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4A43-163E-1D16-305E-637FE26D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EDFD-884C-2489-98B1-FF1877A2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in English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 names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Printed text during execution. </a:t>
            </a:r>
          </a:p>
          <a:p>
            <a:r>
              <a:rPr lang="en-US" dirty="0"/>
              <a:t>Time counter</a:t>
            </a:r>
          </a:p>
          <a:p>
            <a:pPr lvl="1"/>
            <a:r>
              <a:rPr lang="en-US" dirty="0"/>
              <a:t>The main script must print “Starting 00:00”  and start a counter when it starts running. </a:t>
            </a:r>
          </a:p>
          <a:p>
            <a:pPr lvl="1"/>
            <a:r>
              <a:rPr lang="en-US" dirty="0"/>
              <a:t>Print elapsed time and a reference of what was processed after every section of the code, this could be after every object, merging files, functions that are n^2 or take longer than other functions, script, etc.  </a:t>
            </a:r>
          </a:p>
        </p:txBody>
      </p:sp>
    </p:spTree>
    <p:extLst>
      <p:ext uri="{BB962C8B-B14F-4D97-AF65-F5344CB8AC3E}">
        <p14:creationId xmlns:p14="http://schemas.microsoft.com/office/powerpoint/2010/main" val="354593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AC1C6E-5345-F962-F747-397D30DFAC76}"/>
              </a:ext>
            </a:extLst>
          </p:cNvPr>
          <p:cNvSpPr/>
          <p:nvPr/>
        </p:nvSpPr>
        <p:spPr>
          <a:xfrm>
            <a:off x="426720" y="1508757"/>
            <a:ext cx="2095500" cy="4320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A90DA-5DF7-A42E-50E0-7BE81727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folders per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A5748-BF24-48F8-FCD9-E289E5DE8578}"/>
              </a:ext>
            </a:extLst>
          </p:cNvPr>
          <p:cNvSpPr txBox="1"/>
          <p:nvPr/>
        </p:nvSpPr>
        <p:spPr>
          <a:xfrm>
            <a:off x="525780" y="1508760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43893-C92D-79F5-320D-4EE3EC755867}"/>
              </a:ext>
            </a:extLst>
          </p:cNvPr>
          <p:cNvSpPr txBox="1"/>
          <p:nvPr/>
        </p:nvSpPr>
        <p:spPr>
          <a:xfrm>
            <a:off x="3413760" y="1508759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Xref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69540-5B30-2183-98F0-0E6E9DB5C263}"/>
              </a:ext>
            </a:extLst>
          </p:cNvPr>
          <p:cNvSpPr txBox="1"/>
          <p:nvPr/>
        </p:nvSpPr>
        <p:spPr>
          <a:xfrm>
            <a:off x="6332220" y="1508758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Dat_files</a:t>
            </a:r>
            <a:r>
              <a:rPr lang="en-US" sz="1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B6C30-99E9-2A7F-2575-18D0FEC78CCC}"/>
              </a:ext>
            </a:extLst>
          </p:cNvPr>
          <p:cNvSpPr txBox="1"/>
          <p:nvPr/>
        </p:nvSpPr>
        <p:spPr>
          <a:xfrm>
            <a:off x="8983980" y="1508757"/>
            <a:ext cx="11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populateables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7B714-8D98-6491-76B9-844DCCA7D0D5}"/>
              </a:ext>
            </a:extLst>
          </p:cNvPr>
          <p:cNvSpPr/>
          <p:nvPr/>
        </p:nvSpPr>
        <p:spPr>
          <a:xfrm>
            <a:off x="3055620" y="1508756"/>
            <a:ext cx="2095500" cy="43205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47721-E7FF-655E-2AB1-E71BBE5BF4B9}"/>
              </a:ext>
            </a:extLst>
          </p:cNvPr>
          <p:cNvSpPr/>
          <p:nvPr/>
        </p:nvSpPr>
        <p:spPr>
          <a:xfrm>
            <a:off x="5688330" y="1508755"/>
            <a:ext cx="2095500" cy="43205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EE65A-672D-C1D9-E885-D1C7B6CFE9DE}"/>
              </a:ext>
            </a:extLst>
          </p:cNvPr>
          <p:cNvSpPr/>
          <p:nvPr/>
        </p:nvSpPr>
        <p:spPr>
          <a:xfrm>
            <a:off x="8317230" y="1508755"/>
            <a:ext cx="2095500" cy="43205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94F5F-BBA7-74B1-E073-262F872364F5}"/>
              </a:ext>
            </a:extLst>
          </p:cNvPr>
          <p:cNvSpPr txBox="1"/>
          <p:nvPr/>
        </p:nvSpPr>
        <p:spPr>
          <a:xfrm>
            <a:off x="3055620" y="6354375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Scada_code.py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0574552-134F-6EA2-953B-D8D3C11D7136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1933258" y="5370512"/>
            <a:ext cx="663575" cy="158115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5B870B3-861D-7F5A-25C7-03E73E37EA1E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rot="5400000" flipH="1" flipV="1">
            <a:off x="3728437" y="5979442"/>
            <a:ext cx="525076" cy="2247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DC547FB-5241-E5CC-23D8-AB1625231F93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flipV="1">
            <a:off x="4701540" y="5829298"/>
            <a:ext cx="2034540" cy="6635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C5270A-0767-2B1F-1F4E-FA4C307EC17E}"/>
              </a:ext>
            </a:extLst>
          </p:cNvPr>
          <p:cNvSpPr txBox="1"/>
          <p:nvPr/>
        </p:nvSpPr>
        <p:spPr>
          <a:xfrm>
            <a:off x="5749290" y="1771296"/>
            <a:ext cx="209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analog_config_dat.dat</a:t>
            </a:r>
          </a:p>
          <a:p>
            <a:r>
              <a:rPr lang="en-US" sz="1200" dirty="0"/>
              <a:t>analog_dat.dat</a:t>
            </a:r>
          </a:p>
          <a:p>
            <a:r>
              <a:rPr lang="en-US" sz="1200" dirty="0"/>
              <a:t>device_instance_dat.dat</a:t>
            </a:r>
          </a:p>
          <a:p>
            <a:r>
              <a:rPr lang="en-US" sz="1200" dirty="0"/>
              <a:t>scale_dat.dat</a:t>
            </a:r>
          </a:p>
          <a:p>
            <a:r>
              <a:rPr lang="en-US" sz="1200" dirty="0"/>
              <a:t>station_dat.dat</a:t>
            </a:r>
          </a:p>
          <a:p>
            <a:r>
              <a:rPr lang="en-US" sz="1200" dirty="0"/>
              <a:t>status_dat.dat</a:t>
            </a:r>
          </a:p>
          <a:p>
            <a:r>
              <a:rPr lang="en-US" sz="1200" dirty="0"/>
              <a:t>unit_dat.dat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D7A0F8-C0CD-79BA-B244-706C4396FDE6}"/>
              </a:ext>
            </a:extLst>
          </p:cNvPr>
          <p:cNvSpPr txBox="1"/>
          <p:nvPr/>
        </p:nvSpPr>
        <p:spPr>
          <a:xfrm>
            <a:off x="3131820" y="1771296"/>
            <a:ext cx="209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analog_config_dat.xref</a:t>
            </a:r>
            <a:endParaRPr lang="en-US" sz="1200" dirty="0"/>
          </a:p>
          <a:p>
            <a:r>
              <a:rPr lang="en-US" sz="1200" dirty="0" err="1"/>
              <a:t>analog_dat.xref</a:t>
            </a:r>
            <a:endParaRPr lang="en-US" sz="1200" dirty="0"/>
          </a:p>
          <a:p>
            <a:r>
              <a:rPr lang="en-US" sz="1200" dirty="0" err="1"/>
              <a:t>device_instance_dat.xref</a:t>
            </a:r>
            <a:endParaRPr lang="en-US" sz="1200" dirty="0"/>
          </a:p>
          <a:p>
            <a:r>
              <a:rPr lang="en-US" sz="1200" dirty="0" err="1"/>
              <a:t>scale_dat.xref</a:t>
            </a:r>
            <a:endParaRPr lang="en-US" sz="1200" dirty="0"/>
          </a:p>
          <a:p>
            <a:r>
              <a:rPr lang="en-US" sz="1200" dirty="0" err="1"/>
              <a:t>station_dat.xref</a:t>
            </a:r>
            <a:endParaRPr lang="en-US" sz="1200" dirty="0"/>
          </a:p>
          <a:p>
            <a:r>
              <a:rPr lang="en-US" sz="1200" dirty="0" err="1"/>
              <a:t>status_dat.xref</a:t>
            </a:r>
            <a:endParaRPr lang="en-US" sz="1200" dirty="0"/>
          </a:p>
          <a:p>
            <a:r>
              <a:rPr lang="en-US" sz="1200" dirty="0" err="1"/>
              <a:t>unit_dat.xref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729D5-0BFF-AE6A-3CBE-035C94C9EA14}"/>
              </a:ext>
            </a:extLst>
          </p:cNvPr>
          <p:cNvSpPr txBox="1"/>
          <p:nvPr/>
        </p:nvSpPr>
        <p:spPr>
          <a:xfrm>
            <a:off x="502920" y="188214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Analog.csv</a:t>
            </a:r>
          </a:p>
          <a:p>
            <a:r>
              <a:rPr lang="en-US" sz="1200" dirty="0"/>
              <a:t>Station.csv</a:t>
            </a:r>
          </a:p>
          <a:p>
            <a:r>
              <a:rPr lang="en-US" sz="1200" dirty="0"/>
              <a:t>Status.csv</a:t>
            </a:r>
          </a:p>
        </p:txBody>
      </p:sp>
    </p:spTree>
    <p:extLst>
      <p:ext uri="{BB962C8B-B14F-4D97-AF65-F5344CB8AC3E}">
        <p14:creationId xmlns:p14="http://schemas.microsoft.com/office/powerpoint/2010/main" val="334422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AC1C6E-5345-F962-F747-397D30DFAC76}"/>
              </a:ext>
            </a:extLst>
          </p:cNvPr>
          <p:cNvSpPr/>
          <p:nvPr/>
        </p:nvSpPr>
        <p:spPr>
          <a:xfrm>
            <a:off x="426720" y="1508757"/>
            <a:ext cx="2095500" cy="4320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A90DA-5DF7-A42E-50E0-7BE81727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folders per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A5748-BF24-48F8-FCD9-E289E5DE8578}"/>
              </a:ext>
            </a:extLst>
          </p:cNvPr>
          <p:cNvSpPr txBox="1"/>
          <p:nvPr/>
        </p:nvSpPr>
        <p:spPr>
          <a:xfrm>
            <a:off x="525780" y="1508760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43893-C92D-79F5-320D-4EE3EC755867}"/>
              </a:ext>
            </a:extLst>
          </p:cNvPr>
          <p:cNvSpPr txBox="1"/>
          <p:nvPr/>
        </p:nvSpPr>
        <p:spPr>
          <a:xfrm>
            <a:off x="3413760" y="1508759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Xref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69540-5B30-2183-98F0-0E6E9DB5C263}"/>
              </a:ext>
            </a:extLst>
          </p:cNvPr>
          <p:cNvSpPr txBox="1"/>
          <p:nvPr/>
        </p:nvSpPr>
        <p:spPr>
          <a:xfrm>
            <a:off x="6332220" y="1508758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Dat_files</a:t>
            </a:r>
            <a:r>
              <a:rPr lang="en-US" sz="1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B6C30-99E9-2A7F-2575-18D0FEC78CCC}"/>
              </a:ext>
            </a:extLst>
          </p:cNvPr>
          <p:cNvSpPr txBox="1"/>
          <p:nvPr/>
        </p:nvSpPr>
        <p:spPr>
          <a:xfrm>
            <a:off x="8983980" y="1508757"/>
            <a:ext cx="11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populateables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7B714-8D98-6491-76B9-844DCCA7D0D5}"/>
              </a:ext>
            </a:extLst>
          </p:cNvPr>
          <p:cNvSpPr/>
          <p:nvPr/>
        </p:nvSpPr>
        <p:spPr>
          <a:xfrm>
            <a:off x="3055620" y="1508756"/>
            <a:ext cx="2095500" cy="43205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47721-E7FF-655E-2AB1-E71BBE5BF4B9}"/>
              </a:ext>
            </a:extLst>
          </p:cNvPr>
          <p:cNvSpPr/>
          <p:nvPr/>
        </p:nvSpPr>
        <p:spPr>
          <a:xfrm>
            <a:off x="5688330" y="1508755"/>
            <a:ext cx="2095500" cy="43205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EE65A-672D-C1D9-E885-D1C7B6CFE9DE}"/>
              </a:ext>
            </a:extLst>
          </p:cNvPr>
          <p:cNvSpPr/>
          <p:nvPr/>
        </p:nvSpPr>
        <p:spPr>
          <a:xfrm>
            <a:off x="8317230" y="1508755"/>
            <a:ext cx="2095500" cy="43205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94F5F-BBA7-74B1-E073-262F872364F5}"/>
              </a:ext>
            </a:extLst>
          </p:cNvPr>
          <p:cNvSpPr txBox="1"/>
          <p:nvPr/>
        </p:nvSpPr>
        <p:spPr>
          <a:xfrm>
            <a:off x="7494270" y="6354375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Merging_scada.py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0574552-134F-6EA2-953B-D8D3C11D7136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6783387" y="5781991"/>
            <a:ext cx="663577" cy="7581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DC547FB-5241-E5CC-23D8-AB1625231F93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9140190" y="5829298"/>
            <a:ext cx="224790" cy="6635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9F5B22-F9D6-D72F-471A-B5B5CC44BA42}"/>
              </a:ext>
            </a:extLst>
          </p:cNvPr>
          <p:cNvSpPr txBox="1"/>
          <p:nvPr/>
        </p:nvSpPr>
        <p:spPr>
          <a:xfrm>
            <a:off x="8317230" y="1882140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SCADA_yymmdd.dat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4CCA2-CD9F-67C0-5106-EFDB3165FBF3}"/>
              </a:ext>
            </a:extLst>
          </p:cNvPr>
          <p:cNvSpPr txBox="1"/>
          <p:nvPr/>
        </p:nvSpPr>
        <p:spPr>
          <a:xfrm>
            <a:off x="5749290" y="1771296"/>
            <a:ext cx="209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analog_config_dat.dat</a:t>
            </a:r>
          </a:p>
          <a:p>
            <a:r>
              <a:rPr lang="en-US" sz="1200" dirty="0"/>
              <a:t>analog_dat.dat</a:t>
            </a:r>
          </a:p>
          <a:p>
            <a:r>
              <a:rPr lang="en-US" sz="1200" dirty="0"/>
              <a:t>device_instance_dat.dat</a:t>
            </a:r>
          </a:p>
          <a:p>
            <a:r>
              <a:rPr lang="en-US" sz="1200" dirty="0"/>
              <a:t>scale_dat.dat</a:t>
            </a:r>
          </a:p>
          <a:p>
            <a:r>
              <a:rPr lang="en-US" sz="1200" dirty="0"/>
              <a:t>station_dat.dat</a:t>
            </a:r>
          </a:p>
          <a:p>
            <a:r>
              <a:rPr lang="en-US" sz="1200" dirty="0"/>
              <a:t>status_dat.dat</a:t>
            </a:r>
          </a:p>
          <a:p>
            <a:r>
              <a:rPr lang="en-US" sz="1200" dirty="0"/>
              <a:t>unit_dat.dat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7390C8-E0E5-E80D-19D7-29AF97C82F01}"/>
              </a:ext>
            </a:extLst>
          </p:cNvPr>
          <p:cNvSpPr txBox="1"/>
          <p:nvPr/>
        </p:nvSpPr>
        <p:spPr>
          <a:xfrm>
            <a:off x="3131820" y="1771296"/>
            <a:ext cx="209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analog_config_dat.xref</a:t>
            </a:r>
            <a:endParaRPr lang="en-US" sz="1200" dirty="0"/>
          </a:p>
          <a:p>
            <a:r>
              <a:rPr lang="en-US" sz="1200" dirty="0" err="1"/>
              <a:t>analog_dat.xref</a:t>
            </a:r>
            <a:endParaRPr lang="en-US" sz="1200" dirty="0"/>
          </a:p>
          <a:p>
            <a:r>
              <a:rPr lang="en-US" sz="1200" dirty="0" err="1"/>
              <a:t>device_instance_dat.xref</a:t>
            </a:r>
            <a:endParaRPr lang="en-US" sz="1200" dirty="0"/>
          </a:p>
          <a:p>
            <a:r>
              <a:rPr lang="en-US" sz="1200" dirty="0" err="1"/>
              <a:t>scale_dat.xref</a:t>
            </a:r>
            <a:endParaRPr lang="en-US" sz="1200" dirty="0"/>
          </a:p>
          <a:p>
            <a:r>
              <a:rPr lang="en-US" sz="1200" dirty="0" err="1"/>
              <a:t>station_dat.xref</a:t>
            </a:r>
            <a:endParaRPr lang="en-US" sz="1200" dirty="0"/>
          </a:p>
          <a:p>
            <a:r>
              <a:rPr lang="en-US" sz="1200" dirty="0" err="1"/>
              <a:t>status_dat.xref</a:t>
            </a:r>
            <a:endParaRPr lang="en-US" sz="1200" dirty="0"/>
          </a:p>
          <a:p>
            <a:r>
              <a:rPr lang="en-US" sz="1200" dirty="0" err="1"/>
              <a:t>unit_dat.xref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E743C-F950-14A6-EB19-41FFE894AC80}"/>
              </a:ext>
            </a:extLst>
          </p:cNvPr>
          <p:cNvSpPr txBox="1"/>
          <p:nvPr/>
        </p:nvSpPr>
        <p:spPr>
          <a:xfrm>
            <a:off x="502920" y="188214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Analog.csv</a:t>
            </a:r>
          </a:p>
          <a:p>
            <a:r>
              <a:rPr lang="en-US" sz="1200" dirty="0"/>
              <a:t>Station.csv</a:t>
            </a:r>
          </a:p>
          <a:p>
            <a:r>
              <a:rPr lang="en-US" sz="1200" dirty="0"/>
              <a:t>Status.csv</a:t>
            </a:r>
          </a:p>
        </p:txBody>
      </p:sp>
    </p:spTree>
    <p:extLst>
      <p:ext uri="{BB962C8B-B14F-4D97-AF65-F5344CB8AC3E}">
        <p14:creationId xmlns:p14="http://schemas.microsoft.com/office/powerpoint/2010/main" val="131655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90DA-5DF7-A42E-50E0-7BE81727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script calls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94F5F-BBA7-74B1-E073-262F872364F5}"/>
              </a:ext>
            </a:extLst>
          </p:cNvPr>
          <p:cNvSpPr txBox="1"/>
          <p:nvPr/>
        </p:nvSpPr>
        <p:spPr>
          <a:xfrm>
            <a:off x="838200" y="2749262"/>
            <a:ext cx="203073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Other_required_scripts.py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0574552-134F-6EA2-953B-D8D3C11D713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3106118" y="1217707"/>
            <a:ext cx="1141066" cy="38100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DC547FB-5241-E5CC-23D8-AB1625231F93}"/>
              </a:ext>
            </a:extLst>
          </p:cNvPr>
          <p:cNvCxnSpPr>
            <a:cxnSpLocks/>
            <a:stCxn id="15" idx="1"/>
            <a:endCxn id="12" idx="0"/>
          </p:cNvCxnSpPr>
          <p:nvPr/>
        </p:nvCxnSpPr>
        <p:spPr>
          <a:xfrm rot="10800000" flipV="1">
            <a:off x="1853565" y="2413674"/>
            <a:ext cx="2905126" cy="33558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79CD0F-EE15-2E3F-40F4-2517F06EA740}"/>
              </a:ext>
            </a:extLst>
          </p:cNvPr>
          <p:cNvSpPr txBox="1"/>
          <p:nvPr/>
        </p:nvSpPr>
        <p:spPr>
          <a:xfrm>
            <a:off x="4758691" y="2275175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PMPA_Conversion.py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4D94F5-DE69-1411-E686-3B4CD9D80F49}"/>
              </a:ext>
            </a:extLst>
          </p:cNvPr>
          <p:cNvSpPr txBox="1"/>
          <p:nvPr/>
        </p:nvSpPr>
        <p:spPr>
          <a:xfrm>
            <a:off x="948690" y="3693240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Scada_code.py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9A000B-C385-14F7-7108-6ACB7BA29D41}"/>
              </a:ext>
            </a:extLst>
          </p:cNvPr>
          <p:cNvSpPr txBox="1"/>
          <p:nvPr/>
        </p:nvSpPr>
        <p:spPr>
          <a:xfrm>
            <a:off x="5497830" y="5221705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Merging_Fep.py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0A8F2-9B5F-F97A-91F2-6ADCDBD556FC}"/>
              </a:ext>
            </a:extLst>
          </p:cNvPr>
          <p:cNvSpPr txBox="1"/>
          <p:nvPr/>
        </p:nvSpPr>
        <p:spPr>
          <a:xfrm>
            <a:off x="8784590" y="4478351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Merging_Iccp.py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BF6061-5E58-FF7D-EAB4-BF3DC7FE3497}"/>
              </a:ext>
            </a:extLst>
          </p:cNvPr>
          <p:cNvSpPr txBox="1"/>
          <p:nvPr/>
        </p:nvSpPr>
        <p:spPr>
          <a:xfrm>
            <a:off x="7862207" y="4973413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Iccp_code.py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89853-98FE-4622-B20C-A87F7CEE123B}"/>
              </a:ext>
            </a:extLst>
          </p:cNvPr>
          <p:cNvSpPr txBox="1"/>
          <p:nvPr/>
        </p:nvSpPr>
        <p:spPr>
          <a:xfrm>
            <a:off x="1409700" y="4637218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Merging_scada.py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F7A21-56B6-941F-7376-B6FE0D9DF541}"/>
              </a:ext>
            </a:extLst>
          </p:cNvPr>
          <p:cNvSpPr txBox="1"/>
          <p:nvPr/>
        </p:nvSpPr>
        <p:spPr>
          <a:xfrm>
            <a:off x="9138558" y="3376761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opencalc.py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F03C99-49E2-F4BD-7251-1629B7D3387D}"/>
              </a:ext>
            </a:extLst>
          </p:cNvPr>
          <p:cNvSpPr txBox="1"/>
          <p:nvPr/>
        </p:nvSpPr>
        <p:spPr>
          <a:xfrm>
            <a:off x="3482341" y="4674684"/>
            <a:ext cx="16459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Fep_code.py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EEE8046-AA14-3EC1-8CBB-B9D05781A357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 rot="5400000">
            <a:off x="2864634" y="1920201"/>
            <a:ext cx="2085044" cy="3348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7AC5E6A-6F37-E5FE-7316-B45A3594379E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3882221" y="2975254"/>
            <a:ext cx="2122510" cy="127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A3A9605-0851-81D4-0255-9A49535EC7A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4616455" y="3517369"/>
            <a:ext cx="2669531" cy="739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90DF3E8-9A99-C33A-1102-8498DF41608E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16200000" flipH="1">
            <a:off x="5922790" y="2211035"/>
            <a:ext cx="2421239" cy="3103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04FF4F-791B-97F2-7A00-273B5AECBEDC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6631512" y="1502312"/>
            <a:ext cx="1926177" cy="40258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4717033-5C8D-928C-41B7-7D28D0211458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6404611" y="2413675"/>
            <a:ext cx="3556907" cy="9630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45CD28E-5C13-5D37-6668-B9CBBCF61857}"/>
              </a:ext>
            </a:extLst>
          </p:cNvPr>
          <p:cNvSpPr txBox="1"/>
          <p:nvPr/>
        </p:nvSpPr>
        <p:spPr>
          <a:xfrm>
            <a:off x="4943476" y="1962671"/>
            <a:ext cx="5086350" cy="2308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Prints elapsed time to CLI at the beginning and end of each .</a:t>
            </a:r>
            <a:r>
              <a:rPr lang="en-US" sz="900" dirty="0" err="1"/>
              <a:t>py</a:t>
            </a:r>
            <a:r>
              <a:rPr lang="en-US" sz="900" dirty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72257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40C2-F8DA-0FFE-2076-C5798C7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E4EA-45E6-A631-C272-0EE60011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PMPA is the name of the project that includes a SCADA conversion. </a:t>
            </a:r>
          </a:p>
          <a:p>
            <a:r>
              <a:rPr lang="en-US" dirty="0"/>
              <a:t>The customer is coming from a </a:t>
            </a:r>
            <a:r>
              <a:rPr lang="en-US" dirty="0" err="1"/>
              <a:t>Survalent</a:t>
            </a:r>
            <a:r>
              <a:rPr lang="en-US" dirty="0"/>
              <a:t> system and moving into Monarch. </a:t>
            </a:r>
          </a:p>
          <a:p>
            <a:r>
              <a:rPr lang="en-US" dirty="0"/>
              <a:t>The conversion includes the following databases.</a:t>
            </a:r>
          </a:p>
          <a:p>
            <a:pPr lvl="1"/>
            <a:r>
              <a:rPr lang="en-US" dirty="0"/>
              <a:t>SCADA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FEP </a:t>
            </a:r>
          </a:p>
          <a:p>
            <a:pPr lvl="1"/>
            <a:r>
              <a:rPr lang="en-US" dirty="0"/>
              <a:t>ICCP</a:t>
            </a:r>
          </a:p>
          <a:p>
            <a:pPr lvl="1"/>
            <a:r>
              <a:rPr lang="en-US" dirty="0"/>
              <a:t>OPENCALC</a:t>
            </a:r>
          </a:p>
        </p:txBody>
      </p:sp>
    </p:spTree>
    <p:extLst>
      <p:ext uri="{BB962C8B-B14F-4D97-AF65-F5344CB8AC3E}">
        <p14:creationId xmlns:p14="http://schemas.microsoft.com/office/powerpoint/2010/main" val="40976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3C7C-7A4A-B264-2CA5-2F64516A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to CLAY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8CBB-E3A8-A080-CC83-9D0CFB27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code can be written in python and </a:t>
            </a:r>
            <a:r>
              <a:rPr lang="en-US" dirty="0" err="1"/>
              <a:t>jupyter</a:t>
            </a:r>
            <a:r>
              <a:rPr lang="en-US" dirty="0"/>
              <a:t>. </a:t>
            </a:r>
          </a:p>
          <a:p>
            <a:r>
              <a:rPr lang="en-US" dirty="0"/>
              <a:t>A mapping document will be provided and will be updated around two times a month. </a:t>
            </a:r>
          </a:p>
          <a:p>
            <a:r>
              <a:rPr lang="en-US" dirty="0"/>
              <a:t>Most of the inputs in .csv and outputs to .</a:t>
            </a:r>
            <a:r>
              <a:rPr lang="en-US" dirty="0" err="1"/>
              <a:t>dat</a:t>
            </a:r>
            <a:r>
              <a:rPr lang="en-US" dirty="0"/>
              <a:t> or .csv.</a:t>
            </a:r>
          </a:p>
          <a:p>
            <a:r>
              <a:rPr lang="en-US" dirty="0"/>
              <a:t>The output of the script will be in the same format. </a:t>
            </a:r>
          </a:p>
          <a:p>
            <a:pPr lvl="1"/>
            <a:r>
              <a:rPr lang="en-US" dirty="0"/>
              <a:t>Commented lines</a:t>
            </a:r>
          </a:p>
          <a:p>
            <a:pPr lvl="1"/>
            <a:r>
              <a:rPr lang="en-US" dirty="0"/>
              <a:t>Starting the file with the name of the database</a:t>
            </a:r>
          </a:p>
          <a:p>
            <a:pPr lvl="1"/>
            <a:r>
              <a:rPr lang="en-US" dirty="0"/>
              <a:t>0 to separate between objects. </a:t>
            </a:r>
          </a:p>
          <a:p>
            <a:pPr lvl="1"/>
            <a:r>
              <a:rPr lang="en-US" dirty="0"/>
              <a:t>0 to end the file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4DF-0610-E3A3-EB25-0588ABD8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DF5F-33A2-51D5-2287-2D380EEF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the files in order the following folders will be used.  </a:t>
            </a:r>
          </a:p>
          <a:p>
            <a:pPr lvl="1"/>
            <a:r>
              <a:rPr lang="en-US" dirty="0" err="1"/>
              <a:t>Dat_files</a:t>
            </a:r>
            <a:endParaRPr lang="en-US" dirty="0"/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 err="1"/>
              <a:t>Populateables</a:t>
            </a:r>
            <a:endParaRPr lang="en-US" dirty="0"/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 err="1"/>
              <a:t>Xrefs</a:t>
            </a:r>
            <a:endParaRPr lang="en-US" dirty="0"/>
          </a:p>
          <a:p>
            <a:pPr lvl="1"/>
            <a:r>
              <a:rPr lang="en-US" dirty="0"/>
              <a:t>Mappings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5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857A-074D-1B49-15BB-B6CE37F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11EB-C8FB-2590-722E-0F74617C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folder will contain all the .</a:t>
            </a:r>
            <a:r>
              <a:rPr lang="en-US" dirty="0" err="1"/>
              <a:t>py</a:t>
            </a:r>
            <a:r>
              <a:rPr lang="en-US" dirty="0"/>
              <a:t> files. The goal is to be able to run the whole conversion by running one main file only, lets call it PMPA_Conversion.py. </a:t>
            </a:r>
          </a:p>
          <a:p>
            <a:r>
              <a:rPr lang="en-US" dirty="0"/>
              <a:t>PMPA_Conversion.py will call other .</a:t>
            </a:r>
            <a:r>
              <a:rPr lang="en-US" dirty="0" err="1"/>
              <a:t>py</a:t>
            </a:r>
            <a:r>
              <a:rPr lang="en-US" dirty="0"/>
              <a:t> files like:</a:t>
            </a:r>
          </a:p>
          <a:p>
            <a:pPr lvl="1"/>
            <a:r>
              <a:rPr lang="en-US" dirty="0"/>
              <a:t>Scada_code.py</a:t>
            </a:r>
          </a:p>
          <a:p>
            <a:pPr lvl="1"/>
            <a:r>
              <a:rPr lang="en-US" dirty="0"/>
              <a:t>Fep_code.py</a:t>
            </a:r>
          </a:p>
          <a:p>
            <a:pPr lvl="1"/>
            <a:r>
              <a:rPr lang="en-US" dirty="0"/>
              <a:t>Iccp_code.py</a:t>
            </a:r>
          </a:p>
          <a:p>
            <a:pPr lvl="1"/>
            <a:r>
              <a:rPr lang="en-US" dirty="0"/>
              <a:t>Merge_scada.py</a:t>
            </a:r>
          </a:p>
          <a:p>
            <a:pPr lvl="1"/>
            <a:r>
              <a:rPr lang="en-US" dirty="0"/>
              <a:t>Merge_fep.py</a:t>
            </a:r>
          </a:p>
          <a:p>
            <a:pPr lvl="1"/>
            <a:r>
              <a:rPr lang="en-US" dirty="0" err="1"/>
              <a:t>Xml_to_csv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Having a main script that can run all the other smaller ones will help when converting all databases instead of just a SCADA, or just an object from SCADA. </a:t>
            </a:r>
          </a:p>
          <a:p>
            <a:r>
              <a:rPr lang="en-US" dirty="0"/>
              <a:t>On the other hand having separated small scripts will help with troubleshooting whenever we want to work on a specific object instead of running the whole conversion. </a:t>
            </a:r>
          </a:p>
        </p:txBody>
      </p:sp>
    </p:spTree>
    <p:extLst>
      <p:ext uri="{BB962C8B-B14F-4D97-AF65-F5344CB8AC3E}">
        <p14:creationId xmlns:p14="http://schemas.microsoft.com/office/powerpoint/2010/main" val="383905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C57E-062F-431D-A197-0E4A17B5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Dat_files</a:t>
            </a:r>
            <a:r>
              <a:rPr lang="en-US" dirty="0"/>
              <a:t>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1C56-DFB6-CF63-7521-A125C974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with extension .</a:t>
            </a:r>
            <a:r>
              <a:rPr lang="en-US" dirty="0" err="1"/>
              <a:t>dat</a:t>
            </a:r>
            <a:r>
              <a:rPr lang="en-US" dirty="0"/>
              <a:t> will be saved in this location. </a:t>
            </a:r>
          </a:p>
          <a:p>
            <a:r>
              <a:rPr lang="en-US" dirty="0"/>
              <a:t>The object creator scripts (</a:t>
            </a:r>
            <a:r>
              <a:rPr lang="en-US" dirty="0" err="1"/>
              <a:t>scada_code</a:t>
            </a:r>
            <a:r>
              <a:rPr lang="en-US" dirty="0"/>
              <a:t>, </a:t>
            </a:r>
            <a:r>
              <a:rPr lang="en-US" dirty="0" err="1"/>
              <a:t>fep_code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will write the outputs here.</a:t>
            </a:r>
          </a:p>
          <a:p>
            <a:r>
              <a:rPr lang="en-US" dirty="0"/>
              <a:t>The merging scripts will read the files from here. </a:t>
            </a:r>
          </a:p>
          <a:p>
            <a:r>
              <a:rPr lang="en-US" dirty="0"/>
              <a:t>There will be some .</a:t>
            </a:r>
            <a:r>
              <a:rPr lang="en-US" dirty="0" err="1"/>
              <a:t>dat</a:t>
            </a:r>
            <a:r>
              <a:rPr lang="en-US" dirty="0"/>
              <a:t> files that will be static. These will be manually created and will reside in this folder too. </a:t>
            </a:r>
            <a:r>
              <a:rPr lang="en-US" dirty="0" err="1"/>
              <a:t>I.e</a:t>
            </a:r>
            <a:r>
              <a:rPr lang="en-US" dirty="0"/>
              <a:t> FEP_GSD_v1.dat, SCADA_AOR_v2.dat. </a:t>
            </a:r>
          </a:p>
        </p:txBody>
      </p:sp>
    </p:spTree>
    <p:extLst>
      <p:ext uri="{BB962C8B-B14F-4D97-AF65-F5344CB8AC3E}">
        <p14:creationId xmlns:p14="http://schemas.microsoft.com/office/powerpoint/2010/main" val="123067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155E-50EB-44F0-B5C8-1B146BF1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Populateables</a:t>
            </a:r>
            <a:r>
              <a:rPr lang="en-US" dirty="0"/>
              <a:t>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9D59-D18D-8799-0B00-9DB3F30E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contain the complete databases in .</a:t>
            </a:r>
            <a:r>
              <a:rPr lang="en-US" dirty="0" err="1"/>
              <a:t>dat</a:t>
            </a:r>
            <a:r>
              <a:rPr lang="en-US" dirty="0"/>
              <a:t> format. </a:t>
            </a:r>
          </a:p>
          <a:p>
            <a:r>
              <a:rPr lang="en-US" dirty="0"/>
              <a:t>This folder has the output of the conversion and will be used to grab the files from here and populate them in the live system.</a:t>
            </a:r>
          </a:p>
          <a:p>
            <a:r>
              <a:rPr lang="en-US" dirty="0"/>
              <a:t>Files should end in two digits for year, two digits for month and two digits for day.</a:t>
            </a:r>
          </a:p>
          <a:p>
            <a:pPr lvl="1"/>
            <a:r>
              <a:rPr lang="en-US" dirty="0"/>
              <a:t>Example for FEP database created in July 29</a:t>
            </a:r>
            <a:r>
              <a:rPr lang="en-US" baseline="30000" dirty="0"/>
              <a:t>th</a:t>
            </a:r>
            <a:r>
              <a:rPr lang="en-US" dirty="0"/>
              <a:t> 2024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FEP_240729.dat</a:t>
            </a:r>
          </a:p>
          <a:p>
            <a:r>
              <a:rPr lang="en-US" dirty="0"/>
              <a:t>SCAN_DATA.dat is an object of FEP database, this is the only exception of a singular object that will be in the </a:t>
            </a:r>
            <a:r>
              <a:rPr lang="en-US" dirty="0" err="1"/>
              <a:t>populateables</a:t>
            </a:r>
            <a:r>
              <a:rPr lang="en-US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202983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9A7E-A379-EF57-8703-30480097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Xrefs</a:t>
            </a:r>
            <a:r>
              <a:rPr lang="en-US" dirty="0"/>
              <a:t>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76D1-B65A-AF5A-56BB-AAD56E84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folder will contain the extracts of the input .csv files and can be utilized to verify what is being written to the .</a:t>
            </a:r>
            <a:r>
              <a:rPr lang="en-US" dirty="0" err="1"/>
              <a:t>dat</a:t>
            </a:r>
            <a:r>
              <a:rPr lang="en-US" dirty="0"/>
              <a:t> files. See workflow diagram in the next slides. </a:t>
            </a:r>
          </a:p>
          <a:p>
            <a:r>
              <a:rPr lang="en-US" dirty="0"/>
              <a:t>As most of the columns of the input files are not needed, the </a:t>
            </a:r>
            <a:r>
              <a:rPr lang="en-US" dirty="0" err="1"/>
              <a:t>xref</a:t>
            </a:r>
            <a:r>
              <a:rPr lang="en-US" dirty="0"/>
              <a:t> file will contain the usable information of the input .csv files. And will also include the information that is going to be written into the .</a:t>
            </a:r>
            <a:r>
              <a:rPr lang="en-US" dirty="0" err="1"/>
              <a:t>dat</a:t>
            </a:r>
            <a:r>
              <a:rPr lang="en-US" dirty="0"/>
              <a:t> files. </a:t>
            </a:r>
          </a:p>
          <a:p>
            <a:r>
              <a:rPr lang="en-US" dirty="0"/>
              <a:t>The </a:t>
            </a:r>
            <a:r>
              <a:rPr lang="en-US" dirty="0" err="1"/>
              <a:t>xref</a:t>
            </a:r>
            <a:r>
              <a:rPr lang="en-US" dirty="0"/>
              <a:t> files will be .csv and the name of the files will end in “*_xref.csv”. </a:t>
            </a:r>
          </a:p>
          <a:p>
            <a:r>
              <a:rPr lang="en-US" dirty="0"/>
              <a:t>Most of the objects of each database will have its own </a:t>
            </a:r>
            <a:r>
              <a:rPr lang="en-US" dirty="0" err="1"/>
              <a:t>xref</a:t>
            </a:r>
            <a:r>
              <a:rPr lang="en-US" dirty="0"/>
              <a:t> file. The objects that are created manually won’t have an </a:t>
            </a:r>
            <a:r>
              <a:rPr lang="en-US" dirty="0" err="1"/>
              <a:t>xref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58473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DBD3-853A-A27B-6755-0BC9A9A8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1BAD-B8D6-2543-1AA4-9743C56F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contain all of the .csv that will be part of the input files. The files that are extracted from the customer’s system will go in:</a:t>
            </a:r>
          </a:p>
          <a:p>
            <a:pPr lvl="1"/>
            <a:r>
              <a:rPr lang="en-US" dirty="0"/>
              <a:t>/inputs/</a:t>
            </a:r>
            <a:r>
              <a:rPr lang="en-US" dirty="0" err="1"/>
              <a:t>survalent</a:t>
            </a:r>
            <a:endParaRPr lang="en-US" dirty="0"/>
          </a:p>
          <a:p>
            <a:r>
              <a:rPr lang="en-US" dirty="0"/>
              <a:t>In the case that there is another type of file that will act as an input file then it will go into a different folder in /inputs/ . This could be </a:t>
            </a:r>
            <a:r>
              <a:rPr lang="en-US" dirty="0" err="1"/>
              <a:t>xmls</a:t>
            </a:r>
            <a:r>
              <a:rPr lang="en-US" dirty="0"/>
              <a:t>, or </a:t>
            </a:r>
            <a:r>
              <a:rPr lang="en-US" dirty="0" err="1"/>
              <a:t>RTAC_points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/inputs/</a:t>
            </a:r>
            <a:r>
              <a:rPr lang="en-US" dirty="0" err="1"/>
              <a:t>xmls</a:t>
            </a:r>
            <a:endParaRPr lang="en-US" dirty="0"/>
          </a:p>
          <a:p>
            <a:pPr lvl="1"/>
            <a:r>
              <a:rPr lang="en-US" dirty="0"/>
              <a:t>/inputs/</a:t>
            </a:r>
            <a:r>
              <a:rPr lang="en-US" dirty="0" err="1"/>
              <a:t>RTAC_points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3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1098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PMPA Conversion Structure</vt:lpstr>
      <vt:lpstr>Description of the project</vt:lpstr>
      <vt:lpstr>Similarities to CLAY</vt:lpstr>
      <vt:lpstr>Folder structure</vt:lpstr>
      <vt:lpstr>Scripts folder</vt:lpstr>
      <vt:lpstr>Dat_files folder</vt:lpstr>
      <vt:lpstr>Populateables folder</vt:lpstr>
      <vt:lpstr>Xrefs folder</vt:lpstr>
      <vt:lpstr>Inputs folder</vt:lpstr>
      <vt:lpstr>Mappings folder</vt:lpstr>
      <vt:lpstr>Git </vt:lpstr>
      <vt:lpstr>Requirements</vt:lpstr>
      <vt:lpstr>Files and folders per script</vt:lpstr>
      <vt:lpstr>Files and folders per script</vt:lpstr>
      <vt:lpstr>Main script calls</vt:lpstr>
    </vt:vector>
  </TitlesOfParts>
  <Company>Open Systems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PMPA Conversion Structure</dc:title>
  <dc:creator>Galindo, Rigel</dc:creator>
  <cp:lastModifiedBy>Galindo, Rigel</cp:lastModifiedBy>
  <cp:revision>16</cp:revision>
  <dcterms:created xsi:type="dcterms:W3CDTF">2024-07-18T14:54:44Z</dcterms:created>
  <dcterms:modified xsi:type="dcterms:W3CDTF">2024-07-19T02:04:48Z</dcterms:modified>
</cp:coreProperties>
</file>