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82" r:id="rId3"/>
    <p:sldId id="288" r:id="rId4"/>
    <p:sldId id="289" r:id="rId5"/>
    <p:sldId id="290" r:id="rId6"/>
    <p:sldId id="280" r:id="rId7"/>
    <p:sldId id="291" r:id="rId8"/>
    <p:sldId id="265" r:id="rId9"/>
    <p:sldId id="292" r:id="rId10"/>
    <p:sldId id="293" r:id="rId11"/>
    <p:sldId id="286" r:id="rId12"/>
    <p:sldId id="294" r:id="rId13"/>
    <p:sldId id="268" r:id="rId14"/>
    <p:sldId id="299" r:id="rId15"/>
    <p:sldId id="267" r:id="rId16"/>
    <p:sldId id="300" r:id="rId17"/>
    <p:sldId id="287" r:id="rId18"/>
    <p:sldId id="263" r:id="rId19"/>
    <p:sldId id="285" r:id="rId20"/>
    <p:sldId id="274" r:id="rId21"/>
    <p:sldId id="296" r:id="rId22"/>
    <p:sldId id="275" r:id="rId23"/>
    <p:sldId id="297" r:id="rId24"/>
    <p:sldId id="276" r:id="rId25"/>
    <p:sldId id="298" r:id="rId26"/>
    <p:sldId id="278" r:id="rId27"/>
    <p:sldId id="262" r:id="rId28"/>
    <p:sldId id="295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CBC86C-508E-C2E8-14E9-61F9BB6FCC48}" name="Paul Esseyin" initials="PE" userId="S::p.esseyin@mail.utoronto.ca::d1cfffeb-6ae0-431e-a3c3-71cb3c9bc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8E9DDF-A404-F9E4-1FBF-A47F6F6C357D}" v="33" dt="2024-11-27T14:03:24.927"/>
    <p1510:client id="{6B3FEFBC-A598-5944-99DE-75595C296EFF}" v="2716" vWet="3865" dt="2024-11-27T15:29:13.033"/>
    <p1510:client id="{8EF27C91-FAE8-E443-9F43-A1AB3801B380}" v="5173" dt="2024-11-27T22:37:44.268"/>
    <p1510:client id="{FA4F8135-8097-7E9C-73F3-82E3EA870B8E}" v="1" dt="2024-11-27T14:48:1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3E0B1-2318-4AA6-BEB8-A7BA9FD0584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6E776C0-DBC3-4E2D-B6C4-D9A6BF8D3917}">
      <dgm:prSet phldrT="[テキスト]" phldr="0"/>
      <dgm:spPr/>
      <dgm:t>
        <a:bodyPr/>
        <a:lstStyle/>
        <a:p>
          <a:pPr rtl="0"/>
          <a:r>
            <a:rPr kumimoji="1" lang="en-US" altLang="ja-JP">
              <a:latin typeface="Segoe UI"/>
              <a:cs typeface="Segoe UI"/>
            </a:rPr>
            <a:t>Data Splitting</a:t>
          </a:r>
          <a:endParaRPr kumimoji="1" lang="ja-JP" altLang="en-US">
            <a:latin typeface="Segoe UI"/>
            <a:cs typeface="Segoe UI"/>
          </a:endParaRPr>
        </a:p>
      </dgm:t>
    </dgm:pt>
    <dgm:pt modelId="{0E61D4DF-50E5-4E88-A8F8-6D609A2139B0}" type="parTrans" cxnId="{97F744C6-AA24-49A3-8A43-9D0223FB2827}">
      <dgm:prSet/>
      <dgm:spPr/>
      <dgm:t>
        <a:bodyPr/>
        <a:lstStyle/>
        <a:p>
          <a:endParaRPr kumimoji="1" lang="ja-JP" altLang="en-US"/>
        </a:p>
      </dgm:t>
    </dgm:pt>
    <dgm:pt modelId="{79D56184-9C8B-40C9-8E75-F1E61B2FFF77}" type="sibTrans" cxnId="{97F744C6-AA24-49A3-8A43-9D0223FB2827}">
      <dgm:prSet/>
      <dgm:spPr/>
      <dgm:t>
        <a:bodyPr/>
        <a:lstStyle/>
        <a:p>
          <a:endParaRPr kumimoji="1" lang="ja-JP" altLang="en-US"/>
        </a:p>
      </dgm:t>
    </dgm:pt>
    <dgm:pt modelId="{A614E76F-D3BF-4078-8A56-D6D4B238F292}">
      <dgm:prSet phldrT="[テキスト]" phldr="0"/>
      <dgm:spPr/>
      <dgm:t>
        <a:bodyPr/>
        <a:lstStyle/>
        <a:p>
          <a:pPr rtl="0"/>
          <a:r>
            <a:rPr kumimoji="1" lang="en-US" altLang="ja-JP" b="1">
              <a:latin typeface="Segoe UI"/>
              <a:cs typeface="Segoe UI"/>
            </a:rPr>
            <a:t>Standardization</a:t>
          </a:r>
          <a:endParaRPr kumimoji="1" lang="ja-JP" altLang="en-US" b="1">
            <a:latin typeface="Segoe UI"/>
            <a:cs typeface="Segoe UI"/>
          </a:endParaRPr>
        </a:p>
      </dgm:t>
    </dgm:pt>
    <dgm:pt modelId="{A027F4D6-DB2D-41C7-8756-FD06D565C7DB}" type="parTrans" cxnId="{1E3FFDBB-8155-46B5-990C-172E7E4ED86F}">
      <dgm:prSet/>
      <dgm:spPr/>
      <dgm:t>
        <a:bodyPr/>
        <a:lstStyle/>
        <a:p>
          <a:endParaRPr kumimoji="1" lang="ja-JP" altLang="en-US"/>
        </a:p>
      </dgm:t>
    </dgm:pt>
    <dgm:pt modelId="{EBC33831-DCC3-402F-8DC0-9C509DACCB2C}" type="sibTrans" cxnId="{1E3FFDBB-8155-46B5-990C-172E7E4ED86F}">
      <dgm:prSet/>
      <dgm:spPr/>
      <dgm:t>
        <a:bodyPr/>
        <a:lstStyle/>
        <a:p>
          <a:endParaRPr kumimoji="1" lang="ja-JP" altLang="en-US"/>
        </a:p>
      </dgm:t>
    </dgm:pt>
    <dgm:pt modelId="{386772BD-2C09-4BD1-BCDA-51E99974D612}">
      <dgm:prSet phldrT="[テキスト]" phldr="0"/>
      <dgm:spPr/>
      <dgm:t>
        <a:bodyPr/>
        <a:lstStyle/>
        <a:p>
          <a:pPr rtl="0"/>
          <a:r>
            <a:rPr kumimoji="1" lang="en-US" altLang="ja-JP">
              <a:latin typeface="Segoe UI"/>
              <a:cs typeface="Arial"/>
            </a:rPr>
            <a:t>Utilized a Grid Search algorithm to fine tune parameters</a:t>
          </a:r>
          <a:endParaRPr kumimoji="1" lang="ja-JP" altLang="en-US">
            <a:latin typeface="Segoe UI"/>
            <a:cs typeface="Segoe UI"/>
          </a:endParaRPr>
        </a:p>
      </dgm:t>
    </dgm:pt>
    <dgm:pt modelId="{0824D5CC-9721-45C8-93CB-30C1D1152769}" type="parTrans" cxnId="{91FAF5E8-ED09-4F90-9A6E-B1A30EF69452}">
      <dgm:prSet/>
      <dgm:spPr/>
      <dgm:t>
        <a:bodyPr/>
        <a:lstStyle/>
        <a:p>
          <a:endParaRPr kumimoji="1" lang="ja-JP" altLang="en-US"/>
        </a:p>
      </dgm:t>
    </dgm:pt>
    <dgm:pt modelId="{8A6C00BD-925C-4728-B35C-BBBB523C4784}" type="sibTrans" cxnId="{91FAF5E8-ED09-4F90-9A6E-B1A30EF69452}">
      <dgm:prSet/>
      <dgm:spPr/>
      <dgm:t>
        <a:bodyPr/>
        <a:lstStyle/>
        <a:p>
          <a:endParaRPr kumimoji="1" lang="ja-JP" altLang="en-US"/>
        </a:p>
      </dgm:t>
    </dgm:pt>
    <dgm:pt modelId="{73EA168F-DA8B-416B-9470-6B8F7D45AAF5}">
      <dgm:prSet phldr="0"/>
      <dgm:spPr/>
      <dgm:t>
        <a:bodyPr/>
        <a:lstStyle/>
        <a:p>
          <a:pPr rtl="0"/>
          <a:r>
            <a:rPr kumimoji="1" lang="en-US" altLang="ja-JP">
              <a:latin typeface="Segoe UI"/>
              <a:cs typeface="Segoe UI"/>
            </a:rPr>
            <a:t>Standardized the X variable for certain models </a:t>
          </a:r>
          <a:endParaRPr kumimoji="1" lang="ja-JP" altLang="en-US">
            <a:latin typeface="Segoe UI"/>
            <a:cs typeface="Segoe UI"/>
          </a:endParaRPr>
        </a:p>
      </dgm:t>
    </dgm:pt>
    <dgm:pt modelId="{E112131F-96B5-42B3-B2FC-2E8E80A8F3E5}" type="parTrans" cxnId="{21FA1EFE-B51A-43C1-810F-FFA57ADE6A1B}">
      <dgm:prSet/>
      <dgm:spPr/>
      <dgm:t>
        <a:bodyPr/>
        <a:lstStyle/>
        <a:p>
          <a:endParaRPr lang="en-US"/>
        </a:p>
      </dgm:t>
    </dgm:pt>
    <dgm:pt modelId="{C013D79A-D715-418C-8ABD-DD7C95B35482}" type="sibTrans" cxnId="{21FA1EFE-B51A-43C1-810F-FFA57ADE6A1B}">
      <dgm:prSet/>
      <dgm:spPr/>
      <dgm:t>
        <a:bodyPr/>
        <a:lstStyle/>
        <a:p>
          <a:endParaRPr lang="en-US"/>
        </a:p>
      </dgm:t>
    </dgm:pt>
    <dgm:pt modelId="{C59D1AFA-6649-4164-8C2E-875280C3065A}">
      <dgm:prSet phldr="0"/>
      <dgm:spPr/>
      <dgm:t>
        <a:bodyPr/>
        <a:lstStyle/>
        <a:p>
          <a:pPr rtl="0"/>
          <a:r>
            <a:rPr kumimoji="1" lang="en-US" altLang="ja-JP">
              <a:latin typeface="Segoe UI"/>
              <a:cs typeface="Arial"/>
            </a:rPr>
            <a:t>Grid Search</a:t>
          </a:r>
          <a:r>
            <a:rPr kumimoji="1" lang="ja-JP">
              <a:latin typeface="Segoe UI"/>
              <a:cs typeface="Arial"/>
            </a:rPr>
            <a:t>:</a:t>
          </a:r>
          <a:endParaRPr kumimoji="1" lang="ja-JP" altLang="en-US">
            <a:latin typeface="Segoe UI"/>
            <a:cs typeface="Segoe UI"/>
          </a:endParaRPr>
        </a:p>
      </dgm:t>
    </dgm:pt>
    <dgm:pt modelId="{26DA0BA2-8749-4026-8037-9EFB5F420943}" type="parTrans" cxnId="{F76A1F64-F1F1-4735-934C-05198CFCEC97}">
      <dgm:prSet/>
      <dgm:spPr/>
      <dgm:t>
        <a:bodyPr/>
        <a:lstStyle/>
        <a:p>
          <a:endParaRPr lang="en-US"/>
        </a:p>
      </dgm:t>
    </dgm:pt>
    <dgm:pt modelId="{3C2A0C5C-3557-40D9-B2A7-087EB6886D2F}" type="sibTrans" cxnId="{F76A1F64-F1F1-4735-934C-05198CFCEC97}">
      <dgm:prSet/>
      <dgm:spPr/>
      <dgm:t>
        <a:bodyPr/>
        <a:lstStyle/>
        <a:p>
          <a:endParaRPr lang="en-US"/>
        </a:p>
      </dgm:t>
    </dgm:pt>
    <dgm:pt modelId="{6EEA70D0-8924-4226-961A-B9C2AE06E150}">
      <dgm:prSet phldr="0"/>
      <dgm:spPr/>
      <dgm:t>
        <a:bodyPr/>
        <a:lstStyle/>
        <a:p>
          <a:pPr rtl="0"/>
          <a:r>
            <a:rPr kumimoji="1" lang="en-US" b="1">
              <a:latin typeface="Segoe UI"/>
              <a:cs typeface="Arial"/>
            </a:rPr>
            <a:t>Models without Macro</a:t>
          </a:r>
        </a:p>
      </dgm:t>
    </dgm:pt>
    <dgm:pt modelId="{76B61FA3-04CB-4ADD-9B13-958F2DC30C64}" type="parTrans" cxnId="{60DA6460-CEB9-4D55-AFF7-B354A4FB576A}">
      <dgm:prSet/>
      <dgm:spPr/>
      <dgm:t>
        <a:bodyPr/>
        <a:lstStyle/>
        <a:p>
          <a:endParaRPr lang="en-US"/>
        </a:p>
      </dgm:t>
    </dgm:pt>
    <dgm:pt modelId="{6DD51393-36D4-412F-BC60-B782A702C5E9}" type="sibTrans" cxnId="{60DA6460-CEB9-4D55-AFF7-B354A4FB576A}">
      <dgm:prSet/>
      <dgm:spPr/>
      <dgm:t>
        <a:bodyPr/>
        <a:lstStyle/>
        <a:p>
          <a:endParaRPr lang="en-US"/>
        </a:p>
      </dgm:t>
    </dgm:pt>
    <dgm:pt modelId="{31CA997B-E9B0-4BFE-AFC7-EAB8E091D752}">
      <dgm:prSet phldr="0"/>
      <dgm:spPr/>
      <dgm:t>
        <a:bodyPr/>
        <a:lstStyle/>
        <a:p>
          <a:pPr rtl="0"/>
          <a:r>
            <a:rPr kumimoji="1" lang="en-US">
              <a:latin typeface="Segoe UI"/>
              <a:cs typeface="Arial"/>
            </a:rPr>
            <a:t>Ran models without Macroeconomic variables included</a:t>
          </a:r>
        </a:p>
      </dgm:t>
    </dgm:pt>
    <dgm:pt modelId="{E1D8877B-A94D-4FE7-AC56-CF7DFD45D160}" type="parTrans" cxnId="{7CFAAEE3-94E2-4BD6-BD2D-908B1DCB4F06}">
      <dgm:prSet/>
      <dgm:spPr/>
      <dgm:t>
        <a:bodyPr/>
        <a:lstStyle/>
        <a:p>
          <a:endParaRPr lang="en-US"/>
        </a:p>
      </dgm:t>
    </dgm:pt>
    <dgm:pt modelId="{13F76D2D-6966-4DAB-AD4E-4A4B041E7509}" type="sibTrans" cxnId="{7CFAAEE3-94E2-4BD6-BD2D-908B1DCB4F06}">
      <dgm:prSet/>
      <dgm:spPr/>
      <dgm:t>
        <a:bodyPr/>
        <a:lstStyle/>
        <a:p>
          <a:endParaRPr lang="en-US"/>
        </a:p>
      </dgm:t>
    </dgm:pt>
    <dgm:pt modelId="{F906E3C3-B40E-46AC-ADA1-249EDE2FE597}">
      <dgm:prSet phldr="0"/>
      <dgm:spPr/>
      <dgm:t>
        <a:bodyPr/>
        <a:lstStyle/>
        <a:p>
          <a:pPr rtl="0"/>
          <a:r>
            <a:rPr kumimoji="1" lang="en-US" altLang="ja-JP" b="1">
              <a:latin typeface="Segoe UI"/>
              <a:cs typeface="Arial"/>
            </a:rPr>
            <a:t>Models with Macro</a:t>
          </a:r>
        </a:p>
      </dgm:t>
    </dgm:pt>
    <dgm:pt modelId="{515EB7AE-C909-4BB3-871F-51C23CE3C5B1}" type="parTrans" cxnId="{02D02FC5-6F36-4CC8-8A86-DABA88FF4D66}">
      <dgm:prSet/>
      <dgm:spPr/>
      <dgm:t>
        <a:bodyPr/>
        <a:lstStyle/>
        <a:p>
          <a:endParaRPr lang="en-US"/>
        </a:p>
      </dgm:t>
    </dgm:pt>
    <dgm:pt modelId="{FC27683A-27C3-46A9-9D32-9CBC429FF771}" type="sibTrans" cxnId="{02D02FC5-6F36-4CC8-8A86-DABA88FF4D66}">
      <dgm:prSet/>
      <dgm:spPr/>
      <dgm:t>
        <a:bodyPr/>
        <a:lstStyle/>
        <a:p>
          <a:endParaRPr lang="en-US"/>
        </a:p>
      </dgm:t>
    </dgm:pt>
    <dgm:pt modelId="{66ECF8EC-B644-4141-B056-FEFD6BC3BB24}">
      <dgm:prSet phldr="0"/>
      <dgm:spPr/>
      <dgm:t>
        <a:bodyPr/>
        <a:lstStyle/>
        <a:p>
          <a:pPr rtl="0"/>
          <a:r>
            <a:rPr kumimoji="1" lang="en-US">
              <a:latin typeface="Segoe UI"/>
              <a:cs typeface="Arial"/>
            </a:rPr>
            <a:t>Ran models with Macroeconomic variables included</a:t>
          </a:r>
        </a:p>
      </dgm:t>
    </dgm:pt>
    <dgm:pt modelId="{CCE75254-9DE2-490A-AF3C-40C550D73313}" type="parTrans" cxnId="{51DDFC97-688D-4F6F-A6E2-767AAADBC606}">
      <dgm:prSet/>
      <dgm:spPr/>
      <dgm:t>
        <a:bodyPr/>
        <a:lstStyle/>
        <a:p>
          <a:endParaRPr lang="en-US"/>
        </a:p>
      </dgm:t>
    </dgm:pt>
    <dgm:pt modelId="{19E105E1-7D2B-4A6C-87DE-0C5E57623569}" type="sibTrans" cxnId="{51DDFC97-688D-4F6F-A6E2-767AAADBC606}">
      <dgm:prSet/>
      <dgm:spPr/>
      <dgm:t>
        <a:bodyPr/>
        <a:lstStyle/>
        <a:p>
          <a:endParaRPr lang="en-US"/>
        </a:p>
      </dgm:t>
    </dgm:pt>
    <dgm:pt modelId="{B563EDD0-F02E-46F4-B8F7-3819946385DB}">
      <dgm:prSet phldr="0"/>
      <dgm:spPr/>
      <dgm:t>
        <a:bodyPr/>
        <a:lstStyle/>
        <a:p>
          <a:r>
            <a:rPr kumimoji="1" lang="en-US" b="1">
              <a:latin typeface="Segoe UI"/>
              <a:cs typeface="Arial"/>
            </a:rPr>
            <a:t>Results</a:t>
          </a:r>
        </a:p>
      </dgm:t>
    </dgm:pt>
    <dgm:pt modelId="{E185289A-B91E-4789-8368-03AA3A4BB580}" type="parTrans" cxnId="{EF1D2F6B-D71E-4876-A0EB-652CC09CED0B}">
      <dgm:prSet/>
      <dgm:spPr/>
      <dgm:t>
        <a:bodyPr/>
        <a:lstStyle/>
        <a:p>
          <a:endParaRPr lang="en-US"/>
        </a:p>
      </dgm:t>
    </dgm:pt>
    <dgm:pt modelId="{712D69DB-80E1-40D1-82C8-932BC4F580CD}" type="sibTrans" cxnId="{EF1D2F6B-D71E-4876-A0EB-652CC09CED0B}">
      <dgm:prSet/>
      <dgm:spPr/>
      <dgm:t>
        <a:bodyPr/>
        <a:lstStyle/>
        <a:p>
          <a:endParaRPr lang="en-US"/>
        </a:p>
      </dgm:t>
    </dgm:pt>
    <dgm:pt modelId="{74A982E5-47CB-49B4-A6FD-7324319C82E9}">
      <dgm:prSet phldr="0"/>
      <dgm:spPr/>
      <dgm:t>
        <a:bodyPr/>
        <a:lstStyle/>
        <a:p>
          <a:pPr rtl="0"/>
          <a:r>
            <a:rPr kumimoji="1" lang="en-US">
              <a:latin typeface="Segoe UI"/>
              <a:cs typeface="Arial"/>
            </a:rPr>
            <a:t>Compared the results</a:t>
          </a:r>
        </a:p>
      </dgm:t>
    </dgm:pt>
    <dgm:pt modelId="{E6623D83-542D-4222-8851-6B38DABC1A86}" type="parTrans" cxnId="{C25DA289-B3DE-4FB8-A2BE-5FFD898017F4}">
      <dgm:prSet/>
      <dgm:spPr/>
      <dgm:t>
        <a:bodyPr/>
        <a:lstStyle/>
        <a:p>
          <a:endParaRPr lang="en-US"/>
        </a:p>
      </dgm:t>
    </dgm:pt>
    <dgm:pt modelId="{8EC98CB0-E625-4CE2-94E6-96821D959CE7}" type="sibTrans" cxnId="{C25DA289-B3DE-4FB8-A2BE-5FFD898017F4}">
      <dgm:prSet/>
      <dgm:spPr/>
      <dgm:t>
        <a:bodyPr/>
        <a:lstStyle/>
        <a:p>
          <a:endParaRPr lang="en-US"/>
        </a:p>
      </dgm:t>
    </dgm:pt>
    <dgm:pt modelId="{49538AF5-DF3B-0A4E-A233-B5EFF4BD81F9}">
      <dgm:prSet phldrT="[テキスト]" phldr="0"/>
      <dgm:spPr/>
      <dgm:t>
        <a:bodyPr/>
        <a:lstStyle/>
        <a:p>
          <a:pPr rtl="0"/>
          <a:r>
            <a:rPr kumimoji="1" lang="en-US" altLang="ja-JP">
              <a:latin typeface="Segoe UI"/>
              <a:cs typeface="Segoe UI"/>
            </a:rPr>
            <a:t>We split the data between 80/20 and 70/30 depending on the model</a:t>
          </a:r>
          <a:endParaRPr kumimoji="1" lang="ja-JP" altLang="en-US">
            <a:latin typeface="Segoe UI"/>
            <a:cs typeface="Segoe UI"/>
          </a:endParaRPr>
        </a:p>
      </dgm:t>
    </dgm:pt>
    <dgm:pt modelId="{857F150B-0144-A941-8CBA-8D45D131BE3A}" type="parTrans" cxnId="{60F1597D-3C48-AD4A-B874-A4EC6913385A}">
      <dgm:prSet/>
      <dgm:spPr/>
      <dgm:t>
        <a:bodyPr/>
        <a:lstStyle/>
        <a:p>
          <a:endParaRPr lang="en-US"/>
        </a:p>
      </dgm:t>
    </dgm:pt>
    <dgm:pt modelId="{C7D9DAE0-98D3-584F-9AC1-E151CAA24F0E}" type="sibTrans" cxnId="{60F1597D-3C48-AD4A-B874-A4EC6913385A}">
      <dgm:prSet/>
      <dgm:spPr/>
      <dgm:t>
        <a:bodyPr/>
        <a:lstStyle/>
        <a:p>
          <a:endParaRPr lang="en-US"/>
        </a:p>
      </dgm:t>
    </dgm:pt>
    <dgm:pt modelId="{0F2DF3A5-BC63-4C68-8CE9-0578231D1251}" type="pres">
      <dgm:prSet presAssocID="{30C3E0B1-2318-4AA6-BEB8-A7BA9FD0584A}" presName="linearFlow" presStyleCnt="0">
        <dgm:presLayoutVars>
          <dgm:dir/>
          <dgm:animLvl val="lvl"/>
          <dgm:resizeHandles val="exact"/>
        </dgm:presLayoutVars>
      </dgm:prSet>
      <dgm:spPr/>
    </dgm:pt>
    <dgm:pt modelId="{A043FE24-F94A-FE45-9BBB-D27676EAE101}" type="pres">
      <dgm:prSet presAssocID="{E6E776C0-DBC3-4E2D-B6C4-D9A6BF8D3917}" presName="composite" presStyleCnt="0"/>
      <dgm:spPr/>
    </dgm:pt>
    <dgm:pt modelId="{EB848D78-1684-494B-831D-D6368B71FDF4}" type="pres">
      <dgm:prSet presAssocID="{E6E776C0-DBC3-4E2D-B6C4-D9A6BF8D3917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675C09AA-A12A-8540-B04E-CEDB587EFDDA}" type="pres">
      <dgm:prSet presAssocID="{E6E776C0-DBC3-4E2D-B6C4-D9A6BF8D3917}" presName="descendantText" presStyleLbl="alignAcc1" presStyleIdx="0" presStyleCnt="6" custLinFactNeighborX="1757" custLinFactNeighborY="-4285">
        <dgm:presLayoutVars>
          <dgm:bulletEnabled val="1"/>
        </dgm:presLayoutVars>
      </dgm:prSet>
      <dgm:spPr/>
    </dgm:pt>
    <dgm:pt modelId="{46D2082A-B094-AF46-8A98-C30FEA8DB0C4}" type="pres">
      <dgm:prSet presAssocID="{79D56184-9C8B-40C9-8E75-F1E61B2FFF77}" presName="sp" presStyleCnt="0"/>
      <dgm:spPr/>
    </dgm:pt>
    <dgm:pt modelId="{A17799A1-5462-4F29-96E4-37C40911BEB2}" type="pres">
      <dgm:prSet presAssocID="{A614E76F-D3BF-4078-8A56-D6D4B238F292}" presName="composite" presStyleCnt="0"/>
      <dgm:spPr/>
    </dgm:pt>
    <dgm:pt modelId="{2F348596-F8D3-413A-BF9B-B71F2AFA3919}" type="pres">
      <dgm:prSet presAssocID="{A614E76F-D3BF-4078-8A56-D6D4B238F292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AA6C9AB-8D00-4E0B-9F99-ED03A9199B0C}" type="pres">
      <dgm:prSet presAssocID="{A614E76F-D3BF-4078-8A56-D6D4B238F292}" presName="descendantText" presStyleLbl="alignAcc1" presStyleIdx="1" presStyleCnt="6">
        <dgm:presLayoutVars>
          <dgm:bulletEnabled val="1"/>
        </dgm:presLayoutVars>
      </dgm:prSet>
      <dgm:spPr/>
    </dgm:pt>
    <dgm:pt modelId="{7CE3CFCD-3D95-4DB5-A2E9-9DF2E384207B}" type="pres">
      <dgm:prSet presAssocID="{EBC33831-DCC3-402F-8DC0-9C509DACCB2C}" presName="sp" presStyleCnt="0"/>
      <dgm:spPr/>
    </dgm:pt>
    <dgm:pt modelId="{A0FE9531-1600-488C-AB48-3B242668E2C1}" type="pres">
      <dgm:prSet presAssocID="{C59D1AFA-6649-4164-8C2E-875280C3065A}" presName="composite" presStyleCnt="0"/>
      <dgm:spPr/>
    </dgm:pt>
    <dgm:pt modelId="{6202C54D-BE2C-468F-ABFA-5ABEAE44CFF0}" type="pres">
      <dgm:prSet presAssocID="{C59D1AFA-6649-4164-8C2E-875280C3065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97B33DAE-CB9A-4F7F-ABDB-BE0A690620A7}" type="pres">
      <dgm:prSet presAssocID="{C59D1AFA-6649-4164-8C2E-875280C3065A}" presName="descendantText" presStyleLbl="alignAcc1" presStyleIdx="2" presStyleCnt="6">
        <dgm:presLayoutVars>
          <dgm:bulletEnabled val="1"/>
        </dgm:presLayoutVars>
      </dgm:prSet>
      <dgm:spPr/>
    </dgm:pt>
    <dgm:pt modelId="{A35CF097-E80D-4E4C-94CA-226EDE13F829}" type="pres">
      <dgm:prSet presAssocID="{3C2A0C5C-3557-40D9-B2A7-087EB6886D2F}" presName="sp" presStyleCnt="0"/>
      <dgm:spPr/>
    </dgm:pt>
    <dgm:pt modelId="{0F02D2A7-8431-4DF5-99D9-17F55EDEBA64}" type="pres">
      <dgm:prSet presAssocID="{6EEA70D0-8924-4226-961A-B9C2AE06E150}" presName="composite" presStyleCnt="0"/>
      <dgm:spPr/>
    </dgm:pt>
    <dgm:pt modelId="{4192F1BD-5F6E-4056-9E00-B905CEE0107C}" type="pres">
      <dgm:prSet presAssocID="{6EEA70D0-8924-4226-961A-B9C2AE06E15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2F46756-02F2-4655-A817-879CD9F3F4B6}" type="pres">
      <dgm:prSet presAssocID="{6EEA70D0-8924-4226-961A-B9C2AE06E150}" presName="descendantText" presStyleLbl="alignAcc1" presStyleIdx="3" presStyleCnt="6">
        <dgm:presLayoutVars>
          <dgm:bulletEnabled val="1"/>
        </dgm:presLayoutVars>
      </dgm:prSet>
      <dgm:spPr/>
    </dgm:pt>
    <dgm:pt modelId="{3F3D03E5-D65A-4E64-837B-1F12F8C32583}" type="pres">
      <dgm:prSet presAssocID="{6DD51393-36D4-412F-BC60-B782A702C5E9}" presName="sp" presStyleCnt="0"/>
      <dgm:spPr/>
    </dgm:pt>
    <dgm:pt modelId="{F113C852-F1B9-415C-81E1-14694C002F9D}" type="pres">
      <dgm:prSet presAssocID="{F906E3C3-B40E-46AC-ADA1-249EDE2FE597}" presName="composite" presStyleCnt="0"/>
      <dgm:spPr/>
    </dgm:pt>
    <dgm:pt modelId="{8178596D-72CE-4DA5-BC11-C5722D4777B1}" type="pres">
      <dgm:prSet presAssocID="{F906E3C3-B40E-46AC-ADA1-249EDE2FE59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B69285BD-7253-4062-95CC-6CD43341BBC5}" type="pres">
      <dgm:prSet presAssocID="{F906E3C3-B40E-46AC-ADA1-249EDE2FE597}" presName="descendantText" presStyleLbl="alignAcc1" presStyleIdx="4" presStyleCnt="6">
        <dgm:presLayoutVars>
          <dgm:bulletEnabled val="1"/>
        </dgm:presLayoutVars>
      </dgm:prSet>
      <dgm:spPr/>
    </dgm:pt>
    <dgm:pt modelId="{25F1FE4F-57DF-4CF8-B687-186260432B76}" type="pres">
      <dgm:prSet presAssocID="{FC27683A-27C3-46A9-9D32-9CBC429FF771}" presName="sp" presStyleCnt="0"/>
      <dgm:spPr/>
    </dgm:pt>
    <dgm:pt modelId="{54FF8D68-8FB6-4755-9D7E-6B08D3A46770}" type="pres">
      <dgm:prSet presAssocID="{B563EDD0-F02E-46F4-B8F7-3819946385DB}" presName="composite" presStyleCnt="0"/>
      <dgm:spPr/>
    </dgm:pt>
    <dgm:pt modelId="{54501230-B408-4C01-9358-77C99E867072}" type="pres">
      <dgm:prSet presAssocID="{B563EDD0-F02E-46F4-B8F7-3819946385DB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49E7D714-D315-4CD9-B113-B138CB118F89}" type="pres">
      <dgm:prSet presAssocID="{B563EDD0-F02E-46F4-B8F7-3819946385DB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D9106B00-73FF-D346-8AEF-3934F3470CAF}" type="presOf" srcId="{E6E776C0-DBC3-4E2D-B6C4-D9A6BF8D3917}" destId="{EB848D78-1684-494B-831D-D6368B71FDF4}" srcOrd="0" destOrd="0" presId="urn:microsoft.com/office/officeart/2005/8/layout/chevron2"/>
    <dgm:cxn modelId="{8621B70C-8788-4B43-A851-598EA59A7C21}" type="presOf" srcId="{31CA997B-E9B0-4BFE-AFC7-EAB8E091D752}" destId="{D2F46756-02F2-4655-A817-879CD9F3F4B6}" srcOrd="0" destOrd="0" presId="urn:microsoft.com/office/officeart/2005/8/layout/chevron2"/>
    <dgm:cxn modelId="{9F6B8437-BD6B-4F96-BB7F-CB18F00E3607}" type="presOf" srcId="{386772BD-2C09-4BD1-BCDA-51E99974D612}" destId="{97B33DAE-CB9A-4F7F-ABDB-BE0A690620A7}" srcOrd="0" destOrd="0" presId="urn:microsoft.com/office/officeart/2005/8/layout/chevron2"/>
    <dgm:cxn modelId="{45AB0F59-21D0-4BF5-B4FF-3867B3312033}" type="presOf" srcId="{A614E76F-D3BF-4078-8A56-D6D4B238F292}" destId="{2F348596-F8D3-413A-BF9B-B71F2AFA3919}" srcOrd="0" destOrd="0" presId="urn:microsoft.com/office/officeart/2005/8/layout/chevron2"/>
    <dgm:cxn modelId="{1FB3EA5D-C381-4BB6-BED9-6787F734DCF5}" type="presOf" srcId="{74A982E5-47CB-49B4-A6FD-7324319C82E9}" destId="{49E7D714-D315-4CD9-B113-B138CB118F89}" srcOrd="0" destOrd="0" presId="urn:microsoft.com/office/officeart/2005/8/layout/chevron2"/>
    <dgm:cxn modelId="{60DA6460-CEB9-4D55-AFF7-B354A4FB576A}" srcId="{30C3E0B1-2318-4AA6-BEB8-A7BA9FD0584A}" destId="{6EEA70D0-8924-4226-961A-B9C2AE06E150}" srcOrd="3" destOrd="0" parTransId="{76B61FA3-04CB-4ADD-9B13-958F2DC30C64}" sibTransId="{6DD51393-36D4-412F-BC60-B782A702C5E9}"/>
    <dgm:cxn modelId="{F76A1F64-F1F1-4735-934C-05198CFCEC97}" srcId="{30C3E0B1-2318-4AA6-BEB8-A7BA9FD0584A}" destId="{C59D1AFA-6649-4164-8C2E-875280C3065A}" srcOrd="2" destOrd="0" parTransId="{26DA0BA2-8749-4026-8037-9EFB5F420943}" sibTransId="{3C2A0C5C-3557-40D9-B2A7-087EB6886D2F}"/>
    <dgm:cxn modelId="{EF1D2F6B-D71E-4876-A0EB-652CC09CED0B}" srcId="{30C3E0B1-2318-4AA6-BEB8-A7BA9FD0584A}" destId="{B563EDD0-F02E-46F4-B8F7-3819946385DB}" srcOrd="5" destOrd="0" parTransId="{E185289A-B91E-4789-8368-03AA3A4BB580}" sibTransId="{712D69DB-80E1-40D1-82C8-932BC4F580CD}"/>
    <dgm:cxn modelId="{989EEB72-559D-4D5D-A01D-E8278442048F}" type="presOf" srcId="{F906E3C3-B40E-46AC-ADA1-249EDE2FE597}" destId="{8178596D-72CE-4DA5-BC11-C5722D4777B1}" srcOrd="0" destOrd="0" presId="urn:microsoft.com/office/officeart/2005/8/layout/chevron2"/>
    <dgm:cxn modelId="{60F1597D-3C48-AD4A-B874-A4EC6913385A}" srcId="{E6E776C0-DBC3-4E2D-B6C4-D9A6BF8D3917}" destId="{49538AF5-DF3B-0A4E-A233-B5EFF4BD81F9}" srcOrd="0" destOrd="0" parTransId="{857F150B-0144-A941-8CBA-8D45D131BE3A}" sibTransId="{C7D9DAE0-98D3-584F-9AC1-E151CAA24F0E}"/>
    <dgm:cxn modelId="{C25DA289-B3DE-4FB8-A2BE-5FFD898017F4}" srcId="{B563EDD0-F02E-46F4-B8F7-3819946385DB}" destId="{74A982E5-47CB-49B4-A6FD-7324319C82E9}" srcOrd="0" destOrd="0" parTransId="{E6623D83-542D-4222-8851-6B38DABC1A86}" sibTransId="{8EC98CB0-E625-4CE2-94E6-96821D959CE7}"/>
    <dgm:cxn modelId="{94CF9E8B-3D44-8143-9D4F-EC99B303A832}" type="presOf" srcId="{49538AF5-DF3B-0A4E-A233-B5EFF4BD81F9}" destId="{675C09AA-A12A-8540-B04E-CEDB587EFDDA}" srcOrd="0" destOrd="0" presId="urn:microsoft.com/office/officeart/2005/8/layout/chevron2"/>
    <dgm:cxn modelId="{51DDFC97-688D-4F6F-A6E2-767AAADBC606}" srcId="{F906E3C3-B40E-46AC-ADA1-249EDE2FE597}" destId="{66ECF8EC-B644-4141-B056-FEFD6BC3BB24}" srcOrd="0" destOrd="0" parTransId="{CCE75254-9DE2-490A-AF3C-40C550D73313}" sibTransId="{19E105E1-7D2B-4A6C-87DE-0C5E57623569}"/>
    <dgm:cxn modelId="{F30AB0A4-2FE3-4750-A724-A0155D8AD625}" type="presOf" srcId="{73EA168F-DA8B-416B-9470-6B8F7D45AAF5}" destId="{EAA6C9AB-8D00-4E0B-9F99-ED03A9199B0C}" srcOrd="0" destOrd="0" presId="urn:microsoft.com/office/officeart/2005/8/layout/chevron2"/>
    <dgm:cxn modelId="{1E3FFDBB-8155-46B5-990C-172E7E4ED86F}" srcId="{30C3E0B1-2318-4AA6-BEB8-A7BA9FD0584A}" destId="{A614E76F-D3BF-4078-8A56-D6D4B238F292}" srcOrd="1" destOrd="0" parTransId="{A027F4D6-DB2D-41C7-8756-FD06D565C7DB}" sibTransId="{EBC33831-DCC3-402F-8DC0-9C509DACCB2C}"/>
    <dgm:cxn modelId="{58B46BBF-9AB1-4AD5-B790-8C8722D9FE4C}" type="presOf" srcId="{66ECF8EC-B644-4141-B056-FEFD6BC3BB24}" destId="{B69285BD-7253-4062-95CC-6CD43341BBC5}" srcOrd="0" destOrd="0" presId="urn:microsoft.com/office/officeart/2005/8/layout/chevron2"/>
    <dgm:cxn modelId="{02D02FC5-6F36-4CC8-8A86-DABA88FF4D66}" srcId="{30C3E0B1-2318-4AA6-BEB8-A7BA9FD0584A}" destId="{F906E3C3-B40E-46AC-ADA1-249EDE2FE597}" srcOrd="4" destOrd="0" parTransId="{515EB7AE-C909-4BB3-871F-51C23CE3C5B1}" sibTransId="{FC27683A-27C3-46A9-9D32-9CBC429FF771}"/>
    <dgm:cxn modelId="{97F744C6-AA24-49A3-8A43-9D0223FB2827}" srcId="{30C3E0B1-2318-4AA6-BEB8-A7BA9FD0584A}" destId="{E6E776C0-DBC3-4E2D-B6C4-D9A6BF8D3917}" srcOrd="0" destOrd="0" parTransId="{0E61D4DF-50E5-4E88-A8F8-6D609A2139B0}" sibTransId="{79D56184-9C8B-40C9-8E75-F1E61B2FFF77}"/>
    <dgm:cxn modelId="{5EC79FCB-8B9D-4989-8FE1-7E12D920F50A}" type="presOf" srcId="{6EEA70D0-8924-4226-961A-B9C2AE06E150}" destId="{4192F1BD-5F6E-4056-9E00-B905CEE0107C}" srcOrd="0" destOrd="0" presId="urn:microsoft.com/office/officeart/2005/8/layout/chevron2"/>
    <dgm:cxn modelId="{6967BCCC-FFA3-42AA-80E6-ECEA287CF182}" type="presOf" srcId="{C59D1AFA-6649-4164-8C2E-875280C3065A}" destId="{6202C54D-BE2C-468F-ABFA-5ABEAE44CFF0}" srcOrd="0" destOrd="0" presId="urn:microsoft.com/office/officeart/2005/8/layout/chevron2"/>
    <dgm:cxn modelId="{7CFAAEE3-94E2-4BD6-BD2D-908B1DCB4F06}" srcId="{6EEA70D0-8924-4226-961A-B9C2AE06E150}" destId="{31CA997B-E9B0-4BFE-AFC7-EAB8E091D752}" srcOrd="0" destOrd="0" parTransId="{E1D8877B-A94D-4FE7-AC56-CF7DFD45D160}" sibTransId="{13F76D2D-6966-4DAB-AD4E-4A4B041E7509}"/>
    <dgm:cxn modelId="{75AABEE3-87F0-43CB-A7E4-3F6E1C37DF0E}" type="presOf" srcId="{30C3E0B1-2318-4AA6-BEB8-A7BA9FD0584A}" destId="{0F2DF3A5-BC63-4C68-8CE9-0578231D1251}" srcOrd="0" destOrd="0" presId="urn:microsoft.com/office/officeart/2005/8/layout/chevron2"/>
    <dgm:cxn modelId="{91FAF5E8-ED09-4F90-9A6E-B1A30EF69452}" srcId="{C59D1AFA-6649-4164-8C2E-875280C3065A}" destId="{386772BD-2C09-4BD1-BCDA-51E99974D612}" srcOrd="0" destOrd="0" parTransId="{0824D5CC-9721-45C8-93CB-30C1D1152769}" sibTransId="{8A6C00BD-925C-4728-B35C-BBBB523C4784}"/>
    <dgm:cxn modelId="{BDB631F0-0876-45AA-82E1-71D959F294F7}" type="presOf" srcId="{B563EDD0-F02E-46F4-B8F7-3819946385DB}" destId="{54501230-B408-4C01-9358-77C99E867072}" srcOrd="0" destOrd="0" presId="urn:microsoft.com/office/officeart/2005/8/layout/chevron2"/>
    <dgm:cxn modelId="{21FA1EFE-B51A-43C1-810F-FFA57ADE6A1B}" srcId="{A614E76F-D3BF-4078-8A56-D6D4B238F292}" destId="{73EA168F-DA8B-416B-9470-6B8F7D45AAF5}" srcOrd="0" destOrd="0" parTransId="{E112131F-96B5-42B3-B2FC-2E8E80A8F3E5}" sibTransId="{C013D79A-D715-418C-8ABD-DD7C95B35482}"/>
    <dgm:cxn modelId="{791E030C-AC7D-9D40-8FD7-4B0766D010C2}" type="presParOf" srcId="{0F2DF3A5-BC63-4C68-8CE9-0578231D1251}" destId="{A043FE24-F94A-FE45-9BBB-D27676EAE101}" srcOrd="0" destOrd="0" presId="urn:microsoft.com/office/officeart/2005/8/layout/chevron2"/>
    <dgm:cxn modelId="{9757E7C6-D5CE-3045-B9E2-33763ABC0EBF}" type="presParOf" srcId="{A043FE24-F94A-FE45-9BBB-D27676EAE101}" destId="{EB848D78-1684-494B-831D-D6368B71FDF4}" srcOrd="0" destOrd="0" presId="urn:microsoft.com/office/officeart/2005/8/layout/chevron2"/>
    <dgm:cxn modelId="{35994786-9F18-C143-9B8E-998F120C937C}" type="presParOf" srcId="{A043FE24-F94A-FE45-9BBB-D27676EAE101}" destId="{675C09AA-A12A-8540-B04E-CEDB587EFDDA}" srcOrd="1" destOrd="0" presId="urn:microsoft.com/office/officeart/2005/8/layout/chevron2"/>
    <dgm:cxn modelId="{51925385-BD62-174A-9D30-55452919AE47}" type="presParOf" srcId="{0F2DF3A5-BC63-4C68-8CE9-0578231D1251}" destId="{46D2082A-B094-AF46-8A98-C30FEA8DB0C4}" srcOrd="1" destOrd="0" presId="urn:microsoft.com/office/officeart/2005/8/layout/chevron2"/>
    <dgm:cxn modelId="{BBA796D5-8998-462E-AF68-D1A34F2EBEE9}" type="presParOf" srcId="{0F2DF3A5-BC63-4C68-8CE9-0578231D1251}" destId="{A17799A1-5462-4F29-96E4-37C40911BEB2}" srcOrd="2" destOrd="0" presId="urn:microsoft.com/office/officeart/2005/8/layout/chevron2"/>
    <dgm:cxn modelId="{06B4B7E7-03C3-48EF-B2C1-CCD0F0E80D8B}" type="presParOf" srcId="{A17799A1-5462-4F29-96E4-37C40911BEB2}" destId="{2F348596-F8D3-413A-BF9B-B71F2AFA3919}" srcOrd="0" destOrd="0" presId="urn:microsoft.com/office/officeart/2005/8/layout/chevron2"/>
    <dgm:cxn modelId="{27E1E86A-0E19-4429-B6EE-8C63350247FA}" type="presParOf" srcId="{A17799A1-5462-4F29-96E4-37C40911BEB2}" destId="{EAA6C9AB-8D00-4E0B-9F99-ED03A9199B0C}" srcOrd="1" destOrd="0" presId="urn:microsoft.com/office/officeart/2005/8/layout/chevron2"/>
    <dgm:cxn modelId="{8B591B02-BF2F-4594-BA67-F40CAF1790DA}" type="presParOf" srcId="{0F2DF3A5-BC63-4C68-8CE9-0578231D1251}" destId="{7CE3CFCD-3D95-4DB5-A2E9-9DF2E384207B}" srcOrd="3" destOrd="0" presId="urn:microsoft.com/office/officeart/2005/8/layout/chevron2"/>
    <dgm:cxn modelId="{7D55B4C1-ED3E-4F53-A017-A1D9D1DFA608}" type="presParOf" srcId="{0F2DF3A5-BC63-4C68-8CE9-0578231D1251}" destId="{A0FE9531-1600-488C-AB48-3B242668E2C1}" srcOrd="4" destOrd="0" presId="urn:microsoft.com/office/officeart/2005/8/layout/chevron2"/>
    <dgm:cxn modelId="{A7324857-BDC4-4450-8996-027BD9189312}" type="presParOf" srcId="{A0FE9531-1600-488C-AB48-3B242668E2C1}" destId="{6202C54D-BE2C-468F-ABFA-5ABEAE44CFF0}" srcOrd="0" destOrd="0" presId="urn:microsoft.com/office/officeart/2005/8/layout/chevron2"/>
    <dgm:cxn modelId="{EA8450FB-ED9A-4D17-B43C-D0A62F4C862C}" type="presParOf" srcId="{A0FE9531-1600-488C-AB48-3B242668E2C1}" destId="{97B33DAE-CB9A-4F7F-ABDB-BE0A690620A7}" srcOrd="1" destOrd="0" presId="urn:microsoft.com/office/officeart/2005/8/layout/chevron2"/>
    <dgm:cxn modelId="{F5527BE5-98C9-4EC8-873C-A8A97B1F9D44}" type="presParOf" srcId="{0F2DF3A5-BC63-4C68-8CE9-0578231D1251}" destId="{A35CF097-E80D-4E4C-94CA-226EDE13F829}" srcOrd="5" destOrd="0" presId="urn:microsoft.com/office/officeart/2005/8/layout/chevron2"/>
    <dgm:cxn modelId="{362DAA14-7B8A-4E26-AD6F-BE97B55946FC}" type="presParOf" srcId="{0F2DF3A5-BC63-4C68-8CE9-0578231D1251}" destId="{0F02D2A7-8431-4DF5-99D9-17F55EDEBA64}" srcOrd="6" destOrd="0" presId="urn:microsoft.com/office/officeart/2005/8/layout/chevron2"/>
    <dgm:cxn modelId="{3F1FF01F-12F3-4B62-AE7E-8289F5DF173A}" type="presParOf" srcId="{0F02D2A7-8431-4DF5-99D9-17F55EDEBA64}" destId="{4192F1BD-5F6E-4056-9E00-B905CEE0107C}" srcOrd="0" destOrd="0" presId="urn:microsoft.com/office/officeart/2005/8/layout/chevron2"/>
    <dgm:cxn modelId="{03077420-6FD9-4583-A39B-632295A37409}" type="presParOf" srcId="{0F02D2A7-8431-4DF5-99D9-17F55EDEBA64}" destId="{D2F46756-02F2-4655-A817-879CD9F3F4B6}" srcOrd="1" destOrd="0" presId="urn:microsoft.com/office/officeart/2005/8/layout/chevron2"/>
    <dgm:cxn modelId="{C0E593A4-B0B7-41E2-AC4F-89340027D881}" type="presParOf" srcId="{0F2DF3A5-BC63-4C68-8CE9-0578231D1251}" destId="{3F3D03E5-D65A-4E64-837B-1F12F8C32583}" srcOrd="7" destOrd="0" presId="urn:microsoft.com/office/officeart/2005/8/layout/chevron2"/>
    <dgm:cxn modelId="{5D8BC07C-2B9A-4DEC-AF2F-DEC5261F03C1}" type="presParOf" srcId="{0F2DF3A5-BC63-4C68-8CE9-0578231D1251}" destId="{F113C852-F1B9-415C-81E1-14694C002F9D}" srcOrd="8" destOrd="0" presId="urn:microsoft.com/office/officeart/2005/8/layout/chevron2"/>
    <dgm:cxn modelId="{FAE09505-6CA4-4B35-B6EA-ECEAB8F45467}" type="presParOf" srcId="{F113C852-F1B9-415C-81E1-14694C002F9D}" destId="{8178596D-72CE-4DA5-BC11-C5722D4777B1}" srcOrd="0" destOrd="0" presId="urn:microsoft.com/office/officeart/2005/8/layout/chevron2"/>
    <dgm:cxn modelId="{25B34D9E-1C81-410E-860F-4C15D974C81D}" type="presParOf" srcId="{F113C852-F1B9-415C-81E1-14694C002F9D}" destId="{B69285BD-7253-4062-95CC-6CD43341BBC5}" srcOrd="1" destOrd="0" presId="urn:microsoft.com/office/officeart/2005/8/layout/chevron2"/>
    <dgm:cxn modelId="{245CBFD4-FE13-45FA-AA61-78279C7870DE}" type="presParOf" srcId="{0F2DF3A5-BC63-4C68-8CE9-0578231D1251}" destId="{25F1FE4F-57DF-4CF8-B687-186260432B76}" srcOrd="9" destOrd="0" presId="urn:microsoft.com/office/officeart/2005/8/layout/chevron2"/>
    <dgm:cxn modelId="{9E8F0A93-24F0-4EAC-B0C6-1830ACEE24CA}" type="presParOf" srcId="{0F2DF3A5-BC63-4C68-8CE9-0578231D1251}" destId="{54FF8D68-8FB6-4755-9D7E-6B08D3A46770}" srcOrd="10" destOrd="0" presId="urn:microsoft.com/office/officeart/2005/8/layout/chevron2"/>
    <dgm:cxn modelId="{EA9F167D-37FA-49C5-9E5C-4CB1F4FA33D7}" type="presParOf" srcId="{54FF8D68-8FB6-4755-9D7E-6B08D3A46770}" destId="{54501230-B408-4C01-9358-77C99E867072}" srcOrd="0" destOrd="0" presId="urn:microsoft.com/office/officeart/2005/8/layout/chevron2"/>
    <dgm:cxn modelId="{2D13E1EA-04EC-4021-BD98-52B5FF7DDEFE}" type="presParOf" srcId="{54FF8D68-8FB6-4755-9D7E-6B08D3A46770}" destId="{49E7D714-D315-4CD9-B113-B138CB118F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48D78-1684-494B-831D-D6368B71FDF4}">
      <dsp:nvSpPr>
        <dsp:cNvPr id="0" name=""/>
        <dsp:cNvSpPr/>
      </dsp:nvSpPr>
      <dsp:spPr>
        <a:xfrm rot="5400000">
          <a:off x="-127901" y="129676"/>
          <a:ext cx="852678" cy="596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>
              <a:latin typeface="Segoe UI"/>
              <a:cs typeface="Segoe UI"/>
            </a:rPr>
            <a:t>Data Splitting</a:t>
          </a:r>
          <a:endParaRPr kumimoji="1" lang="ja-JP" altLang="en-US" sz="600" kern="1200">
            <a:latin typeface="Segoe UI"/>
            <a:cs typeface="Segoe UI"/>
          </a:endParaRPr>
        </a:p>
      </dsp:txBody>
      <dsp:txXfrm rot="-5400000">
        <a:off x="1" y="300211"/>
        <a:ext cx="596874" cy="255804"/>
      </dsp:txXfrm>
    </dsp:sp>
    <dsp:sp modelId="{675C09AA-A12A-8540-B04E-CEDB587EFDDA}">
      <dsp:nvSpPr>
        <dsp:cNvPr id="0" name=""/>
        <dsp:cNvSpPr/>
      </dsp:nvSpPr>
      <dsp:spPr>
        <a:xfrm rot="5400000">
          <a:off x="5113507" y="-4516632"/>
          <a:ext cx="554240" cy="958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300" kern="1200">
              <a:latin typeface="Segoe UI"/>
              <a:cs typeface="Segoe UI"/>
            </a:rPr>
            <a:t>We split the data between 80/20 and 70/30 depending on the model</a:t>
          </a:r>
          <a:endParaRPr kumimoji="1" lang="ja-JP" altLang="en-US" sz="2300" kern="1200">
            <a:latin typeface="Segoe UI"/>
            <a:cs typeface="Segoe UI"/>
          </a:endParaRPr>
        </a:p>
      </dsp:txBody>
      <dsp:txXfrm rot="-5400000">
        <a:off x="596874" y="27057"/>
        <a:ext cx="9560450" cy="500128"/>
      </dsp:txXfrm>
    </dsp:sp>
    <dsp:sp modelId="{2F348596-F8D3-413A-BF9B-B71F2AFA3919}">
      <dsp:nvSpPr>
        <dsp:cNvPr id="0" name=""/>
        <dsp:cNvSpPr/>
      </dsp:nvSpPr>
      <dsp:spPr>
        <a:xfrm rot="5400000">
          <a:off x="-127901" y="883615"/>
          <a:ext cx="852678" cy="596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b="1" kern="1200">
              <a:latin typeface="Segoe UI"/>
              <a:cs typeface="Segoe UI"/>
            </a:rPr>
            <a:t>Standardization</a:t>
          </a:r>
          <a:endParaRPr kumimoji="1" lang="ja-JP" altLang="en-US" sz="600" b="1" kern="1200">
            <a:latin typeface="Segoe UI"/>
            <a:cs typeface="Segoe UI"/>
          </a:endParaRPr>
        </a:p>
      </dsp:txBody>
      <dsp:txXfrm rot="-5400000">
        <a:off x="1" y="1054150"/>
        <a:ext cx="596874" cy="255804"/>
      </dsp:txXfrm>
    </dsp:sp>
    <dsp:sp modelId="{EAA6C9AB-8D00-4E0B-9F99-ED03A9199B0C}">
      <dsp:nvSpPr>
        <dsp:cNvPr id="0" name=""/>
        <dsp:cNvSpPr/>
      </dsp:nvSpPr>
      <dsp:spPr>
        <a:xfrm rot="5400000">
          <a:off x="5113507" y="-3760919"/>
          <a:ext cx="554240" cy="958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300" kern="1200">
              <a:latin typeface="Segoe UI"/>
              <a:cs typeface="Segoe UI"/>
            </a:rPr>
            <a:t>Standardized the X variable for certain models </a:t>
          </a:r>
          <a:endParaRPr kumimoji="1" lang="ja-JP" altLang="en-US" sz="2300" kern="1200">
            <a:latin typeface="Segoe UI"/>
            <a:cs typeface="Segoe UI"/>
          </a:endParaRPr>
        </a:p>
      </dsp:txBody>
      <dsp:txXfrm rot="-5400000">
        <a:off x="596874" y="782770"/>
        <a:ext cx="9560450" cy="500128"/>
      </dsp:txXfrm>
    </dsp:sp>
    <dsp:sp modelId="{6202C54D-BE2C-468F-ABFA-5ABEAE44CFF0}">
      <dsp:nvSpPr>
        <dsp:cNvPr id="0" name=""/>
        <dsp:cNvSpPr/>
      </dsp:nvSpPr>
      <dsp:spPr>
        <a:xfrm rot="5400000">
          <a:off x="-127901" y="1637553"/>
          <a:ext cx="852678" cy="596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kern="1200">
              <a:latin typeface="Segoe UI"/>
              <a:cs typeface="Arial"/>
            </a:rPr>
            <a:t>Grid Search</a:t>
          </a:r>
          <a:r>
            <a:rPr kumimoji="1" lang="ja-JP" sz="600" kern="1200">
              <a:latin typeface="Segoe UI"/>
              <a:cs typeface="Arial"/>
            </a:rPr>
            <a:t>:</a:t>
          </a:r>
          <a:endParaRPr kumimoji="1" lang="ja-JP" altLang="en-US" sz="600" kern="1200">
            <a:latin typeface="Segoe UI"/>
            <a:cs typeface="Segoe UI"/>
          </a:endParaRPr>
        </a:p>
      </dsp:txBody>
      <dsp:txXfrm rot="-5400000">
        <a:off x="1" y="1808088"/>
        <a:ext cx="596874" cy="255804"/>
      </dsp:txXfrm>
    </dsp:sp>
    <dsp:sp modelId="{97B33DAE-CB9A-4F7F-ABDB-BE0A690620A7}">
      <dsp:nvSpPr>
        <dsp:cNvPr id="0" name=""/>
        <dsp:cNvSpPr/>
      </dsp:nvSpPr>
      <dsp:spPr>
        <a:xfrm rot="5400000">
          <a:off x="5113507" y="-3006980"/>
          <a:ext cx="554240" cy="958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2300" kern="1200">
              <a:latin typeface="Segoe UI"/>
              <a:cs typeface="Arial"/>
            </a:rPr>
            <a:t>Utilized a Grid Search algorithm to fine tune parameters</a:t>
          </a:r>
          <a:endParaRPr kumimoji="1" lang="ja-JP" altLang="en-US" sz="2300" kern="1200">
            <a:latin typeface="Segoe UI"/>
            <a:cs typeface="Segoe UI"/>
          </a:endParaRPr>
        </a:p>
      </dsp:txBody>
      <dsp:txXfrm rot="-5400000">
        <a:off x="596874" y="1536709"/>
        <a:ext cx="9560450" cy="500128"/>
      </dsp:txXfrm>
    </dsp:sp>
    <dsp:sp modelId="{4192F1BD-5F6E-4056-9E00-B905CEE0107C}">
      <dsp:nvSpPr>
        <dsp:cNvPr id="0" name=""/>
        <dsp:cNvSpPr/>
      </dsp:nvSpPr>
      <dsp:spPr>
        <a:xfrm rot="5400000">
          <a:off x="-127901" y="2391491"/>
          <a:ext cx="852678" cy="596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600" b="1" kern="1200">
              <a:latin typeface="Segoe UI"/>
              <a:cs typeface="Arial"/>
            </a:rPr>
            <a:t>Models without Macro</a:t>
          </a:r>
        </a:p>
      </dsp:txBody>
      <dsp:txXfrm rot="-5400000">
        <a:off x="1" y="2562026"/>
        <a:ext cx="596874" cy="255804"/>
      </dsp:txXfrm>
    </dsp:sp>
    <dsp:sp modelId="{D2F46756-02F2-4655-A817-879CD9F3F4B6}">
      <dsp:nvSpPr>
        <dsp:cNvPr id="0" name=""/>
        <dsp:cNvSpPr/>
      </dsp:nvSpPr>
      <dsp:spPr>
        <a:xfrm rot="5400000">
          <a:off x="5113507" y="-2253042"/>
          <a:ext cx="554240" cy="958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300" kern="1200">
              <a:latin typeface="Segoe UI"/>
              <a:cs typeface="Arial"/>
            </a:rPr>
            <a:t>Ran models without Macroeconomic variables included</a:t>
          </a:r>
        </a:p>
      </dsp:txBody>
      <dsp:txXfrm rot="-5400000">
        <a:off x="596874" y="2290647"/>
        <a:ext cx="9560450" cy="500128"/>
      </dsp:txXfrm>
    </dsp:sp>
    <dsp:sp modelId="{8178596D-72CE-4DA5-BC11-C5722D4777B1}">
      <dsp:nvSpPr>
        <dsp:cNvPr id="0" name=""/>
        <dsp:cNvSpPr/>
      </dsp:nvSpPr>
      <dsp:spPr>
        <a:xfrm rot="5400000">
          <a:off x="-127901" y="3145430"/>
          <a:ext cx="852678" cy="596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600" b="1" kern="1200">
              <a:latin typeface="Segoe UI"/>
              <a:cs typeface="Arial"/>
            </a:rPr>
            <a:t>Models with Macro</a:t>
          </a:r>
        </a:p>
      </dsp:txBody>
      <dsp:txXfrm rot="-5400000">
        <a:off x="1" y="3315965"/>
        <a:ext cx="596874" cy="255804"/>
      </dsp:txXfrm>
    </dsp:sp>
    <dsp:sp modelId="{B69285BD-7253-4062-95CC-6CD43341BBC5}">
      <dsp:nvSpPr>
        <dsp:cNvPr id="0" name=""/>
        <dsp:cNvSpPr/>
      </dsp:nvSpPr>
      <dsp:spPr>
        <a:xfrm rot="5400000">
          <a:off x="5113507" y="-1499104"/>
          <a:ext cx="554240" cy="958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300" kern="1200">
              <a:latin typeface="Segoe UI"/>
              <a:cs typeface="Arial"/>
            </a:rPr>
            <a:t>Ran models with Macroeconomic variables included</a:t>
          </a:r>
        </a:p>
      </dsp:txBody>
      <dsp:txXfrm rot="-5400000">
        <a:off x="596874" y="3044585"/>
        <a:ext cx="9560450" cy="500128"/>
      </dsp:txXfrm>
    </dsp:sp>
    <dsp:sp modelId="{54501230-B408-4C01-9358-77C99E867072}">
      <dsp:nvSpPr>
        <dsp:cNvPr id="0" name=""/>
        <dsp:cNvSpPr/>
      </dsp:nvSpPr>
      <dsp:spPr>
        <a:xfrm rot="5400000">
          <a:off x="-127901" y="3899368"/>
          <a:ext cx="852678" cy="5968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600" b="1" kern="1200">
              <a:latin typeface="Segoe UI"/>
              <a:cs typeface="Arial"/>
            </a:rPr>
            <a:t>Results</a:t>
          </a:r>
        </a:p>
      </dsp:txBody>
      <dsp:txXfrm rot="-5400000">
        <a:off x="1" y="4069903"/>
        <a:ext cx="596874" cy="255804"/>
      </dsp:txXfrm>
    </dsp:sp>
    <dsp:sp modelId="{49E7D714-D315-4CD9-B113-B138CB118F89}">
      <dsp:nvSpPr>
        <dsp:cNvPr id="0" name=""/>
        <dsp:cNvSpPr/>
      </dsp:nvSpPr>
      <dsp:spPr>
        <a:xfrm rot="5400000">
          <a:off x="5113507" y="-745166"/>
          <a:ext cx="554240" cy="9587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300" kern="1200">
              <a:latin typeface="Segoe UI"/>
              <a:cs typeface="Arial"/>
            </a:rPr>
            <a:t>Compared the results</a:t>
          </a:r>
        </a:p>
      </dsp:txBody>
      <dsp:txXfrm rot="-5400000">
        <a:off x="596874" y="3798523"/>
        <a:ext cx="9560450" cy="50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0CF60-433A-054D-8EAC-D9F66144BAA4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15642-6FE9-FE4F-956F-312B504F07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4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Still have 7 non-stationary data, the year, the 3 interest rates (decided by FED), Unemployment, and Population and industry average div increase per year</a:t>
            </a:r>
          </a:p>
          <a:p>
            <a:pPr marL="171450" indent="-171450">
              <a:buFontTx/>
              <a:buChar char="-"/>
            </a:pPr>
            <a:r>
              <a:rPr lang="en-US"/>
              <a:t>Split the data anywhere from 80/20 to 70/30(don’t mention here)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758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B738E-D682-211E-68ED-A2952FEBA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D6C9B-ADD4-1129-D1BF-E9A367478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508A7-303B-0226-C308-A0E56F3E4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 Model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Accuracy: 78.56%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 Positive Rate: 42.87%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Recall Rate: 94.36% 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AA787-C6A7-4FDD-D1A2-23FDF23E4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908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6DD5B-F6A2-0F3F-ABDF-E6E6DB84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A0DAA-4DF9-4DE6-A8B0-5F217757C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B3EA9-F838-30F8-F5CE-2DFA7B285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 Model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Accuracy: 84.35%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 Positive Rate: 14.02%</a:t>
            </a:r>
          </a:p>
          <a:p>
            <a:pPr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Recall Rate: 86.29% </a:t>
            </a:r>
          </a:p>
          <a:p>
            <a:pPr marL="0" indent="0">
              <a:buNone/>
            </a:pPr>
            <a:endParaRPr lang="en-US" sz="12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Tx/>
              <a:buChar char="-"/>
            </a:pPr>
            <a:endParaRPr lang="en-US" sz="12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4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346B8-CE84-7316-8C6B-37A0EFCD1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097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48C33-8A0C-7BE6-3696-43967F3D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6C271-E0EB-44F1-C7AA-7FE175691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9594A-4CAA-35FC-FC9A-67719355C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- 81.22 Percent Accuracy on 5 runs</a:t>
            </a:r>
          </a:p>
          <a:p>
            <a:pPr marL="171450" indent="-171450">
              <a:buFontTx/>
              <a:buChar char="-"/>
            </a:pPr>
            <a:r>
              <a:rPr lang="en-US"/>
              <a:t>Recall rate of 91.28%</a:t>
            </a:r>
          </a:p>
          <a:p>
            <a:pPr marL="171450" indent="-171450">
              <a:buFontTx/>
              <a:buChar char="-"/>
            </a:pPr>
            <a:r>
              <a:rPr lang="en-US"/>
              <a:t>False Positive Rate of 32.9%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46D0F-41CB-05C0-9474-5B807B63F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299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F8E1-78B5-D446-32CC-E99ADF11D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5BE516-3C25-A872-B1BC-A384CC015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261B55-8E67-0369-0962-37F1D5589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We ran it 5 times and got an average score of 86.85% Accuracy</a:t>
            </a:r>
          </a:p>
          <a:p>
            <a:pPr marL="171450" indent="-171450">
              <a:buFontTx/>
              <a:buChar char="-"/>
            </a:pPr>
            <a:r>
              <a:rPr lang="en-US"/>
              <a:t>Recall Rate of 92.97</a:t>
            </a:r>
          </a:p>
          <a:p>
            <a:pPr marL="171450" indent="-171450">
              <a:buFontTx/>
              <a:buChar char="-"/>
            </a:pPr>
            <a:r>
              <a:rPr lang="en-US"/>
              <a:t>False Positive Rate of 21.26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1EC8-605C-80D1-4602-F200F103D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91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5C32D-BF0F-2E50-58C9-3B10A706F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A50FD-F4A9-FB7F-BBC4-61983BD5C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E3D77-1928-8BFC-DD40-94AC25A9F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Ran other models as well but all had accuracy under 70%</a:t>
            </a:r>
          </a:p>
          <a:p>
            <a:r>
              <a:rPr lang="en-US"/>
              <a:t>- 5.5 percent increase in Gradient Boost with Macro</a:t>
            </a:r>
          </a:p>
          <a:p>
            <a:pPr marL="171450" indent="-171450">
              <a:buFontTx/>
              <a:buChar char="-"/>
            </a:pPr>
            <a:r>
              <a:rPr lang="en-US"/>
              <a:t>6 Percent increase in Random Forest</a:t>
            </a:r>
          </a:p>
          <a:p>
            <a:pPr marL="171450" indent="-171450">
              <a:buFontTx/>
              <a:buChar char="-"/>
            </a:pPr>
            <a:r>
              <a:rPr lang="en-US"/>
              <a:t>5 Percent higher in the Classification Tree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We see a significant decrease in the false positive rate </a:t>
            </a:r>
            <a:r>
              <a:rPr lang="en-US" b="1"/>
              <a:t>(almost 15 percent per model)</a:t>
            </a:r>
          </a:p>
          <a:p>
            <a:pPr marL="171450" indent="-171450">
              <a:buFontTx/>
              <a:buChar char="-"/>
            </a:pPr>
            <a:r>
              <a:rPr lang="en-US"/>
              <a:t>False Positive Rate: number of Positives that should be negative as a percent of all negative predictions</a:t>
            </a:r>
          </a:p>
          <a:p>
            <a:pPr marL="171450" indent="-171450">
              <a:buFontTx/>
              <a:buChar char="-"/>
            </a:pPr>
            <a:r>
              <a:rPr lang="en-US"/>
              <a:t>Recall: True positive rate or the number of correctly predicted positive results over the total number of positive results</a:t>
            </a:r>
          </a:p>
          <a:p>
            <a:pPr marL="171450" indent="-171450">
              <a:buFontTx/>
              <a:buChar char="-"/>
            </a:pPr>
            <a:endParaRPr lang="en-US" b="1"/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F6A30-D702-9CF1-911E-D4BE2B0B0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278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54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04814-FA68-51CA-AEEF-5BD0B6482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83876-FC34-2F0F-EDB1-7605E1635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D512F-2000-4146-5DB8-6A945D8CC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Still have 7 non-stationary data, the year, the 3 interest rates (decided by FED), Unemployment, and Population and industry average div increase per year</a:t>
            </a:r>
          </a:p>
          <a:p>
            <a:pPr marL="171450" indent="-171450">
              <a:buFontTx/>
              <a:buChar char="-"/>
            </a:pPr>
            <a:r>
              <a:rPr lang="en-US"/>
              <a:t>Split the data anywhere from 80/20 to 70/30(mention in Method slides)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4A891-496D-126E-876A-2223FF56B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9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Mean of 602.59</a:t>
            </a:r>
          </a:p>
          <a:p>
            <a:pPr marL="171450" indent="-171450">
              <a:buFontTx/>
              <a:buChar char="-"/>
            </a:pPr>
            <a:r>
              <a:rPr lang="en-US"/>
              <a:t>Variance of 1,892,155.60</a:t>
            </a:r>
          </a:p>
          <a:p>
            <a:pPr marL="171450" indent="-171450">
              <a:buFontTx/>
              <a:buChar char="-"/>
            </a:pPr>
            <a:r>
              <a:rPr lang="en-US"/>
              <a:t>Skewness of 6.511</a:t>
            </a:r>
          </a:p>
          <a:p>
            <a:pPr marL="171450" indent="-171450">
              <a:buFontTx/>
              <a:buChar char="-"/>
            </a:pPr>
            <a:r>
              <a:rPr lang="en-US"/>
              <a:t>Kurtosis of 78.312</a:t>
            </a:r>
          </a:p>
          <a:p>
            <a:pPr marL="171450" indent="-171450">
              <a:buFontTx/>
              <a:buChar char="-"/>
            </a:pPr>
            <a:r>
              <a:rPr lang="en-US"/>
              <a:t>"Long Tails", like the Microsoft dividends in 2005 (35 million one time div)</a:t>
            </a:r>
          </a:p>
          <a:p>
            <a:pPr marL="171450" indent="-171450">
              <a:buFontTx/>
              <a:buChar char="-"/>
            </a:pPr>
            <a:r>
              <a:rPr lang="en-US"/>
              <a:t>False Positive Rate: number of Positives that should be negative as a percent of all negative predictions</a:t>
            </a:r>
          </a:p>
          <a:p>
            <a:pPr marL="171450" indent="-171450">
              <a:buFontTx/>
              <a:buChar char="-"/>
            </a:pPr>
            <a:r>
              <a:rPr lang="en-US"/>
              <a:t>Recall: True positive rate or the number of correctly predicted positive results over the total number of positive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8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D99E-F73B-669E-D977-1C2B54CA5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121B2-43F9-A7A2-AE8C-44753E149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DAB26-A055-34B1-80CF-099336959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Mean of 602.59(million)</a:t>
            </a:r>
          </a:p>
          <a:p>
            <a:pPr marL="171450" indent="-171450">
              <a:buFontTx/>
              <a:buChar char="-"/>
            </a:pPr>
            <a:r>
              <a:rPr lang="en-US"/>
              <a:t>The distribution of dividend data is log normal. </a:t>
            </a:r>
          </a:p>
          <a:p>
            <a:pPr marL="171450" indent="-171450">
              <a:buFontTx/>
              <a:buChar char="-"/>
            </a:pPr>
            <a:r>
              <a:rPr lang="en-US"/>
              <a:t>Variance of 1,892,155.60</a:t>
            </a:r>
          </a:p>
          <a:p>
            <a:pPr marL="171450" indent="-171450">
              <a:buFontTx/>
              <a:buChar char="-"/>
            </a:pPr>
            <a:r>
              <a:rPr lang="en-US"/>
              <a:t>Skewness of 6.511</a:t>
            </a:r>
          </a:p>
          <a:p>
            <a:pPr marL="171450" indent="-171450">
              <a:buFontTx/>
              <a:buChar char="-"/>
            </a:pPr>
            <a:r>
              <a:rPr lang="en-US"/>
              <a:t>Kurtosis of 78.312 (Fat tails)</a:t>
            </a:r>
          </a:p>
          <a:p>
            <a:pPr marL="171450" indent="-171450">
              <a:buFontTx/>
              <a:buChar char="-"/>
            </a:pPr>
            <a:r>
              <a:rPr lang="en-US"/>
              <a:t>Microsoft 2005 had 35 million one time dividend (example)</a:t>
            </a:r>
          </a:p>
          <a:p>
            <a:pPr marL="171450" indent="-171450">
              <a:buFontTx/>
              <a:buChar char="-"/>
            </a:pPr>
            <a:r>
              <a:rPr lang="en-US"/>
              <a:t>Mention Pie chart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C61A6-2C93-EC19-F687-B24054C1B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720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64321-38D5-8933-F482-66EFA5567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1D0D5-57C7-7E98-D504-E48FB38EF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87C07-D865-A8BE-E0AF-E8E5A6831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 Important to note for the graph, we look at CURRENT companies in the S&amp;P500. This means some of them may not have existed or </a:t>
            </a:r>
            <a:r>
              <a:rPr lang="en-US" err="1"/>
              <a:t>payed</a:t>
            </a:r>
            <a:r>
              <a:rPr lang="en-US"/>
              <a:t> div back in 1992 where we start our analysis.</a:t>
            </a:r>
          </a:p>
          <a:p>
            <a:pPr marL="171450" indent="-171450">
              <a:buFontTx/>
              <a:buChar char="-"/>
            </a:pPr>
            <a:r>
              <a:rPr lang="en-US"/>
              <a:t>Excluding MSFT’s big dividend in 2005, we see the pct change decrease from 0.7 to 0.35 but still have a massive spike in 2005. </a:t>
            </a:r>
          </a:p>
          <a:p>
            <a:pPr marL="171450" indent="-171450">
              <a:buFontTx/>
              <a:buChar char="-"/>
            </a:pPr>
            <a:r>
              <a:rPr lang="en-US"/>
              <a:t>Inverse relation between </a:t>
            </a:r>
            <a:r>
              <a:rPr lang="en-US" b="1"/>
              <a:t>percent change in unemployment </a:t>
            </a:r>
            <a:r>
              <a:rPr lang="en-US"/>
              <a:t>and percent </a:t>
            </a:r>
            <a:r>
              <a:rPr lang="en-US" b="1"/>
              <a:t>change in dividends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3A84C-4A51-F8E3-B4BA-75C73C96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89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Mention the splits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0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 Remember to describe False Positive Rate and Recall rate intuitively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False positive rate is the probability of </a:t>
            </a:r>
            <a:r>
              <a:rPr lang="en-US" err="1"/>
              <a:t>falsly</a:t>
            </a:r>
            <a:r>
              <a:rPr lang="en-US"/>
              <a:t> rejecting the null hypothesis, (</a:t>
            </a:r>
            <a:r>
              <a:rPr lang="en-US" err="1"/>
              <a:t>ie</a:t>
            </a:r>
            <a:r>
              <a:rPr lang="en-US"/>
              <a:t> should have been 0 but we classify as 1)</a:t>
            </a:r>
          </a:p>
          <a:p>
            <a:pPr marL="171450" indent="-171450">
              <a:buFont typeface="Calibri"/>
              <a:buChar char="-"/>
            </a:pPr>
            <a:r>
              <a:rPr lang="en-US"/>
              <a:t>Recall is the number of true </a:t>
            </a:r>
            <a:r>
              <a:rPr lang="en-US" err="1"/>
              <a:t>postives</a:t>
            </a:r>
            <a:r>
              <a:rPr lang="en-US"/>
              <a:t> correctly classified as positive (number of actual 1's classified as 1's)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190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69033-AB1F-9233-649C-F5B083488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ED7D4-257C-649B-537C-56261EDE2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D300F-73A6-EFD0-D058-49E37B9D0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Accuracy: 79.36%</a:t>
            </a:r>
          </a:p>
          <a:p>
            <a:pPr marL="0" indent="0">
              <a:buNone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 Positive Rate: </a:t>
            </a:r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34.97</a:t>
            </a: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%</a:t>
            </a:r>
            <a:b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Recall Rate: 89.9%</a:t>
            </a:r>
          </a:p>
          <a:p>
            <a:pPr marL="0" indent="0">
              <a:buNone/>
            </a:pPr>
            <a:b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Nodes:</a:t>
            </a:r>
          </a:p>
          <a:p>
            <a:pPr marL="285750" indent="-285750"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 Last Year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COGS</a:t>
            </a:r>
          </a:p>
          <a:p>
            <a:pPr marL="285750" indent="-285750">
              <a:buFontTx/>
              <a:buChar char="-"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 Increase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Net Income</a:t>
            </a:r>
          </a:p>
          <a:p>
            <a:pPr marL="285750" indent="-285750">
              <a:buFontTx/>
              <a:buChar char="-"/>
            </a:pPr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nventory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FE632-C9C5-A029-410C-8ED1EAAD0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0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34085-0E9C-A6BA-EE54-7E3FC764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BECD2-7D59-5213-8756-2B746B271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863E43-B4DB-72E9-D3AF-AFA0E6EB6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Notice how high up unemployment, hours worked, and the 1 year rate are</a:t>
            </a:r>
          </a:p>
          <a:p>
            <a:pPr marL="0" indent="0">
              <a:buNone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Accuracy: 84.35%</a:t>
            </a:r>
          </a:p>
          <a:p>
            <a:pPr marL="0" indent="0">
              <a:buNone/>
            </a:pP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False Positive Rate: 23.1%</a:t>
            </a:r>
            <a:b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Recall Rate: 89.9%</a:t>
            </a:r>
          </a:p>
          <a:p>
            <a:pPr marL="0" indent="0">
              <a:buNone/>
            </a:pPr>
            <a:br>
              <a:rPr lang="en-US" sz="12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12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5AAD4-575B-CD98-1EDC-23FACC649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15642-6FE9-FE4F-956F-312B504F07C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37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25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60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93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494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13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83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1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826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4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Fall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ECO482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4389-F5DC-3B45-A6E0-BC9F02F6C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8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m.jpmorgan.com/gb/en/asset-management/adv/insights/portfolio-insights/pm-perspectives/equities/the-era-of-accelerated-dividend-growth-is-upon-us/" TargetMode="External"/><Relationship Id="rId2" Type="http://schemas.openxmlformats.org/officeDocument/2006/relationships/hyperlink" Target="https://www.hartfordfunds.com/dam/en/docs/pub/whitepapers/WP10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086115-58F2-2872-6EA6-4EAF663891A4}"/>
              </a:ext>
            </a:extLst>
          </p:cNvPr>
          <p:cNvSpPr/>
          <p:nvPr/>
        </p:nvSpPr>
        <p:spPr>
          <a:xfrm>
            <a:off x="1575559" y="1090677"/>
            <a:ext cx="9040779" cy="217210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6C092-BD48-BED7-26C9-E90295A4A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143" y="1090937"/>
            <a:ext cx="9144000" cy="1770614"/>
          </a:xfrm>
        </p:spPr>
        <p:txBody>
          <a:bodyPr>
            <a:normAutofit/>
          </a:bodyPr>
          <a:lstStyle/>
          <a:p>
            <a:r>
              <a:rPr lang="en-GB" sz="3200" b="1">
                <a:solidFill>
                  <a:srgbClr val="FFFFFF"/>
                </a:solidFill>
                <a:latin typeface="Segoe UI"/>
                <a:cs typeface="Segoe UI"/>
              </a:rPr>
              <a:t>Will Dividends Go Up or Down?: Predicting S&amp;P 500 Payouts with Microeconomic and Macroeconomic Data</a:t>
            </a:r>
            <a:endParaRPr lang="en-US">
              <a:solidFill>
                <a:srgbClr val="FFFFFF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C267B-90B9-91F3-47F8-77867742C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157" y="3754082"/>
            <a:ext cx="9144000" cy="13929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Ariel Khait | khaitari | ariel.khait@mail.utoronto.ca</a:t>
            </a:r>
            <a:endParaRPr lang="en-US"/>
          </a:p>
          <a:p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Aleksander Dobak | dobakale | alex.dobak@mail.utoronto.ca</a:t>
            </a:r>
          </a:p>
          <a:p>
            <a:r>
              <a:rPr lang="en-US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Paul Esseyin | esseyinp | p.esseyin@mail.utoronto.ca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9EBD-19D6-4C8A-723B-E436ED89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52A1-0989-5575-4BDB-BFCA4D48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95114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BE43-DADF-60C7-3D2C-244FEE681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96"/>
            <a:ext cx="10515600" cy="2474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4A14DF-CA87-35B8-1BD7-DA8385C34657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C9005-C68D-D18D-74BF-CA1A50754A3D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0012-92BE-9778-F393-6D234666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10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2FAA55-7C95-D7F2-D040-7C4C5A7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BE7118-CBFF-0598-F1AF-D2C45788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4A22B9-77C1-FBEE-2CE8-FFF9C9DC926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07427"/>
          <a:ext cx="10515600" cy="4774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2157451411"/>
                    </a:ext>
                  </a:extLst>
                </a:gridCol>
                <a:gridCol w="2918396">
                  <a:extLst>
                    <a:ext uri="{9D8B030D-6E8A-4147-A177-3AD203B41FA5}">
                      <a16:colId xmlns:a16="http://schemas.microsoft.com/office/drawing/2014/main" val="1076820378"/>
                    </a:ext>
                  </a:extLst>
                </a:gridCol>
                <a:gridCol w="3140592">
                  <a:extLst>
                    <a:ext uri="{9D8B030D-6E8A-4147-A177-3AD203B41FA5}">
                      <a16:colId xmlns:a16="http://schemas.microsoft.com/office/drawing/2014/main" val="3152912430"/>
                    </a:ext>
                  </a:extLst>
                </a:gridCol>
                <a:gridCol w="3178629">
                  <a:extLst>
                    <a:ext uri="{9D8B030D-6E8A-4147-A177-3AD203B41FA5}">
                      <a16:colId xmlns:a16="http://schemas.microsoft.com/office/drawing/2014/main" val="2415874703"/>
                    </a:ext>
                  </a:extLst>
                </a:gridCol>
              </a:tblGrid>
              <a:tr h="65689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Paper Citation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Dingli, Alexiei and Karl Sant Fournier. ”Financial Time Series Forecasting – A Machine Learning Approach.”</a:t>
                      </a:r>
                      <a:endParaRPr lang="en-GB" sz="1200" b="0" u="none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Moreira, Ana Catarina Fernandes. ”</a:t>
                      </a:r>
                      <a:r>
                        <a:rPr lang="en-GB" sz="1200" b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Prediction of Dividend Yields.”</a:t>
                      </a:r>
                      <a:endParaRPr lang="en-GB" sz="1200" b="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 kern="1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Aptos" panose="020B0004020202020204" pitchFamily="34" charset="0"/>
                          <a:cs typeface="Segoe UI" panose="020B0502040204020203" pitchFamily="34" charset="0"/>
                        </a:rPr>
                        <a:t>Kim, Jinhwa, Chaehwan Won, and Jae Kwon Bae. “A knowledge integration model for the prediction of corporate dividends.”</a:t>
                      </a:r>
                      <a:endParaRPr lang="en-GB" sz="1200" b="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37883"/>
                  </a:ext>
                </a:extLst>
              </a:tr>
              <a:tr h="860472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 ML classification and regression to estimate next period stock direction and price change using a 2003-2016 data set of multiple world indices.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Predicts dividend yield of Australian companies 6 months in advance, using the dividend forecasts of banks and stock market data through ML.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Predicts dividends of Korean companies by using a traditional regression model as a baseline and enhances accuracy by applying AI techniques.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349809"/>
                  </a:ext>
                </a:extLst>
              </a:tr>
              <a:tr h="84120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 accuracy for predicting future trend direction </a:t>
                      </a:r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Outperforms traditional bank predictions (MAPE for UBS: 118.89%), while ML models achieved lower errors.</a:t>
                      </a:r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best outperforms the standard model for dividend prediction using KI; combines decision rules from CART trees into one cohesive framework.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802686"/>
                  </a:ext>
                </a:extLst>
              </a:tr>
              <a:tr h="827677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Similarities with our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 some similar algorithms: K-Nearest Neighbour (KNN), Random Forest, decision trees, neural networks and Naïve Bayes.</a:t>
                      </a:r>
                    </a:p>
                    <a:p>
                      <a:pPr algn="l"/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Predicts dividend related information of publicly traded companies. Some similar algorithms: KNN and Random Forest.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Predicts dividend related information of publicly traded companies. Similarity in algorithms: decision trees and Neural Networks.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76126"/>
                  </a:ext>
                </a:extLst>
              </a:tr>
              <a:tr h="141013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Differences with our paper; contribution.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Focuses on movements in stock price as opposed to movements in dividends.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did not use financial statement information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apart from exchange rates there are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macro predictors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Different data set time frame (2003-2016) and different indices.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Focuses on the use of bank forecasts of public companies to boost its own model. Uses stock price data and time series features.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does not use financial statement information nor macro data. 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Finally, we are looking at different time frames and locations.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Does not use financial statement nor macro data. </a:t>
                      </a:r>
                      <a:r>
                        <a:rPr lang="en-GB" sz="1200" b="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oes not use random forest. Again, we are looking at different time frames and locations.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25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869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FDCE7-F402-4649-CB43-82011AA66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9A62-44C5-D3AA-6010-8F3CECDB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15217E-CB65-0842-0DE1-91BBC448C337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600F3E-063F-C758-E6CE-D66C0D62FFE0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C795-75AC-8586-5A9F-483F9238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2BB65-1BAA-3136-1A90-F10BD3DE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2908C1E-ED19-AF5C-1E6D-A471C4C3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B163B-A9E8-935C-3D75-DF1BD6D3B2BD}"/>
              </a:ext>
            </a:extLst>
          </p:cNvPr>
          <p:cNvSpPr txBox="1"/>
          <p:nvPr/>
        </p:nvSpPr>
        <p:spPr>
          <a:xfrm>
            <a:off x="789214" y="1417153"/>
            <a:ext cx="44250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Firm-Specific Fundamentals</a:t>
            </a: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incorporate financial statement data, whereas the papers rely on market-derived metrics or external predictions.</a:t>
            </a:r>
          </a:p>
          <a:p>
            <a:r>
              <a:rPr lang="en-GB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vs. Regression</a:t>
            </a: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address a classification problem (will dividends increase?), while the papers focus on time-series regression of continuous outcomes.</a:t>
            </a:r>
          </a:p>
          <a:p>
            <a:r>
              <a:rPr lang="en-GB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Broader Context</a:t>
            </a: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integrate macroeconomic factors and industry benchmarks, providing a holistic approach that contrasts with the narrower, market-focused methods in the papers.</a:t>
            </a:r>
          </a:p>
        </p:txBody>
      </p:sp>
    </p:spTree>
    <p:extLst>
      <p:ext uri="{BB962C8B-B14F-4D97-AF65-F5344CB8AC3E}">
        <p14:creationId xmlns:p14="http://schemas.microsoft.com/office/powerpoint/2010/main" val="398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9615C-41D0-2270-48DE-1FD4E157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4D3E-A578-4A3E-192E-6E8CEA84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Contribution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9272F8-99D6-7542-4440-5E53ABF8A29B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77FA76-201B-3BEF-506E-09DAE9121D8A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226A0-1EEB-F956-7FAE-1CB8C1F2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4F110-412D-9AC7-A25F-BFC97D9C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37F674-ADD1-C86C-D204-5987843E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A9145-A06D-B875-7BDA-AEF8C250332B}"/>
              </a:ext>
            </a:extLst>
          </p:cNvPr>
          <p:cNvSpPr txBox="1"/>
          <p:nvPr/>
        </p:nvSpPr>
        <p:spPr>
          <a:xfrm>
            <a:off x="789214" y="1417153"/>
            <a:ext cx="44250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Firm-Specific Fundamentals</a:t>
            </a: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incorporate financial statement data, whereas the papers rely on market-derived metrics or external predictions.</a:t>
            </a:r>
          </a:p>
          <a:p>
            <a:r>
              <a:rPr lang="en-GB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vs. Regression</a:t>
            </a: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address a classification problem (will dividends increase?), while the papers focus on time-series regression of continuous outcomes.</a:t>
            </a:r>
          </a:p>
          <a:p>
            <a:r>
              <a:rPr lang="en-GB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Broader Context</a:t>
            </a: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integrate macroeconomic factors and industry benchmarks, providing a holistic approach that contrasts with the narrower, market-focused methods in the papers.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AF05-8EBC-BD84-777E-8499991C1CC6}"/>
              </a:ext>
            </a:extLst>
          </p:cNvPr>
          <p:cNvSpPr txBox="1"/>
          <p:nvPr/>
        </p:nvSpPr>
        <p:spPr>
          <a:xfrm>
            <a:off x="5214257" y="1986766"/>
            <a:ext cx="2944588" cy="313932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2060"/>
                </a:solidFill>
              </a:rPr>
              <a:t>Market-derived features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Historical stock prices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Past dividends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Dividend-to-price ratio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Moving averages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Momentum indicators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Volatility indicators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Bank dividend forecasts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Seasonality indicators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Time distance to dividend announcement.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3B6C55-2C38-70E6-DEE6-3C959C52B0EA}"/>
              </a:ext>
            </a:extLst>
          </p:cNvPr>
          <p:cNvCxnSpPr>
            <a:cxnSpLocks/>
          </p:cNvCxnSpPr>
          <p:nvPr/>
        </p:nvCxnSpPr>
        <p:spPr>
          <a:xfrm>
            <a:off x="8158845" y="3417927"/>
            <a:ext cx="35378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A8EC8F-43B2-56B6-8928-F950DBB7AF91}"/>
              </a:ext>
            </a:extLst>
          </p:cNvPr>
          <p:cNvSpPr txBox="1"/>
          <p:nvPr/>
        </p:nvSpPr>
        <p:spPr>
          <a:xfrm>
            <a:off x="8512629" y="1986766"/>
            <a:ext cx="3028122" cy="3139321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2060"/>
                </a:solidFill>
              </a:rPr>
              <a:t>Financial and Macro Features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Cost of goods sold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Inventory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Net Income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Revenue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Bond rates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GDP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Population 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M2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Hours worked</a:t>
            </a:r>
          </a:p>
          <a:p>
            <a:pPr marL="342900" indent="-342900">
              <a:buAutoNum type="arabicPeriod"/>
            </a:pPr>
            <a:r>
              <a:rPr lang="en-GB">
                <a:solidFill>
                  <a:srgbClr val="002060"/>
                </a:solidFill>
              </a:rPr>
              <a:t>CPI </a:t>
            </a:r>
          </a:p>
        </p:txBody>
      </p:sp>
    </p:spTree>
    <p:extLst>
      <p:ext uri="{BB962C8B-B14F-4D97-AF65-F5344CB8AC3E}">
        <p14:creationId xmlns:p14="http://schemas.microsoft.com/office/powerpoint/2010/main" val="7524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D087E-B2F6-8CC2-5350-A23E1C75B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18CB-AFAC-12E5-8373-2FD906CB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Description and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221D-8298-1252-E407-38D71EFE5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1503596"/>
          </a:xfrm>
        </p:spPr>
        <p:txBody>
          <a:bodyPr>
            <a:normAutofit fontScale="85000" lnSpcReduction="10000"/>
          </a:bodyPr>
          <a:lstStyle/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ranging from 1990-2023 of  today's S&amp;P 500 companies from Yahoo Finance and Warton Research Data Services (WRDS)</a:t>
            </a:r>
          </a:p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Macroeconomics variables from FRED, turned into % change due to stationarity</a:t>
            </a:r>
          </a:p>
          <a:p>
            <a:r>
              <a:rPr lang="en-US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11,196</a:t>
            </a:r>
            <a:r>
              <a:rPr lang="en-US" sz="1600">
                <a:effectLst/>
                <a:latin typeface="LMMono10-Regular-Identity-H"/>
              </a:rPr>
              <a:t> </a:t>
            </a:r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panel data observations broken down into 15 macro and 11 micro (company specific) variables.</a:t>
            </a:r>
          </a:p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look at 444 unique S&amp;P500 companies over 32 unique years. </a:t>
            </a:r>
          </a:p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Preformed an ADF test for stationarity on all variables and eliminated non-stationarity.</a:t>
            </a:r>
          </a:p>
          <a:p>
            <a:pPr marL="457200" lvl="1" indent="0">
              <a:buNone/>
            </a:pPr>
            <a:endParaRPr lang="en-GB" sz="20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652EBE-CFC2-FA96-36CF-B6346FFBFF7D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278DD0-D0EB-D8A1-E633-5E6945B3D3C5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82B0-FD45-7C52-C8C3-05E35820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B8997-CE0F-86E1-E74B-035A9375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1CAB94-AFAE-72D3-A808-77DCEE6B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71004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DCC0C-84E5-6875-36B1-8CA8EBDD5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2885-6C68-0DDC-8B23-5FFB1FFB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Description and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6548-FFA0-EC64-4376-5FD3B132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39"/>
            <a:ext cx="10515600" cy="1503596"/>
          </a:xfrm>
        </p:spPr>
        <p:txBody>
          <a:bodyPr>
            <a:normAutofit fontScale="85000" lnSpcReduction="10000"/>
          </a:bodyPr>
          <a:lstStyle/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ranging from 1990-2023 of  today's S&amp;P 500 companies from Yahoo Finance and Warton Research Data Services (WRDS)</a:t>
            </a:r>
          </a:p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Macroeconomics variables from FRED, turned into % change due to stationarity</a:t>
            </a:r>
          </a:p>
          <a:p>
            <a:r>
              <a:rPr lang="en-US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11,196</a:t>
            </a:r>
            <a:r>
              <a:rPr lang="en-US" sz="1600">
                <a:effectLst/>
                <a:latin typeface="LMMono10-Regular-Identity-H"/>
              </a:rPr>
              <a:t> </a:t>
            </a:r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panel data observations broken down into 15 macro and 11 micro (company specific) variables.</a:t>
            </a:r>
          </a:p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look at 444 unique S&amp;P500 companies over 32 unique years. </a:t>
            </a:r>
          </a:p>
          <a:p>
            <a:r>
              <a:rPr lang="en-GB" sz="16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Preformed an ADF test for stationarity on all variables and eliminated non-stationarity.</a:t>
            </a:r>
          </a:p>
          <a:p>
            <a:pPr marL="457200" lvl="1" indent="0">
              <a:buNone/>
            </a:pPr>
            <a:endParaRPr lang="en-GB" sz="20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1358E5-7132-008A-0221-503DC8D25B1B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FECAA2-4E40-D43E-AA87-0A8C832C567D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8DA3A-1EDA-9277-20D3-1D165347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A651E-DCBF-5EE6-0A30-455F295E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E56E016-3F0B-CE56-22C0-D942C66F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9CB414-4BE9-E29E-6123-82DA58858EE7}"/>
              </a:ext>
            </a:extLst>
          </p:cNvPr>
          <p:cNvGraphicFramePr>
            <a:graphicFrameLocks noGrp="1"/>
          </p:cNvGraphicFramePr>
          <p:nvPr/>
        </p:nvGraphicFramePr>
        <p:xfrm>
          <a:off x="2125580" y="3014062"/>
          <a:ext cx="7940840" cy="2854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7947">
                  <a:extLst>
                    <a:ext uri="{9D8B030D-6E8A-4147-A177-3AD203B41FA5}">
                      <a16:colId xmlns:a16="http://schemas.microsoft.com/office/drawing/2014/main" val="2582709094"/>
                    </a:ext>
                  </a:extLst>
                </a:gridCol>
                <a:gridCol w="974699">
                  <a:extLst>
                    <a:ext uri="{9D8B030D-6E8A-4147-A177-3AD203B41FA5}">
                      <a16:colId xmlns:a16="http://schemas.microsoft.com/office/drawing/2014/main" val="2215919743"/>
                    </a:ext>
                  </a:extLst>
                </a:gridCol>
                <a:gridCol w="974699">
                  <a:extLst>
                    <a:ext uri="{9D8B030D-6E8A-4147-A177-3AD203B41FA5}">
                      <a16:colId xmlns:a16="http://schemas.microsoft.com/office/drawing/2014/main" val="1997761246"/>
                    </a:ext>
                  </a:extLst>
                </a:gridCol>
                <a:gridCol w="974699">
                  <a:extLst>
                    <a:ext uri="{9D8B030D-6E8A-4147-A177-3AD203B41FA5}">
                      <a16:colId xmlns:a16="http://schemas.microsoft.com/office/drawing/2014/main" val="839288529"/>
                    </a:ext>
                  </a:extLst>
                </a:gridCol>
                <a:gridCol w="974699">
                  <a:extLst>
                    <a:ext uri="{9D8B030D-6E8A-4147-A177-3AD203B41FA5}">
                      <a16:colId xmlns:a16="http://schemas.microsoft.com/office/drawing/2014/main" val="1464392305"/>
                    </a:ext>
                  </a:extLst>
                </a:gridCol>
                <a:gridCol w="974699">
                  <a:extLst>
                    <a:ext uri="{9D8B030D-6E8A-4147-A177-3AD203B41FA5}">
                      <a16:colId xmlns:a16="http://schemas.microsoft.com/office/drawing/2014/main" val="4123414453"/>
                    </a:ext>
                  </a:extLst>
                </a:gridCol>
                <a:gridCol w="974699">
                  <a:extLst>
                    <a:ext uri="{9D8B030D-6E8A-4147-A177-3AD203B41FA5}">
                      <a16:colId xmlns:a16="http://schemas.microsoft.com/office/drawing/2014/main" val="1647999052"/>
                    </a:ext>
                  </a:extLst>
                </a:gridCol>
                <a:gridCol w="974699">
                  <a:extLst>
                    <a:ext uri="{9D8B030D-6E8A-4147-A177-3AD203B41FA5}">
                      <a16:colId xmlns:a16="http://schemas.microsoft.com/office/drawing/2014/main" val="3791454284"/>
                    </a:ext>
                  </a:extLst>
                </a:gridCol>
              </a:tblGrid>
              <a:tr h="378549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Example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div</a:t>
                      </a:r>
                    </a:p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(Div Inc.)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Dividends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</a:t>
                      </a:r>
                    </a:p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(Millions)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rGDP</a:t>
                      </a:r>
                      <a:endParaRPr lang="en-US" sz="1000" b="1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10_Year_rate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818870"/>
                  </a:ext>
                </a:extLst>
              </a:tr>
              <a:tr h="40974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AAPL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3.52%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063913"/>
                  </a:ext>
                </a:extLst>
              </a:tr>
              <a:tr h="40974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2.71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373700"/>
                  </a:ext>
                </a:extLst>
              </a:tr>
              <a:tr h="40974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982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4.03%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87700"/>
                  </a:ext>
                </a:extLst>
              </a:tr>
              <a:tr h="409747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MSFT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384286"/>
                  </a:ext>
                </a:extLst>
              </a:tr>
              <a:tr h="4097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rgbClr val="002060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1.56%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0.53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874145"/>
                  </a:ext>
                </a:extLst>
              </a:tr>
              <a:tr h="409747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2012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1396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1100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852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D087E-B2F6-8CC2-5350-A23E1C75B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18CB-AFAC-12E5-8373-2FD906CB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Description and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221D-8298-1252-E407-38D71EFE54C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9982200" y="3426184"/>
            <a:ext cx="1143000" cy="2517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GB"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652EBE-CFC2-FA96-36CF-B6346FFBFF7D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278DD0-D0EB-D8A1-E633-5E6945B3D3C5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182B0-FD45-7C52-C8C3-05E35820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B8997-CE0F-86E1-E74B-035A9375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1CAB94-AFAE-72D3-A808-77DCEE6B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D5F189-AB69-C024-E2EC-E3F257D2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2" y="1902947"/>
            <a:ext cx="5686911" cy="35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4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8F0EB-17EA-5648-7681-A52DA288D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27E8-72D4-8CFB-08D5-CD588DD3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Description and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6C2A6-2BF3-9EFD-58CD-52EA1952A52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9982200" y="3426184"/>
            <a:ext cx="1143000" cy="2517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GB"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454827-B2DE-3FBB-DD23-8502C82DB1B9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06847A-29B2-6983-EDE0-57B5ABCD0CD6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2BE58-3E9E-2352-061D-37E6BF6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35A8B-5A82-5CF1-660A-730331EE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632273D-D1E5-0476-BA8F-9A062BF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DBDB2C-448D-B79F-55AE-9842152C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23" y="2181113"/>
            <a:ext cx="4896062" cy="3010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51E05B-EE94-5A86-D2F4-631470C36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12" y="1902947"/>
            <a:ext cx="5686911" cy="35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15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DBE2-59AC-324D-0612-5D9CD868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F560-36AC-66AE-1B0A-D588C9E6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Description and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5214-F1C0-A256-32B9-F35CB6EA5FF6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9982200" y="3426184"/>
            <a:ext cx="1143000" cy="2517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GB" sz="2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8CA83-3A28-A72E-883D-EF62A9D88DED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289B4-A2C2-36B2-8C72-ED8FD57ACA90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DEF65-7282-AFB4-4AB9-1AF8C403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DA966-52B7-D5DC-8119-23722E2B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E7CDC63-041A-DA73-4046-8C8D6253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420075-3C95-8926-8048-62AD05C9E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367" y="1503784"/>
            <a:ext cx="6919265" cy="41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1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EE408-CA14-A4C8-65D2-F7ED032F6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037F-C66D-5B7D-9F19-A1258654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1FAE0A-EE7F-1D73-1493-88139A145A58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F81363-594D-C626-D050-B04B10167EA8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58F75-565D-2EE3-52B6-98269691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18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C9C40B-6733-87DD-B2EF-8757B421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5ECDA9-C5A9-E046-D0EB-801F5D6B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graphicFrame>
        <p:nvGraphicFramePr>
          <p:cNvPr id="122" name="コンテンツ プレースホルダー 121">
            <a:extLst>
              <a:ext uri="{FF2B5EF4-FFF2-40B4-BE49-F238E27FC236}">
                <a16:creationId xmlns:a16="http://schemas.microsoft.com/office/drawing/2014/main" id="{A931EE60-3D6F-1588-8AE2-E8C22490FB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770479"/>
              </p:ext>
            </p:extLst>
          </p:nvPr>
        </p:nvGraphicFramePr>
        <p:xfrm>
          <a:off x="893927" y="1329401"/>
          <a:ext cx="10184381" cy="462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166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67A26-F732-4B55-3272-6CB752BE6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BA3A-5E70-E967-A3B1-E9D0CB02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543B0A-38EB-3A7A-72EC-0591F57FCCCB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1B69BA-DCA5-4E12-3739-7CC5634602E3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B47A-0C55-38E9-5371-2696D22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19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862C98-444E-B1AD-1158-28E951F1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FEE59A-E7E7-1A72-28A3-CB6F19FBD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8284E8-B331-3441-6762-9F6FC9C15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7445"/>
                <a:ext cx="10515600" cy="4351338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18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 measure the ”goodness” of our model we used: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8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Accuracy (or Precision):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4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Measure of how well your model predicted the outcome</a:t>
                </a:r>
              </a:p>
              <a:p>
                <a:pPr marL="914400" lvl="2" indent="0">
                  <a:buNone/>
                </a:pPr>
                <a:endParaRPr lang="en-US" sz="140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</m:oMath>
                  </m:oMathPara>
                </a14:m>
                <a:endParaRPr lang="en-US" sz="180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8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False Positive Rate: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4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Proportion of negatives that yield a positive test outcome </a:t>
                </a:r>
              </a:p>
              <a:p>
                <a:pPr lvl="2">
                  <a:buFont typeface="Wingdings" pitchFamily="2" charset="2"/>
                  <a:buChar char="§"/>
                </a:pPr>
                <a:endParaRPr lang="en-US" sz="140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sz="180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18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Recall Rate: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sz="14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Proportion of all positives that were classified correctly</a:t>
                </a:r>
              </a:p>
              <a:p>
                <a:pPr marL="914400" lvl="2" indent="0">
                  <a:buNone/>
                </a:pPr>
                <a:endParaRPr lang="en-US" sz="140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1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sz="1800">
                  <a:solidFill>
                    <a:srgbClr val="002060"/>
                  </a:solidFill>
                </a:endParaRPr>
              </a:p>
              <a:p>
                <a:pPr lvl="2"/>
                <a:endParaRPr lang="en-US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C68284E8-B331-3441-6762-9F6FC9C1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7445"/>
                <a:ext cx="10515600" cy="4351338"/>
              </a:xfrm>
              <a:blipFill>
                <a:blip r:embed="rId3"/>
                <a:stretch>
                  <a:fillRect l="-483" t="-1453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074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FDB1-178A-9968-EBA4-84D4DB4AE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A4C9-C8A0-7C33-BAF7-2037DFA8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427"/>
            <a:ext cx="10700657" cy="2289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Dividends as the ultimate factor of stock valuation: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Signals company strength and commitment to deliver long-term shareholder value; discounted dividend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E7FC7-EEFA-A13B-12E9-E7214D08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 – Why Dividends?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76BDB1-7AF1-9546-812A-EE58F255A240}"/>
              </a:ext>
            </a:extLst>
          </p:cNvPr>
          <p:cNvCxnSpPr>
            <a:cxnSpLocks/>
          </p:cNvCxnSpPr>
          <p:nvPr/>
        </p:nvCxnSpPr>
        <p:spPr>
          <a:xfrm>
            <a:off x="838200" y="6188728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A7405-A6FA-1D42-EBD7-3E04106ECE7F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89032-11D8-13E1-6425-76BB7398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60CF-9541-A501-3CAD-E3BEBC46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FDB94E0-AF50-2C5C-59F7-B816D00B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C587BB-B879-63B5-44A4-DF14A233BF37}"/>
              </a:ext>
            </a:extLst>
          </p:cNvPr>
          <p:cNvSpPr txBox="1"/>
          <p:nvPr/>
        </p:nvSpPr>
        <p:spPr>
          <a:xfrm>
            <a:off x="6572479" y="6408668"/>
            <a:ext cx="4076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Sources: Hartford Funds &amp; JP Morgan</a:t>
            </a:r>
          </a:p>
        </p:txBody>
      </p:sp>
    </p:spTree>
    <p:extLst>
      <p:ext uri="{BB962C8B-B14F-4D97-AF65-F5344CB8AC3E}">
        <p14:creationId xmlns:p14="http://schemas.microsoft.com/office/powerpoint/2010/main" val="3917618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FC3B-C9BF-ADED-0083-2917D7FE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79C-E3D9-7D53-D876-8E84ED82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Tree – WITHOUT Macro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6FEA0F6-61DA-7934-D7D3-1DE9B19DC2FE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109136-6EFE-9D64-9BAD-9FE69B23BB1B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CF200-D414-713E-DEAB-858FBE5A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1BDF0-A77B-0128-29F5-0AC70EC2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D0BCFF-DD49-9AE7-0C16-7AC4769D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C9D2533-7937-1CF4-7A50-07A168E9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24F36E-1129-B36F-41C8-1613E2B21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839" y="1581842"/>
            <a:ext cx="755232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3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8B1BB-A634-C3C2-0130-B7C6F06C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9014-A0D7-325A-15F1-743BC8E6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Classification Tree – WITH Macro Data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5BC9CE-57FA-CECA-F870-CEBA87F9A0DF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310FB-34C8-641E-796B-F32C4515C3EF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83D4-50FB-CDC9-B506-6E81FF1B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9DC60-E2D5-60EA-0D22-283E6F3B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2D8846F-AF89-0228-757E-29A5E387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8875FF-B1E7-FDA3-5BE4-B193D5C6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36148-3837-823B-AE11-33257CCA2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55" y="1775668"/>
            <a:ext cx="7914690" cy="42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BBCF-D410-0D95-4CB7-E2DF338E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A787-4249-CE2D-B758-8E9FDD9C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 – WITHOUT Macro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2A533-F96F-4AE7-F4C8-04919B60853F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E5F0FD-D85E-DCDE-4E96-64AB4FBE36B6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1FFB-F033-F267-4C0F-4AEF106A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EA4DC-476D-26A6-424D-2E3CA527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5EB71-692A-C9A0-9CC0-35200D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5C0A35-2E19-6389-6025-678768D76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63" y="1453163"/>
            <a:ext cx="2528637" cy="4495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2160E-DF8B-972F-8495-71007F06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81" y="1464572"/>
            <a:ext cx="7772400" cy="44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5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5CC8E-BAEC-B285-07F2-85E51D364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5809-9F6D-2967-FE26-EDED2942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 – WITH Macro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9F3CCF-24C0-1E85-B819-85032D84F0B7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8F3704-701B-FB10-A349-E6A4B19EB11A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4FA5D-E1F2-94B7-D8BD-64B1D604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C5D78-5F5F-F83A-20B6-50A3FD61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82EC1C2-C30D-8E38-ED4F-B3CCA2E3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10EDC7-CA87-C0F2-0595-2262218E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63" y="1453163"/>
            <a:ext cx="2528637" cy="4495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AE3DA-D002-5C43-F151-0AC924AA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62" y="1453163"/>
            <a:ext cx="8154476" cy="43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1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D6EF-5769-50D0-372F-5E34DD27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51CF-4AAE-AA36-3DE0-43C6849D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Boosting Tree – WITHOUT Macro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92418A-2C8B-D000-D8CE-002A24724B7A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1E5565-B2C7-C082-C3C1-3AEC668B386E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B886-213C-685E-FFDB-B39E54E0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2617C-D50E-AD39-0BC9-8610EDA9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029FB8-9FCE-29A3-40A0-0556D1BB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912408-2B65-9880-4127-A7E1280E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62" y="1477453"/>
            <a:ext cx="2528637" cy="4495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C9C31-2E98-BE7F-024E-C97C2925B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77453"/>
            <a:ext cx="7772400" cy="44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7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1D456-09AF-A6D1-03AE-1C286C12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0E3B-43A5-073D-FD6D-E72F4C0D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Boosting Tree – WITH Macro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45A77C-2C56-8530-0037-F4F3718F1D0F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6D4F6C-A372-2DB9-8943-FC368F20DD3C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F9A6-82BD-D176-764F-6E86C474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29C67-C7DB-C0F8-8A33-91ADC677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6C99B26-B107-82A4-117D-6F8CD7A1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C5A662-268A-A368-ADFA-6BEF510F4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62" y="1477453"/>
            <a:ext cx="2528637" cy="4495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C414C-AF64-ABAE-8EE9-30D507DA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00" y="1654170"/>
            <a:ext cx="8040900" cy="414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41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33ED9-0C1C-50E7-B61E-61528679D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4634-9351-7C24-7E00-014F110A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AB871F-2ACD-3549-206D-B409E3E89FF3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82D859-B383-2B25-1879-180172971C23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5329-061E-8172-4214-80A204CB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C5019-B06C-94F5-7DB5-BB65CEB6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EFDFFBF-7A36-EC65-5FF2-FC27119F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E1F607-F854-0FDA-71D0-408A0002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762" y="1477453"/>
            <a:ext cx="10047360" cy="4391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49DFD25-7D7F-B248-F259-740AB6A7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27254"/>
              </p:ext>
            </p:extLst>
          </p:nvPr>
        </p:nvGraphicFramePr>
        <p:xfrm>
          <a:off x="838200" y="1722649"/>
          <a:ext cx="10515600" cy="41461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9411">
                  <a:extLst>
                    <a:ext uri="{9D8B030D-6E8A-4147-A177-3AD203B41FA5}">
                      <a16:colId xmlns:a16="http://schemas.microsoft.com/office/drawing/2014/main" val="1106516880"/>
                    </a:ext>
                  </a:extLst>
                </a:gridCol>
                <a:gridCol w="5286189">
                  <a:extLst>
                    <a:ext uri="{9D8B030D-6E8A-4147-A177-3AD203B41FA5}">
                      <a16:colId xmlns:a16="http://schemas.microsoft.com/office/drawing/2014/main" val="1219665686"/>
                    </a:ext>
                  </a:extLst>
                </a:gridCol>
              </a:tblGrid>
              <a:tr h="4146123">
                <a:tc>
                  <a:txBody>
                    <a:bodyPr/>
                    <a:lstStyle/>
                    <a:p>
                      <a:pPr algn="ctr"/>
                      <a:endParaRPr lang="en-GB" sz="14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796293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151AB00-581B-3A83-2BBB-DD108B80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78" y="2440899"/>
            <a:ext cx="4676282" cy="2709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A3F9A-8FE5-5673-ED1D-319B2EF88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973" y="2305765"/>
            <a:ext cx="5142711" cy="29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3D555-97C7-A65B-3781-3C932661F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5F31-C6D6-7814-0239-662095211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00" y="170425"/>
            <a:ext cx="10515600" cy="1150015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Answers to our research questions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7342CF-447C-6961-53BA-0280E2E42D52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5D4D5F-1253-32EB-D4D6-396EEC4A43CA}"/>
              </a:ext>
            </a:extLst>
          </p:cNvPr>
          <p:cNvCxnSpPr>
            <a:cxnSpLocks/>
          </p:cNvCxnSpPr>
          <p:nvPr/>
        </p:nvCxnSpPr>
        <p:spPr>
          <a:xfrm>
            <a:off x="8388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19FD1-6C24-04FD-C739-B3291A87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BB7C9-4726-A7AC-3697-07D28ECC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C8F49F1-4B67-6F64-CB3A-8A6701C0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EF7DCC-BEB6-A8A5-6B5D-2906CE412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624044"/>
              </p:ext>
            </p:extLst>
          </p:nvPr>
        </p:nvGraphicFramePr>
        <p:xfrm>
          <a:off x="838200" y="1354798"/>
          <a:ext cx="10515000" cy="3709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9113">
                  <a:extLst>
                    <a:ext uri="{9D8B030D-6E8A-4147-A177-3AD203B41FA5}">
                      <a16:colId xmlns:a16="http://schemas.microsoft.com/office/drawing/2014/main" val="2157451411"/>
                    </a:ext>
                  </a:extLst>
                </a:gridCol>
                <a:gridCol w="5285887">
                  <a:extLst>
                    <a:ext uri="{9D8B030D-6E8A-4147-A177-3AD203B41FA5}">
                      <a16:colId xmlns:a16="http://schemas.microsoft.com/office/drawing/2014/main" val="2415874703"/>
                    </a:ext>
                  </a:extLst>
                </a:gridCol>
              </a:tblGrid>
              <a:tr h="307343">
                <a:tc>
                  <a:txBody>
                    <a:bodyPr/>
                    <a:lstStyle/>
                    <a:p>
                      <a:pPr algn="ctr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37883"/>
                  </a:ext>
                </a:extLst>
              </a:tr>
              <a:tr h="38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</a:rPr>
                        <a:t>Using previously available data on firm-specific and industry/macroeconomic factors, can we predict an increase in a firm's total dividends over the next calendar year?</a:t>
                      </a:r>
                      <a:endParaRPr lang="en-US" altLang="ja-JP" sz="1400" b="0" i="0" u="none" strike="noStrike" noProof="0">
                        <a:solidFill>
                          <a:schemeClr val="bg1"/>
                        </a:solidFill>
                        <a:latin typeface="Segoe UI"/>
                      </a:endParaRPr>
                    </a:p>
                    <a:p>
                      <a:pPr algn="ctr"/>
                      <a:endParaRPr lang="en-GB" sz="14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2060"/>
                          </a:solidFill>
                        </a:rPr>
                        <a:t>Yes, we get an accuracy rate of 84.35% with our Random Forest model and a recall rate of 86.29%; effectively leverages firm-specific and industry/macro factors to predict increases in a firm's total dividends.</a:t>
                      </a:r>
                      <a:endParaRPr lang="en-GB" sz="13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349809"/>
                  </a:ext>
                </a:extLst>
              </a:tr>
              <a:tr h="724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  <a:ea typeface="游ゴシック light"/>
                        </a:rPr>
                        <a:t>Are microeconomic or macroeconomic features more powerful at predicting the outcome?</a:t>
                      </a:r>
                    </a:p>
                    <a:p>
                      <a:pPr algn="ctr"/>
                      <a:endParaRPr lang="en-GB" sz="14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 features and firm specific data are more powerful predictors. However, industry averages and population have high predictive capacity on the classification and boosting trees.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65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  <a:ea typeface="游ゴシック light"/>
                        </a:rPr>
                        <a:t>Which specific features are most effective at predicting a dividend increase? Are there any predictors which are surprisingly relevant/irrelevant?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Population was the most relevant macro feature. Surprising – there are more obvious macro variable such as GDP. Dividend increase last year was the most powerful. Demonstrates the power of momentum.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253334"/>
                  </a:ext>
                </a:extLst>
              </a:tr>
              <a:tr h="994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  <a:ea typeface="游ゴシック light"/>
                        </a:rPr>
                        <a:t>Will previous issuance of dividends impact future dividend increase?</a:t>
                      </a:r>
                      <a:endParaRPr lang="en-US" altLang="ja-JP" sz="1400" b="1" i="0" u="none" strike="noStrike" noProof="0">
                        <a:solidFill>
                          <a:schemeClr val="bg1"/>
                        </a:solidFill>
                        <a:latin typeface="Segoe UI"/>
                        <a:ea typeface="游ゴシック light"/>
                      </a:endParaRPr>
                    </a:p>
                    <a:p>
                      <a:pPr algn="ctr"/>
                      <a:endParaRPr lang="en-GB" sz="14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Yes, in fact this was our most powerful feature. </a:t>
                      </a:r>
                      <a:r>
                        <a:rPr lang="en-GB" sz="13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strong predictive power of past dividend increases aligns with EMH; it reflects market-recognized patterns of dividend "stickiness"; note, it’s used probabilistically and not as a guaranteed outcome.</a:t>
                      </a:r>
                      <a:endParaRPr lang="en-GB" sz="13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425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8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309DF-0D5C-A17C-9359-ACB0C85A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6DA0-9D68-27F0-2B21-A687E2BC3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00" y="170425"/>
            <a:ext cx="10515600" cy="1150015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Answers to our research questions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AF44C6-8EDC-8523-2387-7267E60C739B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AF1099-5155-C301-F587-9A97B898F7E1}"/>
              </a:ext>
            </a:extLst>
          </p:cNvPr>
          <p:cNvCxnSpPr>
            <a:cxnSpLocks/>
          </p:cNvCxnSpPr>
          <p:nvPr/>
        </p:nvCxnSpPr>
        <p:spPr>
          <a:xfrm>
            <a:off x="8388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5735-8D7F-C99B-F696-512961E6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3FF6B-AA92-1B0E-6370-8523E102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91C2EDA-C5C6-218D-79E4-D4912D6A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509F26-AD37-1DAB-6DAF-6350C83580A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54798"/>
          <a:ext cx="10515000" cy="3709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9113">
                  <a:extLst>
                    <a:ext uri="{9D8B030D-6E8A-4147-A177-3AD203B41FA5}">
                      <a16:colId xmlns:a16="http://schemas.microsoft.com/office/drawing/2014/main" val="2157451411"/>
                    </a:ext>
                  </a:extLst>
                </a:gridCol>
                <a:gridCol w="5285887">
                  <a:extLst>
                    <a:ext uri="{9D8B030D-6E8A-4147-A177-3AD203B41FA5}">
                      <a16:colId xmlns:a16="http://schemas.microsoft.com/office/drawing/2014/main" val="2415874703"/>
                    </a:ext>
                  </a:extLst>
                </a:gridCol>
              </a:tblGrid>
              <a:tr h="307343">
                <a:tc>
                  <a:txBody>
                    <a:bodyPr/>
                    <a:lstStyle/>
                    <a:p>
                      <a:pPr algn="ctr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Question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Answer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37883"/>
                  </a:ext>
                </a:extLst>
              </a:tr>
              <a:tr h="3862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</a:rPr>
                        <a:t>Using previously available data on firm-specific and industry/macroeconomic factors, can we predict an increase in a firm's total dividends over the next calendar year?</a:t>
                      </a:r>
                      <a:endParaRPr lang="en-US" altLang="ja-JP" sz="1400" b="0" i="0" u="none" strike="noStrike" noProof="0">
                        <a:solidFill>
                          <a:schemeClr val="bg1"/>
                        </a:solidFill>
                        <a:latin typeface="Segoe UI"/>
                      </a:endParaRPr>
                    </a:p>
                    <a:p>
                      <a:pPr algn="ctr"/>
                      <a:endParaRPr lang="en-GB" sz="14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solidFill>
                            <a:srgbClr val="002060"/>
                          </a:solidFill>
                        </a:rPr>
                        <a:t>Yes, we get an accuracy rate of 84.35% with our Random Forest model and a recall rate of 86.29%; effectively leverages firm-specific and industry/macro factors to predict increases in a firm's total dividends.</a:t>
                      </a:r>
                      <a:endParaRPr lang="en-GB" sz="13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349809"/>
                  </a:ext>
                </a:extLst>
              </a:tr>
              <a:tr h="7240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  <a:ea typeface="游ゴシック light"/>
                        </a:rPr>
                        <a:t>Are microeconomic or macroeconomic features more powerful at predicting the outcome?</a:t>
                      </a:r>
                    </a:p>
                    <a:p>
                      <a:pPr algn="ctr"/>
                      <a:endParaRPr lang="en-GB" sz="14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 features and firm specific data are more powerful predictors. However, industry averages and population have high predictive capacity on the classification and boosting trees.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65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  <a:ea typeface="游ゴシック light"/>
                        </a:rPr>
                        <a:t>Which specific features are most effective at predicting a dividend increase? Are there any predictors which are surprisingly relevant/irrelevant?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Population was the most relevant macro feature. Surprising – there are more obvious macro variable such as GDP. Dividend increase last year was the most powerful. Demonstrates the power of momentum.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253334"/>
                  </a:ext>
                </a:extLst>
              </a:tr>
              <a:tr h="994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ja-JP" sz="1400" b="1" i="0" u="none" strike="noStrike" noProof="0">
                          <a:solidFill>
                            <a:schemeClr val="bg1"/>
                          </a:solidFill>
                          <a:latin typeface="Segoe UI"/>
                          <a:ea typeface="游ゴシック light"/>
                        </a:rPr>
                        <a:t>Will previous issuance of dividends impact future dividend increase?</a:t>
                      </a:r>
                      <a:endParaRPr lang="en-US" altLang="ja-JP" sz="1400" b="1" i="0" u="none" strike="noStrike" noProof="0">
                        <a:solidFill>
                          <a:schemeClr val="bg1"/>
                        </a:solidFill>
                        <a:latin typeface="Segoe UI"/>
                        <a:ea typeface="游ゴシック light"/>
                      </a:endParaRPr>
                    </a:p>
                    <a:p>
                      <a:pPr algn="ctr"/>
                      <a:endParaRPr lang="en-GB" sz="1400" b="1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Yes, in fact this was our most powerful feature. </a:t>
                      </a:r>
                      <a:r>
                        <a:rPr lang="en-GB" sz="13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strong predictive power of past dividend increases aligns with EMH; it reflects market-recognized patterns of dividend "stickiness"; note, it’s used probabilistically and not as a guaranteed outcome.</a:t>
                      </a:r>
                      <a:endParaRPr lang="en-GB" sz="13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4258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EB678A-CEC3-1101-A3F8-176C9E161C8F}"/>
              </a:ext>
            </a:extLst>
          </p:cNvPr>
          <p:cNvSpPr txBox="1"/>
          <p:nvPr/>
        </p:nvSpPr>
        <p:spPr>
          <a:xfrm>
            <a:off x="837600" y="5264962"/>
            <a:ext cx="105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002060"/>
                </a:solidFill>
              </a:rPr>
              <a:t>Fundamentally: By identifying firms likely to increase dividends, our model can guide investors toward firms that historically outperform, amplifying returns through both share price growth and reinvested payouts.</a:t>
            </a:r>
          </a:p>
        </p:txBody>
      </p:sp>
    </p:spTree>
    <p:extLst>
      <p:ext uri="{BB962C8B-B14F-4D97-AF65-F5344CB8AC3E}">
        <p14:creationId xmlns:p14="http://schemas.microsoft.com/office/powerpoint/2010/main" val="381500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8E470-4684-0101-DB4A-CC68694E9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FE30-ABBC-43C2-BF12-251BFE92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00" y="170425"/>
            <a:ext cx="10515600" cy="1150015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Bibliography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199D70-7026-3AD5-FDAC-21B8CA971919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9D2D9E-EC44-F7A7-2407-4E6F7E3BC286}"/>
              </a:ext>
            </a:extLst>
          </p:cNvPr>
          <p:cNvCxnSpPr>
            <a:cxnSpLocks/>
          </p:cNvCxnSpPr>
          <p:nvPr/>
        </p:nvCxnSpPr>
        <p:spPr>
          <a:xfrm>
            <a:off x="8388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E3872-00AE-64AB-3D12-1643073F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29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D52B0-2D44-81C2-3D13-957F2D55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953B0A-D89E-1F15-7F9B-7D982FFC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EBB561E-B777-E770-1EE5-50004EA4E07F}"/>
              </a:ext>
            </a:extLst>
          </p:cNvPr>
          <p:cNvSpPr txBox="1">
            <a:spLocks/>
          </p:cNvSpPr>
          <p:nvPr/>
        </p:nvSpPr>
        <p:spPr>
          <a:xfrm>
            <a:off x="837600" y="1459827"/>
            <a:ext cx="10668600" cy="3972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en-GB" sz="1400" u="none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Bloomberg LP. "Data accessed via Bloomberg Terminal." Accessed October-November 2024.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u="none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Dingli, Alexiei and Karl Sant Fournier. ”Financial Time Series Forecasting – A Machine Learning Approach.” </a:t>
            </a:r>
            <a:r>
              <a:rPr lang="en-GB" sz="1400" i="1" u="none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 Learning and Applications: An International Journal</a:t>
            </a:r>
            <a:r>
              <a:rPr lang="en-GB" sz="1400" u="none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7, no. 5 (October 2017): 11-27.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Federal Reserve Bank of St. Louis. "Federal Reserve Economic Data (FRED)." Accessed 26</a:t>
            </a:r>
            <a:r>
              <a:rPr lang="en-GB" sz="1400" baseline="300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October 2026. https://fred.stlouisfed.org.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Hartford Funds. "The Power of Dividends: Past, Present, and Future." Whitepaper, Hartford Funds, 2021. Accessed November 26, 2024. 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https://www.hartfordfunds.com/dam/en/docs/pub/whitepapers/WP106.pdf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J.P. Morgan Asset Management. "The Era of Accelerated Dividend Growth Is Upon Us." Accessed November 26, 2024. 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https://am.jpmorgan.com/gb/en/asset-management/adv/insights/portfolio-insights/pm-perspectives/equities/the-era-of-accelerated-dividend-growth-is-upon-us/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u="none" kern="10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Kim, Jinhwa, Chaehwan Won, and Jae Kwon Bae. “A knowledge integration model for the prediction of corporate dividends.” </a:t>
            </a:r>
            <a:r>
              <a:rPr lang="en-GB" sz="1400" i="1" u="none" kern="10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Expert Systems with Applications</a:t>
            </a:r>
            <a:r>
              <a:rPr lang="en-GB" sz="1400" u="none" kern="100">
                <a:solidFill>
                  <a:srgbClr val="002060"/>
                </a:solidFill>
                <a:effectLst/>
                <a:latin typeface="Segoe UI" panose="020B0502040204020203" pitchFamily="34" charset="0"/>
                <a:ea typeface="Aptos" panose="020B0004020202020204" pitchFamily="34" charset="0"/>
                <a:cs typeface="Segoe UI" panose="020B0502040204020203" pitchFamily="34" charset="0"/>
              </a:rPr>
              <a:t> 37, no. 2. (March 2010): 1344-1350.</a:t>
            </a:r>
            <a:endParaRPr lang="en-GB" sz="14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i="0" u="none" strike="noStrike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Moreira, Ana Catarina Fernandes. ”</a:t>
            </a:r>
            <a:r>
              <a:rPr lang="en-GB" sz="1400" u="none" strike="noStrike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Prediction of Dividend Yields.” M</a:t>
            </a:r>
            <a:r>
              <a:rPr lang="en-GB" sz="1400" i="0" u="none" strike="noStrike">
                <a:solidFill>
                  <a:srgbClr val="00206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aster's thesis, Universidade do Porto, 2022. </a:t>
            </a:r>
            <a:endParaRPr lang="en-GB" sz="14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Williams, John Burr. </a:t>
            </a:r>
            <a:r>
              <a:rPr lang="en-GB" sz="1400" i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Theory of Investment Value.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Cambridge, MA: Harvard University Press, 1938.</a:t>
            </a:r>
            <a:endParaRPr lang="en-GB" sz="1400" u="none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11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EF771-143E-E4D3-078F-A8F01BD5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9F4C-71BD-1F02-F199-39F82D08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427"/>
            <a:ext cx="10700657" cy="2289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Dividends as the ultimate factor of stock valuation: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Signals company strength and commitment to deliver long-term shareholder value; discounted dividend model.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Significant Contributor to Returns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1987 to the end of 2023, </a:t>
            </a: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reinvested dividends accounted for 55% of total market returns.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(JP Morgan)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53A9A-10BC-8E23-EEFC-C7903D42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 – Why Dividends?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0971BB-2116-9B68-289B-A2F3249038C3}"/>
              </a:ext>
            </a:extLst>
          </p:cNvPr>
          <p:cNvCxnSpPr>
            <a:cxnSpLocks/>
          </p:cNvCxnSpPr>
          <p:nvPr/>
        </p:nvCxnSpPr>
        <p:spPr>
          <a:xfrm>
            <a:off x="838200" y="6188728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001C8E-AEAA-0A1F-1559-BABEEA03AD9C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7B811-D9EC-8431-7738-23E0B7C6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6140A-37B3-D746-CE5E-D1EE087E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2AA52FB-5A4B-8205-84BB-0B1FA52B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93CF6B-C36F-7155-2A28-FE304A896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" y="3513439"/>
            <a:ext cx="5214257" cy="2620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5AFA4A-88C9-FC99-07A0-C27F750DD41D}"/>
              </a:ext>
            </a:extLst>
          </p:cNvPr>
          <p:cNvSpPr txBox="1"/>
          <p:nvPr/>
        </p:nvSpPr>
        <p:spPr>
          <a:xfrm>
            <a:off x="6572479" y="6408668"/>
            <a:ext cx="4076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Sources: Hartford Funds &amp; JP Morgan</a:t>
            </a:r>
          </a:p>
        </p:txBody>
      </p:sp>
    </p:spTree>
    <p:extLst>
      <p:ext uri="{BB962C8B-B14F-4D97-AF65-F5344CB8AC3E}">
        <p14:creationId xmlns:p14="http://schemas.microsoft.com/office/powerpoint/2010/main" val="3835771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5FCC-D0D8-4704-763A-8994A874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4B4D-BC39-F86B-39DC-45D5277C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427"/>
            <a:ext cx="10700657" cy="2289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Dividends as the ultimate factor of stock valuation: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Signals company strength and commitment to deliver long-term shareholder value; discounted dividend model.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Significant Contributor to Returns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1987 to the end of 2023, </a:t>
            </a: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reinvested dividends accounted for 55% of total market returns.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(JP Morgan)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Extensive Market Impact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Dividend-paying firms represent over </a:t>
            </a: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75% of the total market capitalization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U.S. stock market. Firms that increase dividends significantly outperform peers in market cap growth over decades, driving wealth creation for investors. (JP Morgan) </a:t>
            </a:r>
            <a:endParaRPr lang="en-GB" sz="1400" b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Predicting dividend changes requires analysing both firm-specific factors and broader economic indicators.</a:t>
            </a:r>
            <a:endParaRPr lang="en-GB" sz="20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3FBE7-3A25-63B6-4AC9-729A8167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 – Why Dividends?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DADC0-2F5E-B77E-E2EB-49AA195755D4}"/>
              </a:ext>
            </a:extLst>
          </p:cNvPr>
          <p:cNvCxnSpPr>
            <a:cxnSpLocks/>
          </p:cNvCxnSpPr>
          <p:nvPr/>
        </p:nvCxnSpPr>
        <p:spPr>
          <a:xfrm>
            <a:off x="838200" y="6188728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6BDD86-6CD4-5CDD-1F84-4A1D30C6067A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85C51-7C53-464E-0219-B92CA095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D5266-9925-5F2A-F4A8-ECE644C5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5904BB-F71B-CE7B-8964-E7D4E128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8EDF10-8AD5-BD68-0250-751C5E9FA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84" y="3513439"/>
            <a:ext cx="5214257" cy="2620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F041B21-9706-8361-0A3B-E06345C5DB6D}"/>
              </a:ext>
            </a:extLst>
          </p:cNvPr>
          <p:cNvSpPr txBox="1"/>
          <p:nvPr/>
        </p:nvSpPr>
        <p:spPr>
          <a:xfrm>
            <a:off x="6572479" y="6408668"/>
            <a:ext cx="4076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Sources: Hartford Funds &amp; JP Morgan</a:t>
            </a:r>
          </a:p>
        </p:txBody>
      </p:sp>
    </p:spTree>
    <p:extLst>
      <p:ext uri="{BB962C8B-B14F-4D97-AF65-F5344CB8AC3E}">
        <p14:creationId xmlns:p14="http://schemas.microsoft.com/office/powerpoint/2010/main" val="183329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AF6E-1A3C-E068-321C-79AC16B9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618CE-C849-933D-6A3C-020E74EF6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7427"/>
            <a:ext cx="10700657" cy="2289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Dividends as the ultimate factor of stock valuation: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Signals company strength and commitment to deliver long-term shareholder value; discounted dividend model.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Significant Contributor to Returns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1987 to the end of 2023, </a:t>
            </a: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reinvested dividends accounted for 55% of total market returns.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(JP Morgan)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Extensive Market Impact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spcBef>
                <a:spcPts val="800"/>
              </a:spcBef>
              <a:buFont typeface="Wingdings" pitchFamily="2" charset="2"/>
              <a:buChar char="§"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Dividend-paying firms represent over </a:t>
            </a:r>
            <a:r>
              <a:rPr lang="en-GB" sz="1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75% of the total market capitalization</a:t>
            </a: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of the U.S. stock market. Firms that increase dividends significantly outperform peers in market cap growth over decades, driving wealth creation for investors. (JP Morgan) </a:t>
            </a:r>
            <a:endParaRPr lang="en-GB" sz="1400" b="1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Predicting dividend changes requires analysing both firm-specific factors and broader economic indicators.</a:t>
            </a:r>
            <a:endParaRPr lang="en-GB" sz="200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325B-54E2-A5C3-0B4F-3D7CD619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 – Why Dividends?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E64CFC-D197-126D-03CC-07BA3307E75F}"/>
              </a:ext>
            </a:extLst>
          </p:cNvPr>
          <p:cNvCxnSpPr>
            <a:cxnSpLocks/>
          </p:cNvCxnSpPr>
          <p:nvPr/>
        </p:nvCxnSpPr>
        <p:spPr>
          <a:xfrm>
            <a:off x="838200" y="6188728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5FDA8A-EDE2-26E9-0D2E-D8F3C842DB60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7146-D38D-E66C-5890-8C376C48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CA7D2-C512-A4F6-CED0-AC590F0D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E68805-3BBE-3F0D-112E-8C3E8598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pic>
        <p:nvPicPr>
          <p:cNvPr id="10" name="図 15" descr="グラフ&#10;&#10;説明は自動で生成されたものです">
            <a:extLst>
              <a:ext uri="{FF2B5EF4-FFF2-40B4-BE49-F238E27FC236}">
                <a16:creationId xmlns:a16="http://schemas.microsoft.com/office/drawing/2014/main" id="{C877F861-D2F7-DC06-450F-A8EC062F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322" y="3626330"/>
            <a:ext cx="5261894" cy="24785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7D104-4138-9F9D-9E02-FA03904D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84" y="3513439"/>
            <a:ext cx="5214257" cy="2620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BA1318-5B96-0F5D-3093-CCF982E5CDE9}"/>
              </a:ext>
            </a:extLst>
          </p:cNvPr>
          <p:cNvSpPr txBox="1"/>
          <p:nvPr/>
        </p:nvSpPr>
        <p:spPr>
          <a:xfrm>
            <a:off x="6572479" y="6408668"/>
            <a:ext cx="4076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Sources: Hartford Funds &amp; JP Morgan</a:t>
            </a:r>
          </a:p>
        </p:txBody>
      </p:sp>
    </p:spTree>
    <p:extLst>
      <p:ext uri="{BB962C8B-B14F-4D97-AF65-F5344CB8AC3E}">
        <p14:creationId xmlns:p14="http://schemas.microsoft.com/office/powerpoint/2010/main" val="1395647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64EA-768E-66D3-63DD-1791825C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FF34-5FD9-96DE-8D47-19C32682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Research Questions and Sub-Questions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B9AE689C-86A4-F111-2F8F-A926B2339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414396"/>
              </p:ext>
            </p:extLst>
          </p:nvPr>
        </p:nvGraphicFramePr>
        <p:xfrm>
          <a:off x="835151" y="1307427"/>
          <a:ext cx="10515599" cy="92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048">
                  <a:extLst>
                    <a:ext uri="{9D8B030D-6E8A-4147-A177-3AD203B41FA5}">
                      <a16:colId xmlns:a16="http://schemas.microsoft.com/office/drawing/2014/main" val="4054365217"/>
                    </a:ext>
                  </a:extLst>
                </a:gridCol>
                <a:gridCol w="7845551">
                  <a:extLst>
                    <a:ext uri="{9D8B030D-6E8A-4147-A177-3AD203B41FA5}">
                      <a16:colId xmlns:a16="http://schemas.microsoft.com/office/drawing/2014/main" val="3402547907"/>
                    </a:ext>
                  </a:extLst>
                </a:gridCol>
              </a:tblGrid>
              <a:tr h="927207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Segoe UI"/>
                        </a:rPr>
                        <a:t>Research Question</a:t>
                      </a:r>
                      <a:endParaRPr kumimoji="1" lang="ja-JP" altLang="en-US">
                        <a:latin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GB" altLang="ja-JP" sz="1600" b="1" i="0" u="none" strike="noStrike" noProof="0">
                          <a:solidFill>
                            <a:schemeClr val="bg1"/>
                          </a:solidFill>
                          <a:latin typeface="Segoe UI"/>
                        </a:rPr>
                        <a:t>Using previously available data on firm-specific and macroeconomic factors, can we predict an increase in a firm's total dividends over the next calendar year?</a:t>
                      </a:r>
                      <a:endParaRPr lang="en-US" altLang="ja-JP" sz="1600" b="0" i="0" u="none" strike="noStrike" noProof="0">
                        <a:solidFill>
                          <a:schemeClr val="bg1"/>
                        </a:solidFill>
                        <a:latin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1211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6FCB5E-E75A-773C-80EB-B9CE2B209857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F1B479-551B-B781-883F-D81708D7D9BE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4D6D0-EEFA-3F4A-4AD8-D75737B7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8C529-4860-C6B9-33B6-0CA3CDFD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F5DCD5-C88F-0A32-26AD-C65B17D7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15440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2DF67-DB56-4735-2E14-673D67BB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5974-62AD-D48C-5956-B5AE0944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Main Research Questions and Sub-Questions</a:t>
            </a:r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2DACF617-DFF6-8088-AD7F-C4E7C704EA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27794"/>
              </p:ext>
            </p:extLst>
          </p:nvPr>
        </p:nvGraphicFramePr>
        <p:xfrm>
          <a:off x="835151" y="1307427"/>
          <a:ext cx="10515599" cy="4738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048">
                  <a:extLst>
                    <a:ext uri="{9D8B030D-6E8A-4147-A177-3AD203B41FA5}">
                      <a16:colId xmlns:a16="http://schemas.microsoft.com/office/drawing/2014/main" val="4054365217"/>
                    </a:ext>
                  </a:extLst>
                </a:gridCol>
                <a:gridCol w="7845551">
                  <a:extLst>
                    <a:ext uri="{9D8B030D-6E8A-4147-A177-3AD203B41FA5}">
                      <a16:colId xmlns:a16="http://schemas.microsoft.com/office/drawing/2014/main" val="3402547907"/>
                    </a:ext>
                  </a:extLst>
                </a:gridCol>
              </a:tblGrid>
              <a:tr h="927207">
                <a:tc>
                  <a:txBody>
                    <a:bodyPr/>
                    <a:lstStyle/>
                    <a:p>
                      <a:pPr algn="ctr"/>
                      <a:r>
                        <a:rPr lang="ja-JP" altLang="en-US">
                          <a:latin typeface="Segoe UI"/>
                        </a:rPr>
                        <a:t>Research Question</a:t>
                      </a:r>
                      <a:endParaRPr kumimoji="1" lang="ja-JP" altLang="en-US">
                        <a:latin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GB" altLang="ja-JP" sz="1600" b="1" i="0" u="none" strike="noStrike" noProof="0">
                          <a:solidFill>
                            <a:schemeClr val="bg1"/>
                          </a:solidFill>
                          <a:latin typeface="Segoe UI"/>
                        </a:rPr>
                        <a:t>Using previously available data on firm-specific and macroeconomic factors, can we predict an increase in a firm's total dividends over the next calendar year?</a:t>
                      </a:r>
                      <a:endParaRPr lang="en-US" altLang="ja-JP" sz="1600" b="0" i="0" u="none" strike="noStrike" noProof="0">
                        <a:solidFill>
                          <a:schemeClr val="bg1"/>
                        </a:solidFill>
                        <a:latin typeface="Segoe U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612117"/>
                  </a:ext>
                </a:extLst>
              </a:tr>
              <a:tr h="381161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1">
                          <a:solidFill>
                            <a:srgbClr val="002060"/>
                          </a:solidFill>
                          <a:latin typeface="Segoe UI"/>
                        </a:rPr>
                        <a:t>Sub Questions</a:t>
                      </a:r>
                      <a:endParaRPr kumimoji="1" lang="ja-JP" altLang="en-US" sz="2000" b="1">
                        <a:solidFill>
                          <a:srgbClr val="002060"/>
                        </a:solidFill>
                        <a:latin typeface="Segoe U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altLang="ja-JP" sz="1600" b="0" i="0" u="none" strike="noStrike" noProof="0">
                          <a:solidFill>
                            <a:srgbClr val="002060"/>
                          </a:solidFill>
                          <a:latin typeface="Segoe UI"/>
                          <a:ea typeface="游ゴシック light"/>
                        </a:rPr>
                        <a:t>Are microeconomic or macroeconomic features more powerful at predicting the outcome?</a:t>
                      </a:r>
                      <a:endParaRPr lang="en-GB" altLang="ja-JP" sz="1600" b="0" i="0" u="none" strike="noStrike" noProof="0">
                        <a:latin typeface="Segoe UI"/>
                        <a:ea typeface="游ゴシック light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GB" altLang="ja-JP" sz="1600" b="0" i="0" u="none" strike="noStrike" noProof="0">
                        <a:solidFill>
                          <a:srgbClr val="002060"/>
                        </a:solidFill>
                        <a:latin typeface="Segoe UI"/>
                        <a:ea typeface="游ゴシック light"/>
                      </a:endParaRP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altLang="ja-JP" sz="1600" b="0" i="0" u="none" strike="noStrike" noProof="0">
                          <a:solidFill>
                            <a:srgbClr val="002060"/>
                          </a:solidFill>
                          <a:latin typeface="Segoe UI"/>
                          <a:ea typeface="游ゴシック light"/>
                        </a:rPr>
                        <a:t>Which specific features are most effective at predicting a dividend increase?</a:t>
                      </a:r>
                      <a:endParaRPr lang="en-GB" altLang="ja-JP" sz="1600" b="0" i="0" u="none" strike="noStrike" noProof="0">
                        <a:latin typeface="Segoe UI"/>
                        <a:ea typeface="游ゴシック light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GB" altLang="ja-JP" sz="1600" b="0" i="0" u="none" strike="noStrike" noProof="0">
                        <a:solidFill>
                          <a:srgbClr val="002060"/>
                        </a:solidFill>
                        <a:latin typeface="Segoe UI"/>
                        <a:ea typeface="游ゴシック light"/>
                      </a:endParaRPr>
                    </a:p>
                    <a:p>
                      <a:pPr marL="285750" marR="0" lvl="0" indent="-28575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altLang="ja-JP" sz="1600" b="0" i="0" u="none" strike="noStrike" noProof="0">
                          <a:solidFill>
                            <a:srgbClr val="002060"/>
                          </a:solidFill>
                          <a:latin typeface="Segoe UI"/>
                          <a:ea typeface="游ゴシック light"/>
                        </a:rPr>
                        <a:t>Are there any predictors which are surprisingly relevant/irrelevant?</a:t>
                      </a:r>
                      <a:endParaRPr lang="en-GB" altLang="ja-JP" sz="1600" b="0" i="0" u="none" strike="noStrike" noProof="0">
                        <a:latin typeface="Segoe UI"/>
                        <a:ea typeface="游ゴシック light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GB" altLang="ja-JP" sz="1600" b="0" i="0" u="none" strike="noStrike" noProof="0">
                        <a:solidFill>
                          <a:srgbClr val="002060"/>
                        </a:solidFill>
                        <a:latin typeface="Segoe UI"/>
                        <a:ea typeface="游ゴシック light"/>
                      </a:endParaRPr>
                    </a:p>
                    <a:p>
                      <a:pPr marL="273050" marR="0" lvl="0" indent="-285750" algn="l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§"/>
                      </a:pPr>
                      <a:r>
                        <a:rPr lang="en-GB" altLang="ja-JP" sz="1600" b="0" i="0" u="none" strike="noStrike" noProof="0">
                          <a:solidFill>
                            <a:srgbClr val="002060"/>
                          </a:solidFill>
                          <a:latin typeface="Segoe UI"/>
                          <a:ea typeface="游ゴシック light"/>
                        </a:rPr>
                        <a:t>Will previous issuance of dividends impact future dividend increase?</a:t>
                      </a:r>
                      <a:endParaRPr lang="en-GB" altLang="ja-JP" sz="1600" b="0" i="0" u="none" strike="noStrike" noProof="0">
                        <a:latin typeface="Segoe UI"/>
                      </a:endParaRPr>
                    </a:p>
                    <a:p>
                      <a:pPr lvl="0" algn="ctr">
                        <a:buNone/>
                      </a:pPr>
                      <a:endParaRPr kumimoji="1" lang="ja-JP" altLang="en-US" sz="1600">
                        <a:latin typeface="Segoe UI"/>
                        <a:ea typeface="游ゴシック ligh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425918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AE138-9CCB-47EB-8B9E-1D6C265C7324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2AD8C5-FE37-F421-2F4A-65D4AE70FB41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31CC-33EE-5F66-E0F5-20F4D1A7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C2CA0-60A1-8A77-BF46-FA32FACD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0C6828-72FE-DB94-BB1F-19A96DF0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64383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60FBD-9D8E-41AA-7736-3FEBA0850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7CB2-4A5A-A1B0-3F18-D893F85E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95114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ECF9-CBDD-5F57-F1B6-EA94E305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96"/>
            <a:ext cx="10515600" cy="2474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7A08EA-54BE-DA60-E3F0-60785DFF96D2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42E37E-72B3-B5D7-EB21-B2F564DFFB43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AF5EF-5D4E-AB26-3E9C-63824A6F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8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1653A0-F0A5-B41D-1500-55F16730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8B13D0-FFE1-97FE-1C2F-8387C3FD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8EB149-8D8F-1435-21EE-E2059C539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9861"/>
              </p:ext>
            </p:extLst>
          </p:nvPr>
        </p:nvGraphicFramePr>
        <p:xfrm>
          <a:off x="838200" y="1307427"/>
          <a:ext cx="4196379" cy="4774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2157451411"/>
                    </a:ext>
                  </a:extLst>
                </a:gridCol>
                <a:gridCol w="2918396">
                  <a:extLst>
                    <a:ext uri="{9D8B030D-6E8A-4147-A177-3AD203B41FA5}">
                      <a16:colId xmlns:a16="http://schemas.microsoft.com/office/drawing/2014/main" val="1076820378"/>
                    </a:ext>
                  </a:extLst>
                </a:gridCol>
              </a:tblGrid>
              <a:tr h="65689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Paper Citation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Dingli, Alexiei and Karl Sant Fournier. ”Financial Time Series Forecasting – A Machine Learning Approach.”</a:t>
                      </a:r>
                      <a:endParaRPr lang="en-GB" sz="1200" b="0" u="none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37883"/>
                  </a:ext>
                </a:extLst>
              </a:tr>
              <a:tr h="860472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 ML classification and regression to estimate next period stock direction and price change using a 2003-2016 data set of multiple world indices.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349809"/>
                  </a:ext>
                </a:extLst>
              </a:tr>
              <a:tr h="84120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 accuracy for predicting future trend direction </a:t>
                      </a:r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802686"/>
                  </a:ext>
                </a:extLst>
              </a:tr>
              <a:tr h="827677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Similarities with our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 some similar algorithms: K-Nearest Neighbour (KNN), Random Forest, decision trees, neural networks and Naïve Bayes.</a:t>
                      </a:r>
                    </a:p>
                    <a:p>
                      <a:pPr algn="l"/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76126"/>
                  </a:ext>
                </a:extLst>
              </a:tr>
              <a:tr h="141013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Differences with our paper; contribution.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Focuses on movements in stock price as opposed to movements in dividends.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did not use financial statement information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apart from exchange rates there are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macro predictors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Different data set time frame (2003-2016) and different indices.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25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82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96FA3-2E12-9206-5539-39E440BF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3029-2698-2B44-34F1-3DE458F3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95114" cy="847449"/>
          </a:xfrm>
        </p:spPr>
        <p:txBody>
          <a:bodyPr>
            <a:normAutofit/>
          </a:bodyPr>
          <a:lstStyle/>
          <a:p>
            <a:r>
              <a:rPr lang="en-GB"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421B-23CF-08D2-3EB3-63BB9835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96"/>
            <a:ext cx="10515600" cy="24742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sz="20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E56DC8-9A24-BA0E-6A26-C81CB33947E3}"/>
              </a:ext>
            </a:extLst>
          </p:cNvPr>
          <p:cNvCxnSpPr>
            <a:cxnSpLocks/>
          </p:cNvCxnSpPr>
          <p:nvPr/>
        </p:nvCxnSpPr>
        <p:spPr>
          <a:xfrm>
            <a:off x="838200" y="6112566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DC4407-5B3F-2C16-13C1-17E768FB5838}"/>
              </a:ext>
            </a:extLst>
          </p:cNvPr>
          <p:cNvCxnSpPr>
            <a:cxnSpLocks/>
          </p:cNvCxnSpPr>
          <p:nvPr/>
        </p:nvCxnSpPr>
        <p:spPr>
          <a:xfrm>
            <a:off x="838200" y="1260000"/>
            <a:ext cx="105156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9D462-FA39-A624-BD85-CE6FF944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4389-F5DC-3B45-A6E0-BC9F02F6C34A}" type="slidenum">
              <a:rPr lang="en-GB" smtClean="0"/>
              <a:t>9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1D5DA9-FE47-974F-6A68-E513E00D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ECO482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3165377-B10D-9BC9-9CE6-540E0A46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Fall 2024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AC0810-EE73-B2F5-F7E3-27361B54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87665"/>
              </p:ext>
            </p:extLst>
          </p:nvPr>
        </p:nvGraphicFramePr>
        <p:xfrm>
          <a:off x="838200" y="1307427"/>
          <a:ext cx="7336971" cy="4774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2157451411"/>
                    </a:ext>
                  </a:extLst>
                </a:gridCol>
                <a:gridCol w="2918396">
                  <a:extLst>
                    <a:ext uri="{9D8B030D-6E8A-4147-A177-3AD203B41FA5}">
                      <a16:colId xmlns:a16="http://schemas.microsoft.com/office/drawing/2014/main" val="1076820378"/>
                    </a:ext>
                  </a:extLst>
                </a:gridCol>
                <a:gridCol w="3140592">
                  <a:extLst>
                    <a:ext uri="{9D8B030D-6E8A-4147-A177-3AD203B41FA5}">
                      <a16:colId xmlns:a16="http://schemas.microsoft.com/office/drawing/2014/main" val="3152912430"/>
                    </a:ext>
                  </a:extLst>
                </a:gridCol>
              </a:tblGrid>
              <a:tr h="65689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Paper Citation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Dingli, Alexiei and Karl Sant Fournier. ”Financial Time Series Forecasting – A Machine Learning Approach.”</a:t>
                      </a:r>
                      <a:endParaRPr lang="en-GB" sz="1200" b="0" u="none">
                        <a:solidFill>
                          <a:srgbClr val="00206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Moreira, Ana Catarina Fernandes. ”</a:t>
                      </a:r>
                      <a:r>
                        <a:rPr lang="en-GB" sz="1200" b="0" u="none" strike="noStrike">
                          <a:solidFill>
                            <a:srgbClr val="002060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Prediction of Dividend Yields.”</a:t>
                      </a:r>
                      <a:endParaRPr lang="en-GB" sz="1200" b="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037883"/>
                  </a:ext>
                </a:extLst>
              </a:tr>
              <a:tr h="860472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 ML classification and regression to estimate next period stock direction and price change using a 2003-2016 data set of multiple world indices.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Predicts dividend yield of Australian companies 6 months in advance, using the dividend forecasts of banks and stock market data through ML.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349809"/>
                  </a:ext>
                </a:extLst>
              </a:tr>
              <a:tr h="84120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81% accuracy for predicting future trend direction </a:t>
                      </a:r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Outperforms traditional bank predictions (MAPE for UBS: 118.89%), while ML models achieved lower errors.</a:t>
                      </a:r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802686"/>
                  </a:ext>
                </a:extLst>
              </a:tr>
              <a:tr h="827677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Similarities with our paper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Uses some similar algorithms: K-Nearest Neighbour (KNN), Random Forest, decision trees, neural networks and Naïve Bayes.</a:t>
                      </a:r>
                    </a:p>
                    <a:p>
                      <a:pPr algn="l"/>
                      <a:endParaRPr lang="en-GB" sz="1200" u="none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Predicts dividend related information of publicly traded companies. Some similar algorithms: KNN and Random Forest.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76126"/>
                  </a:ext>
                </a:extLst>
              </a:tr>
              <a:tr h="1410135">
                <a:tc>
                  <a:txBody>
                    <a:bodyPr/>
                    <a:lstStyle/>
                    <a:p>
                      <a:pPr algn="l"/>
                      <a:r>
                        <a:rPr lang="en-GB" sz="1300" b="1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Differences with our paper; contribution.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Focuses on movements in stock price as opposed to movements in dividends.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did not use financial statement information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; apart from exchange rates there are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 macro predictors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. Different data set time frame (2003-2016) and different indices.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Focuses on the use of bank forecasts of public companies to boost its own model. Uses stock price data and time series features. </a:t>
                      </a:r>
                      <a:r>
                        <a:rPr lang="en-GB" sz="1200" b="1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It does not use financial statement information nor macro data. </a:t>
                      </a:r>
                      <a:r>
                        <a:rPr lang="en-GB" sz="1200" u="none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Finally, we are looking at different time frames and locations.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253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5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3350</Words>
  <Application>Microsoft Macintosh PowerPoint</Application>
  <PresentationFormat>Widescreen</PresentationFormat>
  <Paragraphs>430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Cambria Math</vt:lpstr>
      <vt:lpstr>LMMono10-Regular-Identity-H</vt:lpstr>
      <vt:lpstr>Segoe UI</vt:lpstr>
      <vt:lpstr>Wingdings</vt:lpstr>
      <vt:lpstr>Wingdings,Sans-Serif</vt:lpstr>
      <vt:lpstr>Office 2013 - 2022 Theme</vt:lpstr>
      <vt:lpstr>Will Dividends Go Up or Down?: Predicting S&amp;P 500 Payouts with Microeconomic and Macroeconomic Data</vt:lpstr>
      <vt:lpstr>Motivation – Why Dividends?</vt:lpstr>
      <vt:lpstr>Motivation – Why Dividends?</vt:lpstr>
      <vt:lpstr>Motivation – Why Dividends?</vt:lpstr>
      <vt:lpstr>Motivation – Why Dividends?</vt:lpstr>
      <vt:lpstr>Main Research Questions and Sub-Questions</vt:lpstr>
      <vt:lpstr>Main Research Questions and Sub-Questions</vt:lpstr>
      <vt:lpstr>Literature Review</vt:lpstr>
      <vt:lpstr>Literature Review</vt:lpstr>
      <vt:lpstr>Literature Review</vt:lpstr>
      <vt:lpstr>Contribution </vt:lpstr>
      <vt:lpstr>Contribution </vt:lpstr>
      <vt:lpstr>Data Description and Descriptive Statistics</vt:lpstr>
      <vt:lpstr>Data Description and Descriptive Statistics</vt:lpstr>
      <vt:lpstr>Data Description and Descriptive Statistics</vt:lpstr>
      <vt:lpstr>Data Description and Descriptive Statistics</vt:lpstr>
      <vt:lpstr>Data Description and Descriptive Statistics</vt:lpstr>
      <vt:lpstr>Methodology</vt:lpstr>
      <vt:lpstr>Methodology</vt:lpstr>
      <vt:lpstr>Classification Tree – WITHOUT Macro Data</vt:lpstr>
      <vt:lpstr>Classification Tree – WITH Macro Data</vt:lpstr>
      <vt:lpstr>Random Forest – WITHOUT Macro</vt:lpstr>
      <vt:lpstr>Random Forest – WITH Macro</vt:lpstr>
      <vt:lpstr>Boosting Tree – WITHOUT Macro</vt:lpstr>
      <vt:lpstr>Boosting Tree – WITH Macro</vt:lpstr>
      <vt:lpstr>Results</vt:lpstr>
      <vt:lpstr>Answers to our research questions</vt:lpstr>
      <vt:lpstr>Answers to our research questions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Aleksander Dobak</dc:creator>
  <cp:lastModifiedBy>Ariel Khait</cp:lastModifiedBy>
  <cp:revision>1</cp:revision>
  <dcterms:created xsi:type="dcterms:W3CDTF">2024-10-27T12:10:26Z</dcterms:created>
  <dcterms:modified xsi:type="dcterms:W3CDTF">2024-11-27T22:37:44Z</dcterms:modified>
</cp:coreProperties>
</file>