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9" r:id="rId2"/>
    <p:sldId id="258" r:id="rId3"/>
    <p:sldId id="257" r:id="rId4"/>
    <p:sldId id="297" r:id="rId5"/>
    <p:sldId id="313" r:id="rId6"/>
    <p:sldId id="299" r:id="rId7"/>
    <p:sldId id="300" r:id="rId8"/>
    <p:sldId id="301" r:id="rId9"/>
    <p:sldId id="302" r:id="rId10"/>
    <p:sldId id="303" r:id="rId11"/>
    <p:sldId id="305" r:id="rId12"/>
    <p:sldId id="298" r:id="rId13"/>
    <p:sldId id="314" r:id="rId14"/>
    <p:sldId id="304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5" r:id="rId23"/>
    <p:sldId id="324" r:id="rId24"/>
    <p:sldId id="281" r:id="rId25"/>
    <p:sldId id="282" r:id="rId26"/>
    <p:sldId id="284" r:id="rId27"/>
    <p:sldId id="286" r:id="rId28"/>
    <p:sldId id="288" r:id="rId29"/>
    <p:sldId id="290" r:id="rId30"/>
    <p:sldId id="295" r:id="rId31"/>
    <p:sldId id="292" r:id="rId32"/>
    <p:sldId id="296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7B055-EF85-41CA-B402-25FDC42154A6}" type="datetimeFigureOut">
              <a:rPr lang="en-GB" smtClean="0"/>
              <a:t>27/03/2025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B1873-FBB2-49A2-9143-AB8BFF820F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31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B1873-FBB2-49A2-9143-AB8BFF820F7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41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5D60-D223-3E5A-4794-191875FDC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5CEE-D798-9A8A-9CA1-4A399D3F4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87C66-4D91-EA1F-D094-6D046883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27/03/2025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69B70-8E89-C1D2-A08D-1DCE363D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D9DEB-57F2-6701-E3A0-C76388E4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56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A65E-9E70-ADC7-F6DB-37028C08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C1E85-CE47-D61B-B548-2EAEAD9D6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3776A-47EB-EB68-CBAD-8EC1E569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27/03/2025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A785-2D77-BA20-103F-C96A572F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50D3-1A2F-3EF5-232E-9D728B0B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74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9552A-23B7-992A-B4B5-579069F18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49776-99C7-3973-A3E6-293747DEE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E000D-AAC0-7F2A-4131-B8CC189A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27/03/2025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FE477-7A5A-01FF-766C-95523C3A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6E53B-58A0-2B5F-ACA9-AF2A00E6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1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6F7A-8681-4284-FA1C-7CD8D27D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8C91F-5FD9-97DB-3E68-679305B7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619E0-7E16-764E-7028-6DF1ECDD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27/03/2025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F7C73-2767-F937-969F-F4872550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FEE00-8845-9B7A-AF79-6558C9AA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13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993B-4E70-42E2-0115-6AD40D87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F98BD-5EA6-7F2E-355E-B7E04D89E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091E-BBA2-AF22-A20C-356C8FDB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27/03/2025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1483C-11BA-B34A-F3E5-1A2568B9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7C14-171C-1667-A123-A85B3C47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993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77BB-4EFE-1B37-BD50-1D9DB8E6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6A31F-2676-6A4F-603B-1AD9B2618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9B2A0-ADA5-39AC-F56C-E4759EE49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1EF9F-0B0F-85E1-5894-F21EB8B9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27/03/2025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57094-00B8-CB7D-2781-BBFA6ACC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407A6-99FC-423C-10DB-888025CE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12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DB80-B3B8-FD80-2742-0D3164BD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51621-A7A4-67E2-C86A-C9C77BB1C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F7D45-110B-3B66-3D69-ABB1AEE9A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E7E55-EF77-62F7-1A54-2978EA7F4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A1DC4-FA53-E4E6-255C-41EDDD23F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08387-4097-2C9B-3F60-F890A9AA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27/03/2025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21A8E-E64C-A931-2FAE-3871C27A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9FA1A-B5FC-E47D-AF3C-EF9FBA01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29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3184-7807-9526-A464-DDED2FDC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AB475-2186-8306-98C8-F1D41F02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27/03/2025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EDB0A-0DBC-AFDB-9279-DAD526D1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E9A4A-3AE2-E0A3-F2A9-E952FD2F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40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1E8A7-2179-830B-9A36-0B17FABB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27/03/2025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23ACE-688A-6BD6-C629-3C352D65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A9323-CA3D-40E2-317D-9990155D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65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C600-34BD-4EC2-8361-8DB0A0A1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0D6E-5BBF-4AFC-922C-F2B63470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2C843-1AB1-B7FC-7867-EF0772846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5AC37-E85C-8951-C2BF-C80C6C55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27/03/2025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DC0C6-BBAB-A203-7954-C6140E1A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EF0D3-829F-1546-C858-8E0B1DFA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82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418B-4568-9061-C77F-F72A94047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4230D-E7EC-A9FF-29F5-7BEDFFE6A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DFB49-F925-66E3-68FA-A7B7D9E2B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6D566-8D8F-A0CA-86C3-84F35981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27/03/2025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E9D6A-46BD-22FA-3DB9-47423BE1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1B675-32FC-0951-2F7A-381BC76B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16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5DB78-EB16-3179-F09F-E425D1D9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302F9-6130-3A58-5625-7E9A8A1B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F29B6-3FFA-DEB3-DEA7-F88956001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73005-8FD8-4BA8-8EFD-45FF372C8C37}" type="datetimeFigureOut">
              <a:rPr lang="en-GB" smtClean="0"/>
              <a:t>27/03/2025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F887B-2AEC-F7C5-F241-8952BE955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93361-63DA-B1BB-E167-6A2832C1F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52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j.jes.2021.09.03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A7E4-6DEA-D3CB-BD7C-BB919D79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1239-F89D-C50F-E026-340819CA8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does seasonality influence the occurrence of algal blooms within Loch Leven? </a:t>
            </a:r>
          </a:p>
          <a:p>
            <a:r>
              <a:rPr lang="en-GB" dirty="0"/>
              <a:t>What are the drivers (chemical and physical) of algal blooms in Loch Leven?</a:t>
            </a:r>
          </a:p>
          <a:p>
            <a:r>
              <a:rPr lang="en-GB" dirty="0"/>
              <a:t>How does environmental drivers influence the composition of phytoplankton communities within Loch Leven?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24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976D-94A9-A848-5AD7-965B93C0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F644-8609-FDD6-ED12-481AC3574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801AD-C417-1564-DE73-329A212DF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326" y="0"/>
            <a:ext cx="8707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91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6B90-6694-EAA7-AFDB-1FF3328F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A5F34-2282-6DEC-6ED5-80C05B8AF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C3B1D-BE57-096F-B861-645BFFF0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44"/>
            <a:ext cx="12192000" cy="63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30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E7C3-AE77-020A-1C00-E2EDCBE5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1E17-05A4-E9A9-4508-0B8E3665E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4DC575-53E1-ABA7-64D8-DD8DAB0D68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7022495"/>
              </p:ext>
            </p:extLst>
          </p:nvPr>
        </p:nvGraphicFramePr>
        <p:xfrm>
          <a:off x="106680" y="134476"/>
          <a:ext cx="11978639" cy="396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817">
                  <a:extLst>
                    <a:ext uri="{9D8B030D-6E8A-4147-A177-3AD203B41FA5}">
                      <a16:colId xmlns:a16="http://schemas.microsoft.com/office/drawing/2014/main" val="3255850897"/>
                    </a:ext>
                  </a:extLst>
                </a:gridCol>
                <a:gridCol w="1181188">
                  <a:extLst>
                    <a:ext uri="{9D8B030D-6E8A-4147-A177-3AD203B41FA5}">
                      <a16:colId xmlns:a16="http://schemas.microsoft.com/office/drawing/2014/main" val="3313193608"/>
                    </a:ext>
                  </a:extLst>
                </a:gridCol>
                <a:gridCol w="3282998">
                  <a:extLst>
                    <a:ext uri="{9D8B030D-6E8A-4147-A177-3AD203B41FA5}">
                      <a16:colId xmlns:a16="http://schemas.microsoft.com/office/drawing/2014/main" val="3428908328"/>
                    </a:ext>
                  </a:extLst>
                </a:gridCol>
                <a:gridCol w="1650200">
                  <a:extLst>
                    <a:ext uri="{9D8B030D-6E8A-4147-A177-3AD203B41FA5}">
                      <a16:colId xmlns:a16="http://schemas.microsoft.com/office/drawing/2014/main" val="89417524"/>
                    </a:ext>
                  </a:extLst>
                </a:gridCol>
                <a:gridCol w="1042225">
                  <a:extLst>
                    <a:ext uri="{9D8B030D-6E8A-4147-A177-3AD203B41FA5}">
                      <a16:colId xmlns:a16="http://schemas.microsoft.com/office/drawing/2014/main" val="1641976208"/>
                    </a:ext>
                  </a:extLst>
                </a:gridCol>
                <a:gridCol w="986640">
                  <a:extLst>
                    <a:ext uri="{9D8B030D-6E8A-4147-A177-3AD203B41FA5}">
                      <a16:colId xmlns:a16="http://schemas.microsoft.com/office/drawing/2014/main" val="913688913"/>
                    </a:ext>
                  </a:extLst>
                </a:gridCol>
                <a:gridCol w="1028329">
                  <a:extLst>
                    <a:ext uri="{9D8B030D-6E8A-4147-A177-3AD203B41FA5}">
                      <a16:colId xmlns:a16="http://schemas.microsoft.com/office/drawing/2014/main" val="4288468300"/>
                    </a:ext>
                  </a:extLst>
                </a:gridCol>
                <a:gridCol w="1056121">
                  <a:extLst>
                    <a:ext uri="{9D8B030D-6E8A-4147-A177-3AD203B41FA5}">
                      <a16:colId xmlns:a16="http://schemas.microsoft.com/office/drawing/2014/main" val="2080825465"/>
                    </a:ext>
                  </a:extLst>
                </a:gridCol>
                <a:gridCol w="1056121">
                  <a:extLst>
                    <a:ext uri="{9D8B030D-6E8A-4147-A177-3AD203B41FA5}">
                      <a16:colId xmlns:a16="http://schemas.microsoft.com/office/drawing/2014/main" val="3396610719"/>
                    </a:ext>
                  </a:extLst>
                </a:gridCol>
              </a:tblGrid>
              <a:tr h="725028">
                <a:tc>
                  <a:txBody>
                    <a:bodyPr/>
                    <a:lstStyle/>
                    <a:p>
                      <a:r>
                        <a:rPr lang="en-GB" sz="1600" dirty="0" err="1">
                          <a:solidFill>
                            <a:sysClr val="windowText" lastClr="000000"/>
                          </a:solidFill>
                        </a:rPr>
                        <a:t>ModNo</a:t>
                      </a:r>
                      <a:endParaRPr lang="en-GB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Response Variable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Fixed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Interaction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Random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Dataset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Is the model happy?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AIC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60795"/>
                  </a:ext>
                </a:extLst>
              </a:tr>
              <a:tr h="42005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Total.Biovolume</a:t>
                      </a: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alldata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450.7465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</a:rPr>
                        <a:t>0.02892068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74814"/>
                  </a:ext>
                </a:extLst>
              </a:tr>
              <a:tr h="562296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Biovolume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SRP, Season, Phytoplankton Group 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Season*</a:t>
                      </a:r>
                    </a:p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PhytoplanktonGroup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alldatalong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2063.5528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effectLst/>
                        </a:rPr>
                        <a:t>0.4661754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1330"/>
                  </a:ext>
                </a:extLst>
              </a:tr>
              <a:tr h="56112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5b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Daphnia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2056.0258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0.4873192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495391"/>
                  </a:ext>
                </a:extLst>
              </a:tr>
              <a:tr h="477074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7b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Daphnia,  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2058.9468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0.4928073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1952"/>
                  </a:ext>
                </a:extLst>
              </a:tr>
              <a:tr h="54582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8b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Daphnia,  Temperature, Water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1572.2913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0.4805001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331666"/>
                  </a:ext>
                </a:extLst>
              </a:tr>
              <a:tr h="54044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9b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Daphnia,  Temperature, Water Depth, 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852.1185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0.5428273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565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58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D00D-0292-346E-667A-5FC47C38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2A0211-A7B4-3292-1FE4-BAC321ADB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8502869" cy="6807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0F95A5-4228-B18D-83CF-FC203EF9F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83" y="681037"/>
            <a:ext cx="5115639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26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4AE3-C3C8-3189-9828-D1E5369F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70B9-9A85-4ADC-0939-7A816A89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1E126A-EDC4-C1DC-CCA5-DCE9B62FA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04" y="32863"/>
            <a:ext cx="9440592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77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14B7-7C72-0336-DB0D-AE50DD3F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D75D-86B1-DE7C-C994-FE416DA4E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C10FD-569A-43D5-AB20-BEFEE1688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44"/>
            <a:ext cx="12192000" cy="63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78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CA59-1091-3E98-CE34-9F048BF2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E27A-BAB1-7FF7-1A78-C33B0225B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735E72-ADD5-4355-9997-E6356BF1A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31" y="0"/>
            <a:ext cx="8874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7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A0FD-6653-4F5E-DAEE-9B942AD9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6454E5-009D-15F5-8661-FCE976F5A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72D805-C244-E49B-6E89-FAE7C51D8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44"/>
            <a:ext cx="12192000" cy="63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22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0429-DB63-2C2A-807E-B1B39E6F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49D5-E02C-8D01-487D-D5AC8460E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3C614-DF1F-CBA9-0295-4BB8F09E3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880" y="0"/>
            <a:ext cx="1001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39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B58A-A3F9-AB09-71DE-71572B43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BD4DC-E136-CF03-9BA7-66E3FC5B0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D804BB-F394-DA6F-D974-8095C5CC2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44"/>
            <a:ext cx="12192000" cy="63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6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0731D1-7262-3ED2-042A-CA1ED1977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06454"/>
              </p:ext>
            </p:extLst>
          </p:nvPr>
        </p:nvGraphicFramePr>
        <p:xfrm>
          <a:off x="275302" y="61943"/>
          <a:ext cx="11602064" cy="6680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018">
                  <a:extLst>
                    <a:ext uri="{9D8B030D-6E8A-4147-A177-3AD203B41FA5}">
                      <a16:colId xmlns:a16="http://schemas.microsoft.com/office/drawing/2014/main" val="56572926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317822547"/>
                    </a:ext>
                  </a:extLst>
                </a:gridCol>
                <a:gridCol w="3185160">
                  <a:extLst>
                    <a:ext uri="{9D8B030D-6E8A-4147-A177-3AD203B41FA5}">
                      <a16:colId xmlns:a16="http://schemas.microsoft.com/office/drawing/2014/main" val="3461427292"/>
                    </a:ext>
                  </a:extLst>
                </a:gridCol>
                <a:gridCol w="4592646">
                  <a:extLst>
                    <a:ext uri="{9D8B030D-6E8A-4147-A177-3AD203B41FA5}">
                      <a16:colId xmlns:a16="http://schemas.microsoft.com/office/drawing/2014/main" val="2072230529"/>
                    </a:ext>
                  </a:extLst>
                </a:gridCol>
              </a:tblGrid>
              <a:tr h="444901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Ranking for </a:t>
                      </a:r>
                      <a:r>
                        <a:rPr lang="en-GB" sz="1600" dirty="0" err="1">
                          <a:solidFill>
                            <a:sysClr val="windowText" lastClr="000000"/>
                          </a:solidFill>
                        </a:rPr>
                        <a:t>lmer</a:t>
                      </a:r>
                      <a:endParaRPr lang="en-GB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References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972568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10.1007/s10750-011-0923-x</a:t>
                      </a:r>
                    </a:p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10.1111/j.1365-2427.2007.01865.x</a:t>
                      </a:r>
                    </a:p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10.1080/20442041.2020.1827891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10.1007/s10750-013-1525-6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10.1016/j.hal.2019.02.002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Nutrient availability (10.1016/j.envpol.2020.116210)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72896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10.1007/s10750-011-0923-x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755767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NO3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10.1007/s10750-011-0996-6</a:t>
                      </a:r>
                      <a:br>
                        <a:rPr lang="en-GB" sz="1200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10.1007/s10750-013-1525-6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10.1016/j.hal.2019.02.002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Total N played a more important role for phytoplankton richness than total P (10.1007/s10750-011-0996-6)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0448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Salinity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10.3390/w15061116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Talks about salinity in brackish coastal lakes – relevant?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337269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Daphnia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10.100 7/s10750-011-0923-x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5002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10.1080/20442041.2020.1827891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464431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10.1007/s10750-013-1525-6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454159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10.1007/s10750-011-0923-x</a:t>
                      </a:r>
                    </a:p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10.1080/20442041.2020.1827891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Some found that temperature had little effect (10.1111/j.1365-2427.2007.01865.x)</a:t>
                      </a:r>
                    </a:p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Spilt findings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20981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Water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509810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Phytoplankton 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855425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Season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the plankton community was the least diverse in winter and the most stable during the spring-to-summer transition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850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201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459F-2383-04A1-1FAC-DAEC2B81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EEAD5-F86E-9543-01C1-FCEE7840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3EA23-8848-7EA2-A865-28DED606E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001" y="0"/>
            <a:ext cx="8565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24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DE6A-4BC9-FC16-133F-86D63DF4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58941-4DA7-440D-E3CF-5349E0A7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7EB90-436B-DF27-7536-B4E00C1B7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44"/>
            <a:ext cx="12192000" cy="63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18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A7B8-D2D3-B19A-10EF-CF30812C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1D41-3521-4E1C-2E4A-6863775ED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39139"/>
            <a:ext cx="10515600" cy="661066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Keep 1, 3, 4,5 7a, 8a, 9a </a:t>
            </a:r>
          </a:p>
          <a:p>
            <a:r>
              <a:rPr lang="en-GB" dirty="0"/>
              <a:t>Report AIC, R2, estimate + std error + significance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4EFE9C-FB96-C58E-A65D-72A96E2E73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650114"/>
              </p:ext>
            </p:extLst>
          </p:nvPr>
        </p:nvGraphicFramePr>
        <p:xfrm>
          <a:off x="141831" y="34592"/>
          <a:ext cx="11908337" cy="6004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402">
                  <a:extLst>
                    <a:ext uri="{9D8B030D-6E8A-4147-A177-3AD203B41FA5}">
                      <a16:colId xmlns:a16="http://schemas.microsoft.com/office/drawing/2014/main" val="3255850897"/>
                    </a:ext>
                  </a:extLst>
                </a:gridCol>
                <a:gridCol w="2024788">
                  <a:extLst>
                    <a:ext uri="{9D8B030D-6E8A-4147-A177-3AD203B41FA5}">
                      <a16:colId xmlns:a16="http://schemas.microsoft.com/office/drawing/2014/main" val="3428908328"/>
                    </a:ext>
                  </a:extLst>
                </a:gridCol>
                <a:gridCol w="766916">
                  <a:extLst>
                    <a:ext uri="{9D8B030D-6E8A-4147-A177-3AD203B41FA5}">
                      <a16:colId xmlns:a16="http://schemas.microsoft.com/office/drawing/2014/main" val="2080825465"/>
                    </a:ext>
                  </a:extLst>
                </a:gridCol>
                <a:gridCol w="563258">
                  <a:extLst>
                    <a:ext uri="{9D8B030D-6E8A-4147-A177-3AD203B41FA5}">
                      <a16:colId xmlns:a16="http://schemas.microsoft.com/office/drawing/2014/main" val="4200138565"/>
                    </a:ext>
                  </a:extLst>
                </a:gridCol>
                <a:gridCol w="478053">
                  <a:extLst>
                    <a:ext uri="{9D8B030D-6E8A-4147-A177-3AD203B41FA5}">
                      <a16:colId xmlns:a16="http://schemas.microsoft.com/office/drawing/2014/main" val="3945082797"/>
                    </a:ext>
                  </a:extLst>
                </a:gridCol>
                <a:gridCol w="2232831">
                  <a:extLst>
                    <a:ext uri="{9D8B030D-6E8A-4147-A177-3AD203B41FA5}">
                      <a16:colId xmlns:a16="http://schemas.microsoft.com/office/drawing/2014/main" val="3279883679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1837453900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3990391765"/>
                    </a:ext>
                  </a:extLst>
                </a:gridCol>
                <a:gridCol w="521110">
                  <a:extLst>
                    <a:ext uri="{9D8B030D-6E8A-4147-A177-3AD203B41FA5}">
                      <a16:colId xmlns:a16="http://schemas.microsoft.com/office/drawing/2014/main" val="1874377488"/>
                    </a:ext>
                  </a:extLst>
                </a:gridCol>
                <a:gridCol w="1887794">
                  <a:extLst>
                    <a:ext uri="{9D8B030D-6E8A-4147-A177-3AD203B41FA5}">
                      <a16:colId xmlns:a16="http://schemas.microsoft.com/office/drawing/2014/main" val="1440781284"/>
                    </a:ext>
                  </a:extLst>
                </a:gridCol>
                <a:gridCol w="845574">
                  <a:extLst>
                    <a:ext uri="{9D8B030D-6E8A-4147-A177-3AD203B41FA5}">
                      <a16:colId xmlns:a16="http://schemas.microsoft.com/office/drawing/2014/main" val="376591048"/>
                    </a:ext>
                  </a:extLst>
                </a:gridCol>
                <a:gridCol w="747250">
                  <a:extLst>
                    <a:ext uri="{9D8B030D-6E8A-4147-A177-3AD203B41FA5}">
                      <a16:colId xmlns:a16="http://schemas.microsoft.com/office/drawing/2014/main" val="1452090060"/>
                    </a:ext>
                  </a:extLst>
                </a:gridCol>
              </a:tblGrid>
              <a:tr h="484956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Fixed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AIC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No 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AIC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No Nitrate &amp; 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AIC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60795"/>
                  </a:ext>
                </a:extLst>
              </a:tr>
              <a:tr h="42763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450.75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0.029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74814"/>
                  </a:ext>
                </a:extLst>
              </a:tr>
              <a:tr h="696253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2063.55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0.466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1330"/>
                  </a:ext>
                </a:extLst>
              </a:tr>
              <a:tr h="588214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703.45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0.440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519841"/>
                  </a:ext>
                </a:extLst>
              </a:tr>
              <a:tr h="612223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706.83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0.454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Daphnia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2056.03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0.487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00199"/>
                  </a:ext>
                </a:extLst>
              </a:tr>
              <a:tr h="558203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522.78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0.486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495391"/>
                  </a:ext>
                </a:extLst>
              </a:tr>
              <a:tr h="781484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527.20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0.488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711.71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0.456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Daphnia, 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2058.95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0.493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1952"/>
                  </a:ext>
                </a:extLst>
              </a:tr>
              <a:tr h="809094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Temperature, Water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506.04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0.522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8a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Temperature, Water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693.12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0.474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8b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Daphnia, Temperature, Water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1572.29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0.481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331666"/>
                  </a:ext>
                </a:extLst>
              </a:tr>
              <a:tr h="100476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Temperature, Water Depth, 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286.94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0.490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9a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Temperature, Water Depth, 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287.64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0.496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9b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Daphnia, Temperature, Water Depth, 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852.12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0.543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565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370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4D8AB-9D2A-4F3B-27BF-312A5097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ECB9C-504E-9B53-FE43-DBBC48090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PCA? </a:t>
            </a:r>
            <a:r>
              <a:rPr lang="en-GB" dirty="0" err="1"/>
              <a:t>Nvm</a:t>
            </a:r>
            <a:r>
              <a:rPr lang="en-GB" dirty="0"/>
              <a:t> </a:t>
            </a:r>
          </a:p>
          <a:p>
            <a:r>
              <a:rPr lang="en-GB" dirty="0" err="1"/>
              <a:t>Nmds</a:t>
            </a:r>
            <a:r>
              <a:rPr lang="en-GB" dirty="0"/>
              <a:t> – visualisation – plotting </a:t>
            </a:r>
          </a:p>
          <a:p>
            <a:pPr lvl="1"/>
            <a:r>
              <a:rPr lang="en-GB" dirty="0"/>
              <a:t>Seasons and communities only </a:t>
            </a:r>
          </a:p>
        </p:txBody>
      </p:sp>
    </p:spTree>
    <p:extLst>
      <p:ext uri="{BB962C8B-B14F-4D97-AF65-F5344CB8AC3E}">
        <p14:creationId xmlns:p14="http://schemas.microsoft.com/office/powerpoint/2010/main" val="1934858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F028-067A-2EE3-8260-9EF4496F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test the effect of seasonality on phytoplankton groups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8F30-E18C-8C30-5F1C-2677C2A47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GB" dirty="0"/>
              <a:t>Tried nesting season within year – models didn’t converge – so didn’t continue with it </a:t>
            </a:r>
          </a:p>
          <a:p>
            <a:pPr>
              <a:buFontTx/>
              <a:buChar char="-"/>
            </a:pPr>
            <a:r>
              <a:rPr lang="en-GB" dirty="0"/>
              <a:t>Can we go through how to label the letters again? </a:t>
            </a:r>
            <a:r>
              <a:rPr lang="en-GB" dirty="0" err="1"/>
              <a:t>Im</a:t>
            </a:r>
            <a:r>
              <a:rPr lang="en-GB" dirty="0"/>
              <a:t> a bit confused</a:t>
            </a:r>
          </a:p>
          <a:p>
            <a:pPr lvl="1">
              <a:buFontTx/>
              <a:buChar char="-"/>
            </a:pPr>
            <a:r>
              <a:rPr lang="en-GB" dirty="0"/>
              <a:t>Tukey HSD </a:t>
            </a:r>
          </a:p>
          <a:p>
            <a:pPr lvl="1">
              <a:buFontTx/>
              <a:buChar char="-"/>
            </a:pPr>
            <a:r>
              <a:rPr lang="en-GB" dirty="0"/>
              <a:t>A, b, c according to which are the same group</a:t>
            </a:r>
          </a:p>
          <a:p>
            <a:pPr>
              <a:buFontTx/>
              <a:buChar char="-"/>
            </a:pPr>
            <a:r>
              <a:rPr lang="en-GB" dirty="0"/>
              <a:t>Check if successfully logged axis – </a:t>
            </a:r>
            <a:r>
              <a:rPr lang="en-GB" dirty="0" err="1"/>
              <a:t>im</a:t>
            </a:r>
            <a:r>
              <a:rPr lang="en-GB" dirty="0"/>
              <a:t> a bit confused</a:t>
            </a:r>
          </a:p>
          <a:p>
            <a:pPr>
              <a:buFontTx/>
              <a:buChar char="-"/>
            </a:pPr>
            <a:r>
              <a:rPr lang="en-GB" sz="1600" dirty="0"/>
              <a:t>When reporting differences report using actual biovolumes (</a:t>
            </a:r>
            <a:r>
              <a:rPr lang="en-GB" sz="1600" dirty="0" err="1"/>
              <a:t>unlog</a:t>
            </a:r>
            <a:r>
              <a:rPr lang="en-GB" sz="1600" dirty="0"/>
              <a:t>)</a:t>
            </a:r>
          </a:p>
          <a:p>
            <a:pPr>
              <a:buFontTx/>
              <a:buChar char="-"/>
            </a:pPr>
            <a:r>
              <a:rPr lang="en-GB" dirty="0" err="1"/>
              <a:t>Bquote</a:t>
            </a:r>
            <a:r>
              <a:rPr lang="en-GB" dirty="0"/>
              <a:t> – superscript </a:t>
            </a:r>
          </a:p>
          <a:p>
            <a:pPr>
              <a:buFontTx/>
              <a:buChar char="-"/>
            </a:pPr>
            <a:r>
              <a:rPr lang="en-GB" dirty="0"/>
              <a:t>Try to remove the boxes </a:t>
            </a:r>
          </a:p>
          <a:p>
            <a:pPr>
              <a:buFontTx/>
              <a:buChar char="-"/>
            </a:pPr>
            <a:r>
              <a:rPr lang="en-GB" dirty="0"/>
              <a:t>Colour blind 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679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7393212-4DCE-0BCD-7D4E-848A7EFE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29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4161-6ECC-BF73-1BE0-08FE32F8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78F01-ACC9-1B4C-42A4-E3686CCC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92D50-E686-2F6A-6E4B-48FD7FD7A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09" y="471074"/>
            <a:ext cx="9545382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57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9677-4433-5C65-C999-66AEC353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B5134-8A71-DEDF-D53B-0194A8E5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84414-1747-7AF5-2F2C-5C4066E9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41" y="418680"/>
            <a:ext cx="8907118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79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CAD05-0340-C604-0D5E-BCEA41F7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C5EC-EC03-FE0E-1F7C-91F03573A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F7B866-2FF2-FD63-D3DE-CBAEBFA91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88" y="266258"/>
            <a:ext cx="9669224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10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3734-AE8B-E867-1AF3-64145089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62287-AA92-FA63-B216-39A87F3D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563E7D-C3C0-3E27-D7EE-DCDB42CE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67" y="413916"/>
            <a:ext cx="8888065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7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9D82F0-50EC-0E62-0280-C5D75B2CA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131802"/>
              </p:ext>
            </p:extLst>
          </p:nvPr>
        </p:nvGraphicFramePr>
        <p:xfrm>
          <a:off x="106680" y="134476"/>
          <a:ext cx="11978639" cy="514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817">
                  <a:extLst>
                    <a:ext uri="{9D8B030D-6E8A-4147-A177-3AD203B41FA5}">
                      <a16:colId xmlns:a16="http://schemas.microsoft.com/office/drawing/2014/main" val="3255850897"/>
                    </a:ext>
                  </a:extLst>
                </a:gridCol>
                <a:gridCol w="1248020">
                  <a:extLst>
                    <a:ext uri="{9D8B030D-6E8A-4147-A177-3AD203B41FA5}">
                      <a16:colId xmlns:a16="http://schemas.microsoft.com/office/drawing/2014/main" val="3313193608"/>
                    </a:ext>
                  </a:extLst>
                </a:gridCol>
                <a:gridCol w="3393355">
                  <a:extLst>
                    <a:ext uri="{9D8B030D-6E8A-4147-A177-3AD203B41FA5}">
                      <a16:colId xmlns:a16="http://schemas.microsoft.com/office/drawing/2014/main" val="3428908328"/>
                    </a:ext>
                  </a:extLst>
                </a:gridCol>
                <a:gridCol w="1473011">
                  <a:extLst>
                    <a:ext uri="{9D8B030D-6E8A-4147-A177-3AD203B41FA5}">
                      <a16:colId xmlns:a16="http://schemas.microsoft.com/office/drawing/2014/main" val="89417524"/>
                    </a:ext>
                  </a:extLst>
                </a:gridCol>
                <a:gridCol w="1042225">
                  <a:extLst>
                    <a:ext uri="{9D8B030D-6E8A-4147-A177-3AD203B41FA5}">
                      <a16:colId xmlns:a16="http://schemas.microsoft.com/office/drawing/2014/main" val="1641976208"/>
                    </a:ext>
                  </a:extLst>
                </a:gridCol>
                <a:gridCol w="986640">
                  <a:extLst>
                    <a:ext uri="{9D8B030D-6E8A-4147-A177-3AD203B41FA5}">
                      <a16:colId xmlns:a16="http://schemas.microsoft.com/office/drawing/2014/main" val="913688913"/>
                    </a:ext>
                  </a:extLst>
                </a:gridCol>
                <a:gridCol w="1028329">
                  <a:extLst>
                    <a:ext uri="{9D8B030D-6E8A-4147-A177-3AD203B41FA5}">
                      <a16:colId xmlns:a16="http://schemas.microsoft.com/office/drawing/2014/main" val="4288468300"/>
                    </a:ext>
                  </a:extLst>
                </a:gridCol>
                <a:gridCol w="1056121">
                  <a:extLst>
                    <a:ext uri="{9D8B030D-6E8A-4147-A177-3AD203B41FA5}">
                      <a16:colId xmlns:a16="http://schemas.microsoft.com/office/drawing/2014/main" val="2080825465"/>
                    </a:ext>
                  </a:extLst>
                </a:gridCol>
                <a:gridCol w="1056121">
                  <a:extLst>
                    <a:ext uri="{9D8B030D-6E8A-4147-A177-3AD203B41FA5}">
                      <a16:colId xmlns:a16="http://schemas.microsoft.com/office/drawing/2014/main" val="4200138565"/>
                    </a:ext>
                  </a:extLst>
                </a:gridCol>
              </a:tblGrid>
              <a:tr h="725028">
                <a:tc>
                  <a:txBody>
                    <a:bodyPr/>
                    <a:lstStyle/>
                    <a:p>
                      <a:r>
                        <a:rPr lang="en-GB" sz="1600" dirty="0" err="1">
                          <a:solidFill>
                            <a:sysClr val="windowText" lastClr="000000"/>
                          </a:solidFill>
                        </a:rPr>
                        <a:t>ModNo</a:t>
                      </a:r>
                      <a:endParaRPr lang="en-GB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Response Variable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Fixed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Interaction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Random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Dataset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Is the model happy?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AIC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60795"/>
                  </a:ext>
                </a:extLst>
              </a:tr>
              <a:tr h="42005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Total.Biovolume</a:t>
                      </a: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alldata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450.7465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0.02892068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74814"/>
                  </a:ext>
                </a:extLst>
              </a:tr>
              <a:tr h="491176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Biovolume</a:t>
                      </a:r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Season*</a:t>
                      </a:r>
                    </a:p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PhytoplanktonGroup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alldatalong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2063.5528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0.4661754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13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19841"/>
                  </a:ext>
                </a:extLst>
              </a:tr>
              <a:tr h="597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703.4487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0.4399829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78894"/>
                  </a:ext>
                </a:extLst>
              </a:tr>
              <a:tr h="600044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706.8337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0.454438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00199"/>
                  </a:ext>
                </a:extLst>
              </a:tr>
              <a:tr h="56112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522.7784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0.4856075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49539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527.1982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0.4881119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195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Temperature, Water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506.0372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0.5222546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331666"/>
                  </a:ext>
                </a:extLst>
              </a:tr>
              <a:tr h="54044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Temperature, Water Depth, 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286.9359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0.4901466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565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710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9335-7CD6-DA78-5D81-A59D9BB7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 Daphnia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721-0DF4-134D-AD4F-715BE76F5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Question about Logging the y-axis – I just cant do it LOL </a:t>
            </a:r>
          </a:p>
          <a:p>
            <a:r>
              <a:rPr lang="en-GB" dirty="0"/>
              <a:t>Question about the 1:1 line – scale the gradient to the range </a:t>
            </a:r>
          </a:p>
          <a:p>
            <a:r>
              <a:rPr lang="en-GB" dirty="0"/>
              <a:t>Try to e to x10</a:t>
            </a:r>
            <a:r>
              <a:rPr lang="en-GB" baseline="30000" dirty="0"/>
              <a:t>x</a:t>
            </a:r>
            <a:endParaRPr lang="en-GB" dirty="0"/>
          </a:p>
          <a:p>
            <a:r>
              <a:rPr lang="en-GB" dirty="0"/>
              <a:t>Remove the middle y axis</a:t>
            </a:r>
          </a:p>
          <a:p>
            <a:r>
              <a:rPr lang="en-GB" dirty="0"/>
              <a:t>Copy and paste the legends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982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12AD-DAAF-1099-2AAE-899FFD0B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9" name="Content Placeholder 18" descr="A group of graphs showing different types of data&#10;&#10;AI-generated content may be incorrect.">
            <a:extLst>
              <a:ext uri="{FF2B5EF4-FFF2-40B4-BE49-F238E27FC236}">
                <a16:creationId xmlns:a16="http://schemas.microsoft.com/office/drawing/2014/main" id="{C24FC7DB-8AE5-3ED7-3098-67C9F68A3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" y="365125"/>
            <a:ext cx="12108990" cy="6054495"/>
          </a:xfrm>
        </p:spPr>
      </p:pic>
    </p:spTree>
    <p:extLst>
      <p:ext uri="{BB962C8B-B14F-4D97-AF65-F5344CB8AC3E}">
        <p14:creationId xmlns:p14="http://schemas.microsoft.com/office/powerpoint/2010/main" val="2451557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D6ED-C33A-5B6F-4CF8-58794DBB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8" descr="A line graph with dots and lines&#10;&#10;AI-generated content may be incorrect.">
            <a:extLst>
              <a:ext uri="{FF2B5EF4-FFF2-40B4-BE49-F238E27FC236}">
                <a16:creationId xmlns:a16="http://schemas.microsoft.com/office/drawing/2014/main" id="{71C2712E-1E51-415D-5270-5BA7C88FC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8" y="0"/>
            <a:ext cx="10943303" cy="6839565"/>
          </a:xfrm>
        </p:spPr>
      </p:pic>
    </p:spTree>
    <p:extLst>
      <p:ext uri="{BB962C8B-B14F-4D97-AF65-F5344CB8AC3E}">
        <p14:creationId xmlns:p14="http://schemas.microsoft.com/office/powerpoint/2010/main" val="710214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91A8-6648-254E-F855-86DB4349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forest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17B8D-EE5E-7946-901B-DF0249579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23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A290-FDB4-2C42-8A93-AE476CC1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197645" cy="362462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Imputed data to fill in gaps – should I do this or just remove NAs?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269EC3-C043-F5A6-0C12-D75B56F79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243" y="869392"/>
            <a:ext cx="8615914" cy="5169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E96E2-2514-1E81-6FFA-0E77A0505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43" y="2232656"/>
            <a:ext cx="8606388" cy="7071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4F5548E-80C3-55C7-4710-792A053EB69F}"/>
              </a:ext>
            </a:extLst>
          </p:cNvPr>
          <p:cNvSpPr txBox="1">
            <a:spLocks/>
          </p:cNvSpPr>
          <p:nvPr/>
        </p:nvSpPr>
        <p:spPr>
          <a:xfrm>
            <a:off x="944377" y="1712413"/>
            <a:ext cx="8197645" cy="36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Divide data into training data + testing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59BCF4-FF67-032C-404B-E009EE032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43" y="3428999"/>
            <a:ext cx="8941530" cy="147729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CE7DBEB-7325-C7DE-DEAC-E7F3E5267C15}"/>
              </a:ext>
            </a:extLst>
          </p:cNvPr>
          <p:cNvSpPr txBox="1">
            <a:spLocks/>
          </p:cNvSpPr>
          <p:nvPr/>
        </p:nvSpPr>
        <p:spPr>
          <a:xfrm>
            <a:off x="939614" y="3037040"/>
            <a:ext cx="8197645" cy="36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Running </a:t>
            </a:r>
            <a:r>
              <a:rPr lang="en-GB" sz="2400" dirty="0" err="1"/>
              <a:t>randomForest</a:t>
            </a:r>
            <a:r>
              <a:rPr lang="en-GB" sz="2400" dirty="0"/>
              <a:t> on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261000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94942-556A-0439-74F7-C6702F3B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3BDF5-273D-5A61-E13E-95F367399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16" y="230188"/>
            <a:ext cx="11277541" cy="1687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CCDC7F-263A-BE5A-B53F-C66C89CF5F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01"/>
          <a:stretch/>
        </p:blipFill>
        <p:spPr>
          <a:xfrm>
            <a:off x="172016" y="2196793"/>
            <a:ext cx="4862099" cy="36483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135AF5-9E03-3BD6-B9ED-6B609436E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621" y="1027906"/>
            <a:ext cx="7365363" cy="489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27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C1B1-1EC4-44BF-F3CD-020E9035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8169-D79C-4B12-B49F-C4E4D7679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77924-6928-A54D-178C-B53293C7A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09" y="479041"/>
            <a:ext cx="11820782" cy="589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42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BD1CF7-FCFD-D42D-A23B-CA1B3F074B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1726"/>
          <a:stretch/>
        </p:blipFill>
        <p:spPr>
          <a:xfrm>
            <a:off x="838200" y="974214"/>
            <a:ext cx="6154245" cy="113972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7845189-84F6-D561-7E74-6C5B8108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299"/>
            <a:ext cx="8197645" cy="629265"/>
          </a:xfrm>
        </p:spPr>
        <p:txBody>
          <a:bodyPr>
            <a:normAutofit fontScale="90000"/>
          </a:bodyPr>
          <a:lstStyle/>
          <a:p>
            <a:r>
              <a:rPr lang="en-GB" sz="2400" dirty="0"/>
              <a:t>Using model to predict using Test data – computing model’s ability to predict using new unseen data – test data RMSE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FCE529-223E-6563-D0A7-ED25B254C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41822"/>
            <a:ext cx="3763297" cy="71393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6C7B3B4-84B3-6942-7CD5-7231A836E2CF}"/>
              </a:ext>
            </a:extLst>
          </p:cNvPr>
          <p:cNvSpPr txBox="1">
            <a:spLocks/>
          </p:cNvSpPr>
          <p:nvPr/>
        </p:nvSpPr>
        <p:spPr>
          <a:xfrm>
            <a:off x="838200" y="2799735"/>
            <a:ext cx="8197645" cy="629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R2 - Pearsons row </a:t>
            </a:r>
          </a:p>
        </p:txBody>
      </p:sp>
    </p:spTree>
    <p:extLst>
      <p:ext uri="{BB962C8B-B14F-4D97-AF65-F5344CB8AC3E}">
        <p14:creationId xmlns:p14="http://schemas.microsoft.com/office/powerpoint/2010/main" val="19764677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1F83270-BBF5-16EE-1CD6-DB3132491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81" y="665459"/>
            <a:ext cx="5506218" cy="306747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E00D2B-46FC-83C8-EEC8-A2826D21264E}"/>
              </a:ext>
            </a:extLst>
          </p:cNvPr>
          <p:cNvSpPr txBox="1">
            <a:spLocks/>
          </p:cNvSpPr>
          <p:nvPr/>
        </p:nvSpPr>
        <p:spPr>
          <a:xfrm>
            <a:off x="405580" y="87721"/>
            <a:ext cx="8197645" cy="629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Tuning model to decrease out-of-bag error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31918-26A6-C74B-80AF-00D58101C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5" y="1474379"/>
            <a:ext cx="70389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08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36DB55-D2AF-072A-66E1-3DCE83525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63564"/>
            <a:ext cx="7249537" cy="149563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AFD0081-FC2E-1E1C-DEF8-F0C663A4E946}"/>
              </a:ext>
            </a:extLst>
          </p:cNvPr>
          <p:cNvSpPr txBox="1">
            <a:spLocks/>
          </p:cNvSpPr>
          <p:nvPr/>
        </p:nvSpPr>
        <p:spPr>
          <a:xfrm>
            <a:off x="838200" y="334299"/>
            <a:ext cx="8197645" cy="629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Fine-tuned model with optimised </a:t>
            </a:r>
            <a:r>
              <a:rPr lang="en-GB" sz="2400" dirty="0" err="1"/>
              <a:t>mtry</a:t>
            </a:r>
            <a:r>
              <a:rPr lang="en-GB" sz="2400" dirty="0"/>
              <a:t> value – </a:t>
            </a:r>
            <a:r>
              <a:rPr lang="en-GB" sz="2400" dirty="0" err="1"/>
              <a:t>ntree</a:t>
            </a:r>
            <a:r>
              <a:rPr lang="en-GB" sz="2400" dirty="0"/>
              <a:t> stays the same </a:t>
            </a:r>
            <a:r>
              <a:rPr lang="en-GB" sz="2400" dirty="0" err="1"/>
              <a:t>bc</a:t>
            </a:r>
            <a:r>
              <a:rPr lang="en-GB" sz="2400" dirty="0"/>
              <a:t> it stabilises around 300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EA109-E7F6-B9DC-5EB8-CA4742D2E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2205"/>
            <a:ext cx="8763538" cy="45711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8EA81B-7F00-43C9-259B-674E7E96D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808" y="2856186"/>
            <a:ext cx="5033655" cy="356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2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C898-8E58-3AE2-8532-11A6D005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F42E-68F7-AD3C-2D6A-FF87E241B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735AF0-31D8-CDE4-DB3D-E5F24CE5D3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8956293"/>
              </p:ext>
            </p:extLst>
          </p:nvPr>
        </p:nvGraphicFramePr>
        <p:xfrm>
          <a:off x="106680" y="134476"/>
          <a:ext cx="11978639" cy="4704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817">
                  <a:extLst>
                    <a:ext uri="{9D8B030D-6E8A-4147-A177-3AD203B41FA5}">
                      <a16:colId xmlns:a16="http://schemas.microsoft.com/office/drawing/2014/main" val="3255850897"/>
                    </a:ext>
                  </a:extLst>
                </a:gridCol>
                <a:gridCol w="1181188">
                  <a:extLst>
                    <a:ext uri="{9D8B030D-6E8A-4147-A177-3AD203B41FA5}">
                      <a16:colId xmlns:a16="http://schemas.microsoft.com/office/drawing/2014/main" val="3313193608"/>
                    </a:ext>
                  </a:extLst>
                </a:gridCol>
                <a:gridCol w="3230446">
                  <a:extLst>
                    <a:ext uri="{9D8B030D-6E8A-4147-A177-3AD203B41FA5}">
                      <a16:colId xmlns:a16="http://schemas.microsoft.com/office/drawing/2014/main" val="3428908328"/>
                    </a:ext>
                  </a:extLst>
                </a:gridCol>
                <a:gridCol w="1702752">
                  <a:extLst>
                    <a:ext uri="{9D8B030D-6E8A-4147-A177-3AD203B41FA5}">
                      <a16:colId xmlns:a16="http://schemas.microsoft.com/office/drawing/2014/main" val="89417524"/>
                    </a:ext>
                  </a:extLst>
                </a:gridCol>
                <a:gridCol w="1042225">
                  <a:extLst>
                    <a:ext uri="{9D8B030D-6E8A-4147-A177-3AD203B41FA5}">
                      <a16:colId xmlns:a16="http://schemas.microsoft.com/office/drawing/2014/main" val="1641976208"/>
                    </a:ext>
                  </a:extLst>
                </a:gridCol>
                <a:gridCol w="986640">
                  <a:extLst>
                    <a:ext uri="{9D8B030D-6E8A-4147-A177-3AD203B41FA5}">
                      <a16:colId xmlns:a16="http://schemas.microsoft.com/office/drawing/2014/main" val="913688913"/>
                    </a:ext>
                  </a:extLst>
                </a:gridCol>
                <a:gridCol w="1028329">
                  <a:extLst>
                    <a:ext uri="{9D8B030D-6E8A-4147-A177-3AD203B41FA5}">
                      <a16:colId xmlns:a16="http://schemas.microsoft.com/office/drawing/2014/main" val="4288468300"/>
                    </a:ext>
                  </a:extLst>
                </a:gridCol>
                <a:gridCol w="1056121">
                  <a:extLst>
                    <a:ext uri="{9D8B030D-6E8A-4147-A177-3AD203B41FA5}">
                      <a16:colId xmlns:a16="http://schemas.microsoft.com/office/drawing/2014/main" val="2080825465"/>
                    </a:ext>
                  </a:extLst>
                </a:gridCol>
                <a:gridCol w="1056121">
                  <a:extLst>
                    <a:ext uri="{9D8B030D-6E8A-4147-A177-3AD203B41FA5}">
                      <a16:colId xmlns:a16="http://schemas.microsoft.com/office/drawing/2014/main" val="819738042"/>
                    </a:ext>
                  </a:extLst>
                </a:gridCol>
              </a:tblGrid>
              <a:tr h="725028">
                <a:tc>
                  <a:txBody>
                    <a:bodyPr/>
                    <a:lstStyle/>
                    <a:p>
                      <a:r>
                        <a:rPr lang="en-GB" sz="1600" dirty="0" err="1">
                          <a:solidFill>
                            <a:sysClr val="windowText" lastClr="000000"/>
                          </a:solidFill>
                        </a:rPr>
                        <a:t>ModNo</a:t>
                      </a:r>
                      <a:endParaRPr lang="en-GB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Response Variable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Fixed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Interaction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Random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Dataset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Is the model happy?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AIC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60795"/>
                  </a:ext>
                </a:extLst>
              </a:tr>
              <a:tr h="42005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Total.Biovolume</a:t>
                      </a: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alldata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450.7465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0.02892068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74814"/>
                  </a:ext>
                </a:extLst>
              </a:tr>
              <a:tr h="49117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Biovolume</a:t>
                      </a:r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SRP, Season, Phytoplankton Group 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Season*</a:t>
                      </a:r>
                    </a:p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PhytoplanktonGroup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alldatalong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2063.5528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0.4661754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13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19841"/>
                  </a:ext>
                </a:extLst>
              </a:tr>
              <a:tr h="597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703.4487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0.4399829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78894"/>
                  </a:ext>
                </a:extLst>
              </a:tr>
              <a:tr h="65644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706.8337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0.454438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00199"/>
                  </a:ext>
                </a:extLst>
              </a:tr>
              <a:tr h="519595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7a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711.7142</a:t>
                      </a:r>
                    </a:p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0.4555228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1952"/>
                  </a:ext>
                </a:extLst>
              </a:tr>
              <a:tr h="547654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8a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 Temperature, Water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693.1178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0.4744143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331666"/>
                  </a:ext>
                </a:extLst>
              </a:tr>
              <a:tr h="54044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9a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 Temperature, Water Depth, 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287.6417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0.4956113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565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230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2D3A-A4C0-ED74-B29F-DB6B7447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CF5DA-A3A4-AF79-E174-46B2329F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42A09-FF7F-1114-3FF2-553B70E9C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924"/>
            <a:ext cx="12192000" cy="62401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F79DD6-D360-D663-209F-59EAE8407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658" y="201481"/>
            <a:ext cx="4288321" cy="7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4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C640-640A-89AB-B8F9-8879C4B4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2E3744-B189-E003-C758-6CA4C2653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3" y="0"/>
            <a:ext cx="8707348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AE4B6B-AC6D-4E0F-86E8-367737539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465" y="365125"/>
            <a:ext cx="5306165" cy="20957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4A078-679A-0B1D-4288-0B081757D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6838" y="2826042"/>
            <a:ext cx="3166241" cy="3454784"/>
          </a:xfrm>
        </p:spPr>
        <p:txBody>
          <a:bodyPr>
            <a:normAutofit lnSpcReduction="10000"/>
          </a:bodyPr>
          <a:lstStyle/>
          <a:p>
            <a:r>
              <a:rPr lang="en-GB" sz="1600" dirty="0"/>
              <a:t>NO3 and temperature are multicollinear </a:t>
            </a:r>
          </a:p>
          <a:p>
            <a:r>
              <a:rPr lang="en-GB" sz="1600" dirty="0"/>
              <a:t>DIN at the lake sediment-water interface exhibited a strongly positive relationship with temperature, suggesting that high temperature conditions lead to greater DIN release from sediments. Cold temperatures cause DIN accumulation in sedimentary pore water, providing sufficient substrate for N-related bacteria in the sediment under cold temperature conditions</a:t>
            </a:r>
          </a:p>
          <a:p>
            <a:pPr lvl="1"/>
            <a:r>
              <a:rPr lang="en-GB" sz="1050" b="0" i="0" u="none" strike="noStrike" dirty="0">
                <a:effectLst/>
                <a:latin typeface="ElsevierSans"/>
                <a:hlinkClick r:id="rId4" tooltip="Persistent link using digital object identifier"/>
              </a:rPr>
              <a:t>10.1016/j.jes.2021.09.032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19311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FD315-EE8E-A422-1980-0E4DD0FC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EF79F-266F-56E1-EA1B-39E65BB6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C337B-9D7D-2723-60FD-B36117D28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45" y="0"/>
            <a:ext cx="8970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8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D9AE-1812-4894-7B2D-A3F6E0D5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69CC-B543-0569-62CD-14CAF4951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0C682-ED92-3722-5AA6-603F5FC8E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975"/>
            <a:ext cx="12192000" cy="58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5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2845-2229-0B25-84AB-395CB98A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E82B0-8E61-7152-5162-F2077A6D6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6CF69D-6931-07C9-ACE1-701816D99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174" y="0"/>
            <a:ext cx="8663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3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658C-2368-A4B6-15E4-5FA9A774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1D9DE-5493-CAAC-CA58-22CEFF4A9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D8B62-3D4A-BF2E-30EC-83C2ACD51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44"/>
            <a:ext cx="12192000" cy="63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3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5506</TotalTime>
  <Words>1151</Words>
  <Application>Microsoft Office PowerPoint</Application>
  <PresentationFormat>Widescreen</PresentationFormat>
  <Paragraphs>315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Aptos</vt:lpstr>
      <vt:lpstr>Aptos Display</vt:lpstr>
      <vt:lpstr>Arial</vt:lpstr>
      <vt:lpstr>ElsevierSans</vt:lpstr>
      <vt:lpstr>Office Theme</vt:lpstr>
      <vt:lpstr>Research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test the effect of seasonality on phytoplankton groups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Seasonal Daphnia Trends</vt:lpstr>
      <vt:lpstr>PowerPoint Presentation</vt:lpstr>
      <vt:lpstr>PowerPoint Presentation</vt:lpstr>
      <vt:lpstr>Random forest regression</vt:lpstr>
      <vt:lpstr>Imputed data to fill in gaps – should I do this or just remove NAs?</vt:lpstr>
      <vt:lpstr>PowerPoint Presentation</vt:lpstr>
      <vt:lpstr>PowerPoint Presentation</vt:lpstr>
      <vt:lpstr>Using model to predict using Test data – computing model’s ability to predict using new unseen data – test data RMSE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Ariel Koh</dc:creator>
  <cp:lastModifiedBy>Ariel Koh</cp:lastModifiedBy>
  <cp:revision>73</cp:revision>
  <dcterms:created xsi:type="dcterms:W3CDTF">2025-03-19T14:55:57Z</dcterms:created>
  <dcterms:modified xsi:type="dcterms:W3CDTF">2025-03-28T12:17:11Z</dcterms:modified>
</cp:coreProperties>
</file>