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58" r:id="rId3"/>
    <p:sldId id="257" r:id="rId4"/>
    <p:sldId id="297" r:id="rId5"/>
    <p:sldId id="313" r:id="rId6"/>
    <p:sldId id="299" r:id="rId7"/>
    <p:sldId id="300" r:id="rId8"/>
    <p:sldId id="301" r:id="rId9"/>
    <p:sldId id="302" r:id="rId10"/>
    <p:sldId id="303" r:id="rId11"/>
    <p:sldId id="305" r:id="rId12"/>
    <p:sldId id="298" r:id="rId13"/>
    <p:sldId id="314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5" r:id="rId23"/>
    <p:sldId id="281" r:id="rId24"/>
    <p:sldId id="282" r:id="rId25"/>
    <p:sldId id="284" r:id="rId26"/>
    <p:sldId id="286" r:id="rId27"/>
    <p:sldId id="288" r:id="rId28"/>
    <p:sldId id="290" r:id="rId29"/>
    <p:sldId id="295" r:id="rId30"/>
    <p:sldId id="292" r:id="rId31"/>
    <p:sldId id="296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055-EF85-41CA-B402-25FDC42154A6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1873-FBB2-49A2-9143-AB8BFF820F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3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B1873-FBB2-49A2-9143-AB8BFF820F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D60-D223-3E5A-4794-191875FD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5CEE-D798-9A8A-9CA1-4A399D3F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7C66-4D91-EA1F-D094-6D04688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9B70-8E89-C1D2-A08D-1DCE363D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DEB-57F2-6701-E3A0-C76388E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65E-9E70-ADC7-F6DB-37028C0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1E85-CE47-D61B-B548-2EAEAD9D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776A-47EB-EB68-CBAD-8EC1E56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785-2D77-BA20-103F-C96A572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0D3-1A2F-3EF5-232E-9D728B0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9552A-23B7-992A-B4B5-579069F1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9776-99C7-3973-A3E6-293747D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00D-AAC0-7F2A-4131-B8CC18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477-7A5A-01FF-766C-95523C3A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E53B-58A0-2B5F-ACA9-AF2A00E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F7A-8681-4284-FA1C-7CD8D27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C91F-5FD9-97DB-3E68-679305B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19E0-7E16-764E-7028-6DF1ECD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7C73-2767-F937-969F-F487255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EE00-8845-9B7A-AF79-6558C9A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93B-4E70-42E2-0115-6AD40D8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98BD-5EA6-7F2E-355E-B7E04D8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91E-BBA2-AF22-A20C-356C8FD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83C-11BA-B34A-F3E5-1A2568B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7C14-171C-1667-A123-A85B3C4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7BB-4EFE-1B37-BD50-1D9DB8E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31F-2676-6A4F-603B-1AD9B261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B2A0-ADA5-39AC-F56C-E4759EE4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EF9F-0B0F-85E1-5894-F21EB8B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7094-00B8-CB7D-2781-BBFA6ACC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07A6-99FC-423C-10DB-888025C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1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B80-B3B8-FD80-2742-0D3164BD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1621-A7A4-67E2-C86A-C9C77BB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7D45-110B-3B66-3D69-ABB1AEE9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7E55-EF77-62F7-1A54-2978EA7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1DC4-FA53-E4E6-255C-41EDDD23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8387-4097-2C9B-3F60-F890A9A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A8E-E64C-A931-2FAE-3871C27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FA1A-B5FC-E47D-AF3C-EF9FBA0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3184-7807-9526-A464-DDED2FD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B475-2186-8306-98C8-F1D41F0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DB0A-0DBC-AFDB-9279-DAD526D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9A4A-3AE2-E0A3-F2A9-E952FD2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E8A7-2179-830B-9A36-0B17FAB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23ACE-688A-6BD6-C629-3C352D6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323-CA3D-40E2-317D-9990155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6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600-34BD-4EC2-8361-8DB0A0A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0D6E-5BBF-4AFC-922C-F2B63470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C843-1AB1-B7FC-7867-EF07728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AC37-E85C-8951-C2BF-C80C6C55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0C6-BBAB-A203-7954-C6140E1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F0D3-829F-1546-C858-8E0B1DF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18B-4568-9061-C77F-F72A9404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4230D-E7EC-A9FF-29F5-7BEDFFE6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B49-F925-66E3-68FA-A7B7D9E2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D566-8D8F-A0CA-86C3-84F3598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9D6A-46BD-22FA-3DB9-47423BE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B675-32FC-0951-2F7A-381BC7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DB78-EB16-3179-F09F-E425D1D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2F9-6130-3A58-5625-7E9A8A1B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29B6-3FFA-DEB3-DEA7-F8895600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87B-2AEC-F7C5-F241-8952BE95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361-63DA-B1BB-E167-6A2832C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5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jes.2021.09.03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7E4-6DEA-D3CB-BD7C-BB919D7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239-F89D-C50F-E026-340819C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seasonality influence the occurrence of algal blooms within Loch Leven? </a:t>
            </a:r>
          </a:p>
          <a:p>
            <a:r>
              <a:rPr lang="en-GB" dirty="0"/>
              <a:t>What are the drivers (chemical and physical) of algal blooms in Loch Leven?</a:t>
            </a:r>
          </a:p>
          <a:p>
            <a:r>
              <a:rPr lang="en-GB" dirty="0"/>
              <a:t>How does environmental drivers influence the composition of phytoplankton communities within Loch Leven?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76D-94A9-A848-5AD7-965B93C0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F644-8609-FDD6-ED12-481AC35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801AD-C417-1564-DE73-329A212D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26" y="0"/>
            <a:ext cx="870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9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6B90-6694-EAA7-AFDB-1FF3328F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5F34-2282-6DEC-6ED5-80C05B8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C3B1D-BE57-096F-B861-645BFFF0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3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E7C3-AE77-020A-1C00-E2EDCBE5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1E17-05A4-E9A9-4508-0B8E3665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DC575-53E1-ABA7-64D8-DD8DAB0D6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022495"/>
              </p:ext>
            </p:extLst>
          </p:nvPr>
        </p:nvGraphicFramePr>
        <p:xfrm>
          <a:off x="106680" y="134476"/>
          <a:ext cx="11978639" cy="396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18118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282998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650200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3396610719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0.02892068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56229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0.4661754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2056.0258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0.4873192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2058.9468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0.4928073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458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1572.2913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0.4805001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852.1185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0.5428273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8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D00D-0292-346E-667A-5FC47C38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2A0211-A7B4-3292-1FE4-BAC321AD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502869" cy="6807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F95A5-4228-B18D-83CF-FC203EF9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83" y="681037"/>
            <a:ext cx="511563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2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AE3-C3C8-3189-9828-D1E5369F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70B9-9A85-4ADC-0939-7A816A89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E126A-EDC4-C1DC-CCA5-DCE9B62F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2863"/>
            <a:ext cx="9440592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14B7-7C72-0336-DB0D-AE50DD3F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D75D-86B1-DE7C-C994-FE416DA4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C10FD-569A-43D5-AB20-BEFEE16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A59-1091-3E98-CE34-9F048BF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E27A-BAB1-7FF7-1A78-C33B0225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35E72-ADD5-4355-9997-E6356BF1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31" y="0"/>
            <a:ext cx="887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A0FD-6653-4F5E-DAEE-9B942AD9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6454E5-009D-15F5-8661-FCE976F5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2D805-C244-E49B-6E89-FAE7C51D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2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0429-DB63-2C2A-807E-B1B39E6F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49D5-E02C-8D01-487D-D5AC8460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3C614-DF1F-CBA9-0295-4BB8F09E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80" y="0"/>
            <a:ext cx="1001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B58A-A3F9-AB09-71DE-71572B43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D4DC-E136-CF03-9BA7-66E3FC5B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804BB-F394-DA6F-D974-8095C5CC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731D1-7262-3ED2-042A-CA1ED197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6454"/>
              </p:ext>
            </p:extLst>
          </p:nvPr>
        </p:nvGraphicFramePr>
        <p:xfrm>
          <a:off x="275302" y="61943"/>
          <a:ext cx="11602064" cy="668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18">
                  <a:extLst>
                    <a:ext uri="{9D8B030D-6E8A-4147-A177-3AD203B41FA5}">
                      <a16:colId xmlns:a16="http://schemas.microsoft.com/office/drawing/2014/main" val="5657292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17822547"/>
                    </a:ext>
                  </a:extLst>
                </a:gridCol>
                <a:gridCol w="3185160">
                  <a:extLst>
                    <a:ext uri="{9D8B030D-6E8A-4147-A177-3AD203B41FA5}">
                      <a16:colId xmlns:a16="http://schemas.microsoft.com/office/drawing/2014/main" val="3461427292"/>
                    </a:ext>
                  </a:extLst>
                </a:gridCol>
                <a:gridCol w="4592646">
                  <a:extLst>
                    <a:ext uri="{9D8B030D-6E8A-4147-A177-3AD203B41FA5}">
                      <a16:colId xmlns:a16="http://schemas.microsoft.com/office/drawing/2014/main" val="207223052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Ranking for </a:t>
                      </a:r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lmer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7256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10.1111/j.1365-2427.2007.01865.x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Nutrient availability (10.1016/j.envpol.2020.116210)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289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5576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10.1007/s10750-011-0996-6</a:t>
                      </a:r>
                      <a:br>
                        <a:rPr lang="en-GB" sz="12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Total N played a more important role for phytoplankton richness than total P (10.1007/s10750-011-0996-6)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44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Salinity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10.3390/w15061116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Talks about salinity in brackish coastal lakes – 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3726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 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500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443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415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Some found that temperature had little effect (10.1111/j.1365-2427.2007.01865.x)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Spilt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2098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9810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Phytoplankton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5542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the plankton community was the least diverse in winter and the most stable during the spring-to-summer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5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0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459F-2383-04A1-1FAC-DAEC2B81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EAD5-F86E-9543-01C1-FCEE7840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3EA23-8848-7EA2-A865-28DED606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01" y="0"/>
            <a:ext cx="856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E6A-4BC9-FC16-133F-86D63DF4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8941-4DA7-440D-E3CF-5349E0A7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7EB90-436B-DF27-7536-B4E00C1B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1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A7B8-D2D3-B19A-10EF-CF30812C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1D41-3521-4E1C-2E4A-6863775E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4EFE9C-FB96-C58E-A65D-72A96E2E7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300522"/>
              </p:ext>
            </p:extLst>
          </p:nvPr>
        </p:nvGraphicFramePr>
        <p:xfrm>
          <a:off x="106681" y="134476"/>
          <a:ext cx="11908337" cy="6004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02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2024788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563258">
                  <a:extLst>
                    <a:ext uri="{9D8B030D-6E8A-4147-A177-3AD203B41FA5}">
                      <a16:colId xmlns:a16="http://schemas.microsoft.com/office/drawing/2014/main" val="4200138565"/>
                    </a:ext>
                  </a:extLst>
                </a:gridCol>
                <a:gridCol w="478053">
                  <a:extLst>
                    <a:ext uri="{9D8B030D-6E8A-4147-A177-3AD203B41FA5}">
                      <a16:colId xmlns:a16="http://schemas.microsoft.com/office/drawing/2014/main" val="3945082797"/>
                    </a:ext>
                  </a:extLst>
                </a:gridCol>
                <a:gridCol w="2232831">
                  <a:extLst>
                    <a:ext uri="{9D8B030D-6E8A-4147-A177-3AD203B41FA5}">
                      <a16:colId xmlns:a16="http://schemas.microsoft.com/office/drawing/2014/main" val="3279883679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837453900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3990391765"/>
                    </a:ext>
                  </a:extLst>
                </a:gridCol>
                <a:gridCol w="521110">
                  <a:extLst>
                    <a:ext uri="{9D8B030D-6E8A-4147-A177-3AD203B41FA5}">
                      <a16:colId xmlns:a16="http://schemas.microsoft.com/office/drawing/2014/main" val="1874377488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1440781284"/>
                    </a:ext>
                  </a:extLst>
                </a:gridCol>
                <a:gridCol w="845574">
                  <a:extLst>
                    <a:ext uri="{9D8B030D-6E8A-4147-A177-3AD203B41FA5}">
                      <a16:colId xmlns:a16="http://schemas.microsoft.com/office/drawing/2014/main" val="376591048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1452090060"/>
                    </a:ext>
                  </a:extLst>
                </a:gridCol>
              </a:tblGrid>
              <a:tr h="484956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 Nitrate &amp;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763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0.029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696253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0.466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58821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703.45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0.440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61222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2056.03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0.487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5820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78148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711.71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2058.95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80909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506.04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0.522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693.12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0.474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1572.29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100476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286.94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0.490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287.64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852.12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0.543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37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F028-067A-2EE3-8260-9EF4496F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the effect of seasonality on phytoplankton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8F30-E18C-8C30-5F1C-2677C2A4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Tried nesting season within year – models didn’t converge – so didn’t continue with it </a:t>
            </a:r>
          </a:p>
          <a:p>
            <a:pPr>
              <a:buFontTx/>
              <a:buChar char="-"/>
            </a:pPr>
            <a:r>
              <a:rPr lang="en-GB" dirty="0"/>
              <a:t>Can we go through how to label the letters again? </a:t>
            </a:r>
            <a:r>
              <a:rPr lang="en-GB" dirty="0" err="1"/>
              <a:t>Im</a:t>
            </a:r>
            <a:r>
              <a:rPr lang="en-GB" dirty="0"/>
              <a:t> a bit confused</a:t>
            </a:r>
          </a:p>
          <a:p>
            <a:pPr>
              <a:buFontTx/>
              <a:buChar char="-"/>
            </a:pPr>
            <a:r>
              <a:rPr lang="en-GB" dirty="0"/>
              <a:t>Check if successfully logged axis – </a:t>
            </a:r>
            <a:r>
              <a:rPr lang="en-GB" dirty="0" err="1"/>
              <a:t>im</a:t>
            </a:r>
            <a:r>
              <a:rPr lang="en-GB" dirty="0"/>
              <a:t> a bit confused</a:t>
            </a:r>
          </a:p>
          <a:p>
            <a:pPr>
              <a:buFontTx/>
              <a:buChar char="-"/>
            </a:pPr>
            <a:r>
              <a:rPr lang="en-GB" sz="1600" dirty="0"/>
              <a:t>When reporting differences report using actual biovolumes (</a:t>
            </a:r>
            <a:r>
              <a:rPr lang="en-GB" sz="1600" dirty="0" err="1"/>
              <a:t>unlog</a:t>
            </a:r>
            <a:r>
              <a:rPr lang="en-GB" sz="1600" dirty="0"/>
              <a:t>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67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7393212-4DCE-0BCD-7D4E-848A7EFE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9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161-6ECC-BF73-1BE0-08FE32F8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78F01-ACC9-1B4C-42A4-E3686CCC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92D50-E686-2F6A-6E4B-48FD7FD7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471074"/>
            <a:ext cx="954538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57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677-4433-5C65-C999-66AEC353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5134-8A71-DEDF-D53B-0194A8E5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84414-1747-7AF5-2F2C-5C4066E9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418680"/>
            <a:ext cx="890711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AD05-0340-C604-0D5E-BCEA41F7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C5EC-EC03-FE0E-1F7C-91F03573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7B866-2FF2-FD63-D3DE-CBAEBFA9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66258"/>
            <a:ext cx="966922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10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3734-AE8B-E867-1AF3-64145089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2287-AA92-FA63-B216-39A87F3D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63E7D-C3C0-3E27-D7EE-DCDB42CE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413916"/>
            <a:ext cx="888806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79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335-7CD6-DA78-5D81-A59D9B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Daphnia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721-0DF4-134D-AD4F-715BE76F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 about Logging the y-axis – I just cant do it LOL </a:t>
            </a:r>
          </a:p>
          <a:p>
            <a:r>
              <a:rPr lang="en-GB" dirty="0"/>
              <a:t>Question about the 1:1 line – because the difference in range of values is so high – do I log the value?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98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82F0-50EC-0E62-0280-C5D75B2C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131802"/>
              </p:ext>
            </p:extLst>
          </p:nvPr>
        </p:nvGraphicFramePr>
        <p:xfrm>
          <a:off x="106680" y="134476"/>
          <a:ext cx="11978639" cy="514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248020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393355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473011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4200138565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0.02892068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0.4661754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0.4399829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0004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0.454438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522.7784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0.4856075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527.1982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0.4881119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506.0372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0.5222546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286.9359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0.4901466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0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2AD-DAAF-1099-2AAE-899FFD0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" name="Content Placeholder 18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24FC7DB-8AE5-3ED7-3098-67C9F68A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" y="365125"/>
            <a:ext cx="12108990" cy="6054495"/>
          </a:xfrm>
        </p:spPr>
      </p:pic>
    </p:spTree>
    <p:extLst>
      <p:ext uri="{BB962C8B-B14F-4D97-AF65-F5344CB8AC3E}">
        <p14:creationId xmlns:p14="http://schemas.microsoft.com/office/powerpoint/2010/main" val="245155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6ED-C33A-5B6F-4CF8-58794DBB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line graph with dots and lines&#10;&#10;AI-generated content may be incorrect.">
            <a:extLst>
              <a:ext uri="{FF2B5EF4-FFF2-40B4-BE49-F238E27FC236}">
                <a16:creationId xmlns:a16="http://schemas.microsoft.com/office/drawing/2014/main" id="{71C2712E-1E51-415D-5270-5BA7C88FC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" y="0"/>
            <a:ext cx="10943303" cy="6839565"/>
          </a:xfrm>
        </p:spPr>
      </p:pic>
    </p:spTree>
    <p:extLst>
      <p:ext uri="{BB962C8B-B14F-4D97-AF65-F5344CB8AC3E}">
        <p14:creationId xmlns:p14="http://schemas.microsoft.com/office/powerpoint/2010/main" val="71021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91A8-6648-254E-F855-86DB434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7B8D-EE5E-7946-901B-DF024957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23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A290-FDB4-2C42-8A93-AE476CC1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197645" cy="362462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Imputed data to fill in gaps – should I do this or just remove NAs?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69EC3-C043-F5A6-0C12-D75B56F7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43" y="869392"/>
            <a:ext cx="8615914" cy="5169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E96E2-2514-1E81-6FFA-0E77A050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43" y="2232656"/>
            <a:ext cx="8606388" cy="7071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F5548E-80C3-55C7-4710-792A053EB69F}"/>
              </a:ext>
            </a:extLst>
          </p:cNvPr>
          <p:cNvSpPr txBox="1">
            <a:spLocks/>
          </p:cNvSpPr>
          <p:nvPr/>
        </p:nvSpPr>
        <p:spPr>
          <a:xfrm>
            <a:off x="944377" y="1712413"/>
            <a:ext cx="8197645" cy="36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Divide data into training data + testing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BCF4-FF67-032C-404B-E009EE03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3" y="3428999"/>
            <a:ext cx="8941530" cy="147729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CE7DBEB-7325-C7DE-DEAC-E7F3E5267C15}"/>
              </a:ext>
            </a:extLst>
          </p:cNvPr>
          <p:cNvSpPr txBox="1">
            <a:spLocks/>
          </p:cNvSpPr>
          <p:nvPr/>
        </p:nvSpPr>
        <p:spPr>
          <a:xfrm>
            <a:off x="939614" y="3037040"/>
            <a:ext cx="8197645" cy="36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Running </a:t>
            </a:r>
            <a:r>
              <a:rPr lang="en-GB" sz="2400" dirty="0" err="1"/>
              <a:t>randomForest</a:t>
            </a:r>
            <a:r>
              <a:rPr lang="en-GB" sz="2400" dirty="0"/>
              <a:t>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61000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4942-556A-0439-74F7-C6702F3B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3BDF5-273D-5A61-E13E-95F36739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6" y="230188"/>
            <a:ext cx="11277541" cy="1687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CDC7F-263A-BE5A-B53F-C66C89CF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01"/>
          <a:stretch/>
        </p:blipFill>
        <p:spPr>
          <a:xfrm>
            <a:off x="172016" y="2196793"/>
            <a:ext cx="4862099" cy="3648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35AF5-9E03-3BD6-B9ED-6B609436E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621" y="1027906"/>
            <a:ext cx="7365363" cy="48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27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C1B1-1EC4-44BF-F3CD-020E9035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8169-D79C-4B12-B49F-C4E4D767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77924-6928-A54D-178C-B53293C7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9" y="479041"/>
            <a:ext cx="11820782" cy="58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2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BD1CF7-FCFD-D42D-A23B-CA1B3F07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726"/>
          <a:stretch/>
        </p:blipFill>
        <p:spPr>
          <a:xfrm>
            <a:off x="838200" y="974214"/>
            <a:ext cx="6154245" cy="11397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845189-84F6-D561-7E74-6C5B8108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299"/>
            <a:ext cx="8197645" cy="629265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model to predict using Test data – computing model’s ability to predict using new unseen data – test data RMSE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FCE529-223E-6563-D0A7-ED25B254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1822"/>
            <a:ext cx="3763297" cy="7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F83270-BBF5-16EE-1CD6-DB313249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1" y="665459"/>
            <a:ext cx="5506218" cy="30674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E00D2B-46FC-83C8-EEC8-A2826D21264E}"/>
              </a:ext>
            </a:extLst>
          </p:cNvPr>
          <p:cNvSpPr txBox="1">
            <a:spLocks/>
          </p:cNvSpPr>
          <p:nvPr/>
        </p:nvSpPr>
        <p:spPr>
          <a:xfrm>
            <a:off x="405580" y="87721"/>
            <a:ext cx="8197645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Tuning model to decrease out-of-bag error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31918-26A6-C74B-80AF-00D58101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474379"/>
            <a:ext cx="7038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6DB55-D2AF-072A-66E1-3DCE8352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3564"/>
            <a:ext cx="7249537" cy="14956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FD0081-FC2E-1E1C-DEF8-F0C663A4E946}"/>
              </a:ext>
            </a:extLst>
          </p:cNvPr>
          <p:cNvSpPr txBox="1">
            <a:spLocks/>
          </p:cNvSpPr>
          <p:nvPr/>
        </p:nvSpPr>
        <p:spPr>
          <a:xfrm>
            <a:off x="838200" y="334299"/>
            <a:ext cx="8197645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Fine-tuned model with optimised </a:t>
            </a:r>
            <a:r>
              <a:rPr lang="en-GB" sz="2400" dirty="0" err="1"/>
              <a:t>mtry</a:t>
            </a:r>
            <a:r>
              <a:rPr lang="en-GB" sz="2400" dirty="0"/>
              <a:t> value – </a:t>
            </a:r>
            <a:r>
              <a:rPr lang="en-GB" sz="2400" dirty="0" err="1"/>
              <a:t>ntree</a:t>
            </a:r>
            <a:r>
              <a:rPr lang="en-GB" sz="2400" dirty="0"/>
              <a:t> stays the same </a:t>
            </a:r>
            <a:r>
              <a:rPr lang="en-GB" sz="2400" dirty="0" err="1"/>
              <a:t>bc</a:t>
            </a:r>
            <a:r>
              <a:rPr lang="en-GB" sz="2400" dirty="0"/>
              <a:t> it stabilises around 300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EA109-E7F6-B9DC-5EB8-CA4742D2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2205"/>
            <a:ext cx="8763538" cy="4571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8EA81B-7F00-43C9-259B-674E7E96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808" y="2856186"/>
            <a:ext cx="5033655" cy="35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1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2D3A-A4C0-ED74-B29F-DB6B7447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F5DA-A3A4-AF79-E174-46B2329F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42A09-FF7F-1114-3FF2-553B70E9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24"/>
            <a:ext cx="12192000" cy="6240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79DD6-D360-D663-209F-59EAE840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58" y="201481"/>
            <a:ext cx="4288321" cy="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4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C898-8E58-3AE2-8532-11A6D005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F42E-68F7-AD3C-2D6A-FF87E241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35AF0-31D8-CDE4-DB3D-E5F24CE5D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956293"/>
              </p:ext>
            </p:extLst>
          </p:nvPr>
        </p:nvGraphicFramePr>
        <p:xfrm>
          <a:off x="106680" y="134476"/>
          <a:ext cx="11978639" cy="470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18118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230446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702752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819738042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0.02892068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0.4661754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0.4399829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56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0.454438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711.7142</a:t>
                      </a:r>
                    </a:p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0.4555228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4765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693.1178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0.4744143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287.6417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0.4956113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23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C640-640A-89AB-B8F9-8879C4B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E3744-B189-E003-C758-6CA4C265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" y="0"/>
            <a:ext cx="870734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E4B6B-AC6D-4E0F-86E8-36773753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65" y="365125"/>
            <a:ext cx="5306165" cy="2095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A078-679A-0B1D-4288-0B081757D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838" y="2826042"/>
            <a:ext cx="3166241" cy="3454784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NO3 and temperature are multicollinear </a:t>
            </a:r>
          </a:p>
          <a:p>
            <a:r>
              <a:rPr lang="en-GB" sz="1600" dirty="0"/>
              <a:t>DIN at the lake sediment-water interface exhibited a strongly positive relationship with temperature, suggesting that high temperature conditions lead to greater DIN release from sediments. Cold temperatures cause DIN accumulation in sedimentary pore water, providing sufficient substrate for N-related bacteria in the sediment under cold temperature conditions</a:t>
            </a:r>
          </a:p>
          <a:p>
            <a:pPr lvl="1"/>
            <a:r>
              <a:rPr lang="en-GB" sz="1050" b="0" i="0" u="none" strike="noStrike" dirty="0">
                <a:effectLst/>
                <a:latin typeface="ElsevierSans"/>
                <a:hlinkClick r:id="rId4" tooltip="Persistent link using digital object identifier"/>
              </a:rPr>
              <a:t>10.1016/j.jes.2021.09.032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931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D315-EE8E-A422-1980-0E4DD0FC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F79F-266F-56E1-EA1B-39E65BB6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C337B-9D7D-2723-60FD-B36117D2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45" y="0"/>
            <a:ext cx="897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9AE-1812-4894-7B2D-A3F6E0D5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69CC-B543-0569-62CD-14CAF495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0C682-ED92-3722-5AA6-603F5FC8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975"/>
            <a:ext cx="12192000" cy="58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845-2229-0B25-84AB-395CB98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82B0-8E61-7152-5162-F2077A6D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CF69D-6931-07C9-ACE1-701816D9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4" y="0"/>
            <a:ext cx="8663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658C-2368-A4B6-15E4-5FA9A774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D9DE-5493-CAAC-CA58-22CEFF4A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D8B62-3D4A-BF2E-30EC-83C2ACD5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1085</Words>
  <Application>Microsoft Office PowerPoint</Application>
  <PresentationFormat>Widescreen</PresentationFormat>
  <Paragraphs>301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ElsevierSans</vt:lpstr>
      <vt:lpstr>Office Theme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test the effect of seasonality on phytoplankton groups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Seasonal Daphnia Trends</vt:lpstr>
      <vt:lpstr>PowerPoint Presentation</vt:lpstr>
      <vt:lpstr>PowerPoint Presentation</vt:lpstr>
      <vt:lpstr>Random forest regression</vt:lpstr>
      <vt:lpstr>Imputed data to fill in gaps – should I do this or just remove NAs?</vt:lpstr>
      <vt:lpstr>PowerPoint Presentation</vt:lpstr>
      <vt:lpstr>PowerPoint Presentation</vt:lpstr>
      <vt:lpstr>Using model to predict using Test data – computing model’s ability to predict using new unseen data – test data RMSE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65</cp:revision>
  <dcterms:created xsi:type="dcterms:W3CDTF">2025-03-19T14:55:57Z</dcterms:created>
  <dcterms:modified xsi:type="dcterms:W3CDTF">2025-03-27T17:04:58Z</dcterms:modified>
</cp:coreProperties>
</file>