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B055-EF85-41CA-B402-25FDC42154A6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B1873-FBB2-49A2-9143-AB8BFF820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31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B1873-FBB2-49A2-9143-AB8BFF820F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1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D60-D223-3E5A-4794-191875FD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5CEE-D798-9A8A-9CA1-4A399D3F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87C66-4D91-EA1F-D094-6D046883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9B70-8E89-C1D2-A08D-1DCE363D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9DEB-57F2-6701-E3A0-C76388E4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5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A65E-9E70-ADC7-F6DB-37028C08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C1E85-CE47-D61B-B548-2EAEAD9D6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776A-47EB-EB68-CBAD-8EC1E569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A785-2D77-BA20-103F-C96A572F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50D3-1A2F-3EF5-232E-9D728B0B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9552A-23B7-992A-B4B5-579069F18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49776-99C7-3973-A3E6-293747DEE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E000D-AAC0-7F2A-4131-B8CC189A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E477-7A5A-01FF-766C-95523C3A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E53B-58A0-2B5F-ACA9-AF2A00E6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1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6F7A-8681-4284-FA1C-7CD8D27D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C91F-5FD9-97DB-3E68-679305B7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19E0-7E16-764E-7028-6DF1ECDD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7C73-2767-F937-969F-F4872550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EE00-8845-9B7A-AF79-6558C9A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1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993B-4E70-42E2-0115-6AD40D87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F98BD-5EA6-7F2E-355E-B7E04D89E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091E-BBA2-AF22-A20C-356C8FDB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483C-11BA-B34A-F3E5-1A2568B9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7C14-171C-1667-A123-A85B3C47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9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77BB-4EFE-1B37-BD50-1D9DB8E6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A31F-2676-6A4F-603B-1AD9B261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9B2A0-ADA5-39AC-F56C-E4759EE4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1EF9F-0B0F-85E1-5894-F21EB8B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57094-00B8-CB7D-2781-BBFA6ACC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407A6-99FC-423C-10DB-888025CE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1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DB80-B3B8-FD80-2742-0D3164BD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1621-A7A4-67E2-C86A-C9C77BB1C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F7D45-110B-3B66-3D69-ABB1AEE9A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E7E55-EF77-62F7-1A54-2978EA7F4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A1DC4-FA53-E4E6-255C-41EDDD23F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08387-4097-2C9B-3F60-F890A9AA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21A8E-E64C-A931-2FAE-3871C27A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9FA1A-B5FC-E47D-AF3C-EF9FBA01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29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3184-7807-9526-A464-DDED2FD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AB475-2186-8306-98C8-F1D41F02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EDB0A-0DBC-AFDB-9279-DAD526D1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E9A4A-3AE2-E0A3-F2A9-E952FD2F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40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1E8A7-2179-830B-9A36-0B17FABB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23ACE-688A-6BD6-C629-3C352D65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9323-CA3D-40E2-317D-9990155D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5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C600-34BD-4EC2-8361-8DB0A0A1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0D6E-5BBF-4AFC-922C-F2B63470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2C843-1AB1-B7FC-7867-EF077284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5AC37-E85C-8951-C2BF-C80C6C55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C0C6-BBAB-A203-7954-C6140E1A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F0D3-829F-1546-C858-8E0B1DFA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418B-4568-9061-C77F-F72A9404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4230D-E7EC-A9FF-29F5-7BEDFFE6A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DFB49-F925-66E3-68FA-A7B7D9E2B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6D566-8D8F-A0CA-86C3-84F35981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E9D6A-46BD-22FA-3DB9-47423BE1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1B675-32FC-0951-2F7A-381BC76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6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5DB78-EB16-3179-F09F-E425D1D9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302F9-6130-3A58-5625-7E9A8A1B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29B6-3FFA-DEB3-DEA7-F88956001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887B-2AEC-F7C5-F241-8952BE955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3361-63DA-B1BB-E167-6A2832C1F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2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A7E4-6DEA-D3CB-BD7C-BB919D7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1239-F89D-C50F-E026-340819CA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predictive powers of different drivers (chemical and physical) of algal blooms in Loch Leven?</a:t>
            </a:r>
          </a:p>
          <a:p>
            <a:r>
              <a:rPr lang="en-GB" dirty="0"/>
              <a:t>How does these influence the composition of phytoplankton communities?</a:t>
            </a:r>
          </a:p>
          <a:p>
            <a:r>
              <a:rPr lang="en-GB" dirty="0"/>
              <a:t>How does seasonality influence the occurrence of algal blooms?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24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2E55-FDC6-2AA5-0C49-F5E0012C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0A8E-E50C-A289-9A27-A8FF9E304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01455-6B73-D26C-A891-A7117B50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062" y="0"/>
            <a:ext cx="8253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2E70-E50F-288D-44A2-9CD69A69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DD0E-270A-F1A4-FB26-CD77E251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DCF6F-565E-C0D6-001D-AFDC2A5D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1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8DEB-4EC9-9590-DCB5-87B977CD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5704-6347-5A2A-9185-6EA9DC7D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EADF2-DC54-599C-CD21-8A1FF69F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9047"/>
            <a:ext cx="8011643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4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E03C-71BB-2157-6EED-BFC57439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346C-98BF-6F4B-2F42-30577810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71F13-7156-CA11-0717-0365F82C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4461-122F-A4F6-09BA-5A0EBBD5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224C-DB12-642F-40BC-2F2AC5BE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D0BE4-D238-4D07-7A65-F822A9637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21" y="0"/>
            <a:ext cx="8102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8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0A76-39B8-5671-7B92-07B2B05A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05A4-AACC-EEB1-3E30-56B49F92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D883D-53A1-5153-ADEE-903C819D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5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864C-6075-1B7E-64B9-CB43D176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A96A-C7E4-3061-7199-04587D9B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CA87C-6C04-8E24-68C5-AE13451D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32" y="0"/>
            <a:ext cx="8459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8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5D72-C9D4-E6D4-3ABA-DBD18DC5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8643-1FF3-C268-93B7-AF3A12B75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D7299-CFB1-84CF-9CA5-7555C8B49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41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C5E1-D467-C695-CB3A-DBBDCEB2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FD01-0C50-894C-72CB-0FB2583C9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51EDC-2900-63A7-2565-CA1FA3C5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57" y="0"/>
            <a:ext cx="7696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3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E49B-0CB1-122C-967B-F05F6BD0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76DC-72B5-B26B-FAFD-54CD7703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05922-5D9A-FC97-0219-A6559643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9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0731D1-7262-3ED2-042A-CA1ED1977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06454"/>
              </p:ext>
            </p:extLst>
          </p:nvPr>
        </p:nvGraphicFramePr>
        <p:xfrm>
          <a:off x="275302" y="61943"/>
          <a:ext cx="11602064" cy="6680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18">
                  <a:extLst>
                    <a:ext uri="{9D8B030D-6E8A-4147-A177-3AD203B41FA5}">
                      <a16:colId xmlns:a16="http://schemas.microsoft.com/office/drawing/2014/main" val="56572926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317822547"/>
                    </a:ext>
                  </a:extLst>
                </a:gridCol>
                <a:gridCol w="3185160">
                  <a:extLst>
                    <a:ext uri="{9D8B030D-6E8A-4147-A177-3AD203B41FA5}">
                      <a16:colId xmlns:a16="http://schemas.microsoft.com/office/drawing/2014/main" val="3461427292"/>
                    </a:ext>
                  </a:extLst>
                </a:gridCol>
                <a:gridCol w="4592646">
                  <a:extLst>
                    <a:ext uri="{9D8B030D-6E8A-4147-A177-3AD203B41FA5}">
                      <a16:colId xmlns:a16="http://schemas.microsoft.com/office/drawing/2014/main" val="2072230529"/>
                    </a:ext>
                  </a:extLst>
                </a:gridCol>
              </a:tblGrid>
              <a:tr h="444901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Ranking for </a:t>
                      </a:r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lmer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References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972568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10.1007/s10750-011-0923-x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10.1111/j.1365-2427.2007.01865.x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10.1016/j.hal.2019.02.002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Nutrient availability (10.1016/j.envpol.2020.116210)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72896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10.1007/s10750-011-0923-x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755767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10.1007/s10750-011-0996-6</a:t>
                      </a:r>
                      <a:br>
                        <a:rPr lang="en-GB" sz="12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10.1016/j.hal.2019.02.002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Total N played a more important role for phytoplankton richness than total P (10.1007/s10750-011-0996-6)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0448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Salinity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10.3390/w15061116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Talks about salinity in brackish coastal lakes – relevant?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37269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Daphnia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 7/s10750-011-0923-x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5002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64431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454159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10.1007/s10750-011-0923-x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Some found that temperature had little effect (10.1111/j.1365-2427.2007.01865.x)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Spilt findings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20981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509810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Phytoplankton 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855425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the plankton community was the least diverse in winter and the most stable during the spring-to-summer transition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5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0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CAD7-B362-DF09-361A-EEE66A2B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54A3-EDF9-FA48-84F5-5F64B0A8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403AA-2C42-65FC-C9DF-F250DE84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960" y="0"/>
            <a:ext cx="706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97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0FD6-F441-8BBE-BCF6-11C93AE6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23B6-7EDC-3B66-D6F8-28516C54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25565-63CD-57C0-2724-A49EE1B7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78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7DDD-7DB4-B98B-7A9B-2A1A7493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8B7E-1D23-E10B-1B08-0CBB7EA62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67FC0-0658-44FB-CA71-990AD68C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44" y="0"/>
            <a:ext cx="7071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92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671B-C101-6D78-9860-012C9C37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B8D9-C7C0-AA32-876F-1A2DE8F4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9EF94-BB1F-47B4-8B89-FAF4AAA2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66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ECBE-45C1-BF17-52F6-31FAB165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68AD-1036-971E-0B90-452D8EC07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4AEA9-EE98-B96C-4302-8070A8B55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3" y="2338235"/>
            <a:ext cx="5106113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4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9D82F0-50EC-0E62-0280-C5D75B2CA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491587"/>
              </p:ext>
            </p:extLst>
          </p:nvPr>
        </p:nvGraphicFramePr>
        <p:xfrm>
          <a:off x="218768" y="134476"/>
          <a:ext cx="11737258" cy="654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723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1496469">
                  <a:extLst>
                    <a:ext uri="{9D8B030D-6E8A-4147-A177-3AD203B41FA5}">
                      <a16:colId xmlns:a16="http://schemas.microsoft.com/office/drawing/2014/main" val="3313193608"/>
                    </a:ext>
                  </a:extLst>
                </a:gridCol>
                <a:gridCol w="3856817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1827703">
                  <a:extLst>
                    <a:ext uri="{9D8B030D-6E8A-4147-A177-3AD203B41FA5}">
                      <a16:colId xmlns:a16="http://schemas.microsoft.com/office/drawing/2014/main" val="8941752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641976208"/>
                    </a:ext>
                  </a:extLst>
                </a:gridCol>
                <a:gridCol w="1111258">
                  <a:extLst>
                    <a:ext uri="{9D8B030D-6E8A-4147-A177-3AD203B41FA5}">
                      <a16:colId xmlns:a16="http://schemas.microsoft.com/office/drawing/2014/main" val="913688913"/>
                    </a:ext>
                  </a:extLst>
                </a:gridCol>
                <a:gridCol w="1014968">
                  <a:extLst>
                    <a:ext uri="{9D8B030D-6E8A-4147-A177-3AD203B41FA5}">
                      <a16:colId xmlns:a16="http://schemas.microsoft.com/office/drawing/2014/main" val="4288468300"/>
                    </a:ext>
                  </a:extLst>
                </a:gridCol>
              </a:tblGrid>
              <a:tr h="725028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Model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Response Variable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Random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Dataset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Is the model happy?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ysClr val="windowText" lastClr="000000"/>
                          </a:solidFill>
                        </a:rPr>
                        <a:t>Total.Biovolume</a:t>
                      </a: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ysClr val="windowText" lastClr="000000"/>
                          </a:solidFill>
                        </a:rPr>
                        <a:t>alldata</a:t>
                      </a:r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567000">
                <a:tc rowSpan="2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Biovolume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ysClr val="windowText" lastClr="000000"/>
                          </a:solidFill>
                        </a:rPr>
                        <a:t>alldatalong</a:t>
                      </a:r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738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1330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Season*</a:t>
                      </a:r>
                    </a:p>
                    <a:p>
                      <a:r>
                        <a:rPr lang="en-GB" sz="1400" dirty="0" err="1">
                          <a:solidFill>
                            <a:sysClr val="windowText" lastClr="000000"/>
                          </a:solidFill>
                        </a:rPr>
                        <a:t>PhytoplanktonGroup</a:t>
                      </a:r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3635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Group, 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69519841"/>
                  </a:ext>
                </a:extLst>
              </a:tr>
              <a:tr h="597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78894"/>
                  </a:ext>
                </a:extLst>
              </a:tr>
              <a:tr h="60996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Group, NO3, Daphnia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00199"/>
                  </a:ext>
                </a:extLst>
              </a:tr>
              <a:tr h="56112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9539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5404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Depth, DO, 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67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71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81A7-C786-76A0-9DB5-75B95819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900B3-3D78-C427-84B2-33C8F0A4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2BC1B-6511-234A-A2CD-DAB81EEC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1104575"/>
            <a:ext cx="8268854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7DB4-E7C7-4BA3-90FA-68AAF99D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2F1A-592F-05EC-7C05-9C44A086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64425-C870-9AC8-E25B-83EB4674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7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BFBD-D994-3AE5-29E8-0511A600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B4F12-1D73-5841-802B-88473807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C5448-B6DD-A00A-6DC1-4F75F1D7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47153"/>
            <a:ext cx="8154538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8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BE6E-F260-16F2-7CE6-C7F040E3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C73C-D7B0-1A6D-DAFC-AD31BC81F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42980-AA0A-5564-4F0A-2811EFC3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3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7691-5F91-8194-83DA-9B91EF15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9E8D-027E-C703-67BA-30182128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EC2E1-70A0-F6A1-0D00-A9594C19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94" y="0"/>
            <a:ext cx="8480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2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AF3-6502-776D-CEA9-90B68005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081C-D987-39BF-99C3-59A1D79D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43815-EFAB-D46F-AA84-A3CFEF00F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2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395</Words>
  <Application>Microsoft Office PowerPoint</Application>
  <PresentationFormat>Widescreen</PresentationFormat>
  <Paragraphs>101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Research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Ariel Koh</dc:creator>
  <cp:lastModifiedBy>Ariel Koh</cp:lastModifiedBy>
  <cp:revision>4</cp:revision>
  <dcterms:created xsi:type="dcterms:W3CDTF">2025-03-19T14:55:57Z</dcterms:created>
  <dcterms:modified xsi:type="dcterms:W3CDTF">2025-03-20T12:19:20Z</dcterms:modified>
</cp:coreProperties>
</file>